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6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7.xml" ContentType="application/vnd.openxmlformats-officedocument.theme+xml"/>
  <Override PartName="/ppt/tags/tag2.xml" ContentType="application/vnd.openxmlformats-officedocument.presentationml.tags+xml"/>
  <Override PartName="/ppt/theme/theme8.xml" ContentType="application/vnd.openxmlformats-officedocument.theme+xml"/>
  <Override PartName="/ppt/theme/theme9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tags/tag15.xml" ContentType="application/vnd.openxmlformats-officedocument.presentationml.tags+xml"/>
  <Override PartName="/ppt/notesSlides/notesSlide10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1.xml" ContentType="application/vnd.openxmlformats-officedocument.presentationml.notesSlide+xml"/>
  <Override PartName="/ppt/tags/tag22.xml" ContentType="application/vnd.openxmlformats-officedocument.presentationml.tags+xml"/>
  <Override PartName="/ppt/notesSlides/notesSlide12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3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28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29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1"/>
    <p:sldMasterId id="2147483676" r:id="rId2"/>
    <p:sldMasterId id="2147483678" r:id="rId3"/>
    <p:sldMasterId id="2147483680" r:id="rId4"/>
    <p:sldMasterId id="2147483682" r:id="rId5"/>
    <p:sldMasterId id="2147483685" r:id="rId6"/>
    <p:sldMasterId id="2147483694" r:id="rId7"/>
  </p:sldMasterIdLst>
  <p:notesMasterIdLst>
    <p:notesMasterId r:id="rId47"/>
  </p:notesMasterIdLst>
  <p:handoutMasterIdLst>
    <p:handoutMasterId r:id="rId48"/>
  </p:handoutMasterIdLst>
  <p:sldIdLst>
    <p:sldId id="330" r:id="rId8"/>
    <p:sldId id="321" r:id="rId9"/>
    <p:sldId id="322" r:id="rId10"/>
    <p:sldId id="304" r:id="rId11"/>
    <p:sldId id="315" r:id="rId12"/>
    <p:sldId id="331" r:id="rId13"/>
    <p:sldId id="259" r:id="rId14"/>
    <p:sldId id="332" r:id="rId15"/>
    <p:sldId id="261" r:id="rId16"/>
    <p:sldId id="307" r:id="rId17"/>
    <p:sldId id="308" r:id="rId18"/>
    <p:sldId id="264" r:id="rId19"/>
    <p:sldId id="323" r:id="rId20"/>
    <p:sldId id="316" r:id="rId21"/>
    <p:sldId id="324" r:id="rId22"/>
    <p:sldId id="325" r:id="rId23"/>
    <p:sldId id="313" r:id="rId24"/>
    <p:sldId id="265" r:id="rId25"/>
    <p:sldId id="326" r:id="rId26"/>
    <p:sldId id="269" r:id="rId27"/>
    <p:sldId id="270" r:id="rId28"/>
    <p:sldId id="327" r:id="rId29"/>
    <p:sldId id="314" r:id="rId30"/>
    <p:sldId id="328" r:id="rId31"/>
    <p:sldId id="309" r:id="rId32"/>
    <p:sldId id="329" r:id="rId33"/>
    <p:sldId id="279" r:id="rId34"/>
    <p:sldId id="281" r:id="rId35"/>
    <p:sldId id="282" r:id="rId36"/>
    <p:sldId id="283" r:id="rId37"/>
    <p:sldId id="284" r:id="rId38"/>
    <p:sldId id="285" r:id="rId39"/>
    <p:sldId id="317" r:id="rId40"/>
    <p:sldId id="286" r:id="rId41"/>
    <p:sldId id="287" r:id="rId42"/>
    <p:sldId id="288" r:id="rId43"/>
    <p:sldId id="289" r:id="rId44"/>
    <p:sldId id="318" r:id="rId45"/>
    <p:sldId id="320" r:id="rId46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5D2B"/>
    <a:srgbClr val="004685"/>
    <a:srgbClr val="D8A5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94750" autoAdjust="0"/>
  </p:normalViewPr>
  <p:slideViewPr>
    <p:cSldViewPr snapToGrid="0" snapToObjects="1">
      <p:cViewPr varScale="1">
        <p:scale>
          <a:sx n="67" d="100"/>
          <a:sy n="67" d="100"/>
        </p:scale>
        <p:origin x="67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8" d="100"/>
          <a:sy n="88" d="100"/>
        </p:scale>
        <p:origin x="2964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1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/>
            </a:lvl1pPr>
          </a:lstStyle>
          <a:p>
            <a:pPr>
              <a:defRPr/>
            </a:pPr>
            <a:fld id="{2BACD5CB-2F68-4AA0-9128-151940AD3CBB}" type="datetimeFigureOut">
              <a:rPr lang="en-US"/>
              <a:pPr>
                <a:defRPr/>
              </a:pPr>
              <a:t>10/13/2015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/>
            </a:lvl1pPr>
          </a:lstStyle>
          <a:p>
            <a:pPr>
              <a:defRPr/>
            </a:pPr>
            <a:fld id="{8A2DF894-CC88-4BEE-BB7C-4C1828A92F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31263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fld id="{2F14F804-9292-488F-9549-C199B1237036}" type="datetimeFigureOut">
              <a:rPr lang="en-US"/>
              <a:pPr>
                <a:defRPr/>
              </a:pPr>
              <a:t>10/13/2015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H" noProof="0" dirty="0" smtClean="0"/>
              <a:t>Click to </a:t>
            </a:r>
            <a:r>
              <a:rPr lang="fr-CH" noProof="0" dirty="0" err="1" smtClean="0"/>
              <a:t>edit</a:t>
            </a:r>
            <a:r>
              <a:rPr lang="fr-CH" noProof="0" dirty="0" smtClean="0"/>
              <a:t> Master </a:t>
            </a:r>
            <a:r>
              <a:rPr lang="fr-CH" noProof="0" dirty="0" err="1" smtClean="0"/>
              <a:t>text</a:t>
            </a:r>
            <a:r>
              <a:rPr lang="fr-CH" noProof="0" dirty="0" smtClean="0"/>
              <a:t> styles</a:t>
            </a:r>
          </a:p>
          <a:p>
            <a:pPr lvl="1"/>
            <a:r>
              <a:rPr lang="fr-CH" noProof="0" dirty="0" smtClean="0"/>
              <a:t>Second </a:t>
            </a:r>
            <a:r>
              <a:rPr lang="fr-CH" noProof="0" dirty="0" err="1" smtClean="0"/>
              <a:t>level</a:t>
            </a:r>
            <a:endParaRPr lang="fr-CH" noProof="0" dirty="0" smtClean="0"/>
          </a:p>
          <a:p>
            <a:pPr lvl="2"/>
            <a:r>
              <a:rPr lang="fr-CH" noProof="0" dirty="0" err="1" smtClean="0"/>
              <a:t>Third</a:t>
            </a:r>
            <a:r>
              <a:rPr lang="fr-CH" noProof="0" dirty="0" smtClean="0"/>
              <a:t> </a:t>
            </a:r>
            <a:r>
              <a:rPr lang="fr-CH" noProof="0" dirty="0" err="1" smtClean="0"/>
              <a:t>level</a:t>
            </a:r>
            <a:endParaRPr lang="fr-CH" noProof="0" dirty="0" smtClean="0"/>
          </a:p>
          <a:p>
            <a:pPr lvl="3"/>
            <a:r>
              <a:rPr lang="fr-CH" noProof="0" dirty="0" err="1" smtClean="0"/>
              <a:t>Fourth</a:t>
            </a:r>
            <a:r>
              <a:rPr lang="fr-CH" noProof="0" dirty="0" smtClean="0"/>
              <a:t> </a:t>
            </a:r>
            <a:r>
              <a:rPr lang="fr-CH" noProof="0" dirty="0" err="1" smtClean="0"/>
              <a:t>level</a:t>
            </a:r>
            <a:endParaRPr lang="fr-CH" noProof="0" dirty="0" smtClean="0"/>
          </a:p>
          <a:p>
            <a:pPr lvl="4"/>
            <a:r>
              <a:rPr lang="fr-CH" noProof="0" dirty="0" err="1" smtClean="0"/>
              <a:t>Fifth</a:t>
            </a:r>
            <a:r>
              <a:rPr lang="fr-CH" noProof="0" dirty="0" smtClean="0"/>
              <a:t> </a:t>
            </a:r>
            <a:r>
              <a:rPr lang="fr-CH" noProof="0" dirty="0" err="1" smtClean="0"/>
              <a:t>level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fld id="{67DF1280-74B8-42B3-A3FD-9B953F1029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1841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502CC-B092-4335-B18C-E5E2B362A380}" type="slidenum">
              <a:rPr lang="he-IL" smtClean="0">
                <a:solidFill>
                  <a:prstClr val="black"/>
                </a:solidFill>
              </a:rPr>
              <a:pPr/>
              <a:t>7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219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502CC-B092-4335-B18C-E5E2B362A380}" type="slidenum">
              <a:rPr lang="he-IL" smtClean="0">
                <a:solidFill>
                  <a:prstClr val="black"/>
                </a:solidFill>
              </a:rPr>
              <a:pPr/>
              <a:t>9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375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502CC-B092-4335-B18C-E5E2B362A380}" type="slidenum">
              <a:rPr lang="he-IL" smtClean="0">
                <a:solidFill>
                  <a:prstClr val="black"/>
                </a:solidFill>
              </a:rPr>
              <a:pPr/>
              <a:t>12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251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502CC-B092-4335-B18C-E5E2B362A380}" type="slidenum">
              <a:rPr lang="he-IL" smtClean="0">
                <a:solidFill>
                  <a:prstClr val="black"/>
                </a:solidFill>
              </a:rPr>
              <a:pPr/>
              <a:t>14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054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502CC-B092-4335-B18C-E5E2B362A380}" type="slidenum">
              <a:rPr lang="he-IL" smtClean="0">
                <a:solidFill>
                  <a:prstClr val="black"/>
                </a:solidFill>
              </a:rPr>
              <a:pPr/>
              <a:t>17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4341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502CC-B092-4335-B18C-E5E2B362A380}" type="slidenum">
              <a:rPr lang="he-IL" smtClean="0">
                <a:solidFill>
                  <a:prstClr val="black"/>
                </a:solidFill>
              </a:rPr>
              <a:pPr/>
              <a:t>18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992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58B10D-FD3D-4063-8A8F-CCA6388EE55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479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502CC-B092-4335-B18C-E5E2B362A380}" type="slidenum">
              <a:rPr lang="he-IL" smtClean="0">
                <a:solidFill>
                  <a:prstClr val="black"/>
                </a:solidFill>
              </a:rPr>
              <a:pPr/>
              <a:t>20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1854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502CC-B092-4335-B18C-E5E2B362A380}" type="slidenum">
              <a:rPr lang="he-IL" smtClean="0">
                <a:solidFill>
                  <a:prstClr val="black"/>
                </a:solidFill>
              </a:rPr>
              <a:pPr/>
              <a:t>21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7088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502CC-B092-4335-B18C-E5E2B362A380}" type="slidenum">
              <a:rPr lang="he-IL" smtClean="0">
                <a:solidFill>
                  <a:prstClr val="black"/>
                </a:solidFill>
              </a:rPr>
              <a:pPr/>
              <a:t>23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4310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502CC-B092-4335-B18C-E5E2B362A380}" type="slidenum">
              <a:rPr lang="he-IL" smtClean="0">
                <a:solidFill>
                  <a:prstClr val="black"/>
                </a:solidFill>
              </a:rPr>
              <a:pPr/>
              <a:t>27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1180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502CC-B092-4335-B18C-E5E2B362A380}" type="slidenum">
              <a:rPr lang="he-IL" smtClean="0">
                <a:solidFill>
                  <a:prstClr val="black"/>
                </a:solidFill>
              </a:rPr>
              <a:pPr/>
              <a:t>28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8014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35D0F-15CB-5241-8DA7-9EC6F9751AD5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5693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35D0F-15CB-5241-8DA7-9EC6F9751AD5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3560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35D0F-15CB-5241-8DA7-9EC6F9751AD5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6435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502CC-B092-4335-B18C-E5E2B362A380}" type="slidenum">
              <a:rPr lang="he-IL" smtClean="0">
                <a:solidFill>
                  <a:prstClr val="black"/>
                </a:solidFill>
              </a:rPr>
              <a:pPr/>
              <a:t>32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7091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35D0F-15CB-5241-8DA7-9EC6F9751AD5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6640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35D0F-15CB-5241-8DA7-9EC6F9751AD5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1826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502CC-B092-4335-B18C-E5E2B362A380}" type="slidenum">
              <a:rPr lang="he-IL" smtClean="0">
                <a:solidFill>
                  <a:prstClr val="black"/>
                </a:solidFill>
              </a:rPr>
              <a:pPr/>
              <a:t>37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386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35D0F-15CB-5241-8DA7-9EC6F9751AD5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580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ags" Target="../tags/tag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nip Single Corner Rectangle 20"/>
          <p:cNvSpPr/>
          <p:nvPr/>
        </p:nvSpPr>
        <p:spPr>
          <a:xfrm rot="10800000">
            <a:off x="7114849" y="5655328"/>
            <a:ext cx="2037037" cy="464766"/>
          </a:xfrm>
          <a:prstGeom prst="snip1Rect">
            <a:avLst>
              <a:gd name="adj" fmla="val 3778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 algn="l">
              <a:defRPr sz="3500">
                <a:latin typeface="+mn-lt"/>
              </a:defRPr>
            </a:lvl1pPr>
          </a:lstStyle>
          <a:p>
            <a:r>
              <a:rPr lang="en-GB" dirty="0" smtClean="0"/>
              <a:t>Title of slide</a:t>
            </a:r>
            <a:endParaRPr lang="en-US" dirty="0"/>
          </a:p>
        </p:txBody>
      </p:sp>
      <p:sp>
        <p:nvSpPr>
          <p:cNvPr id="22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457200" y="6248399"/>
            <a:ext cx="4000500" cy="6095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Insert Logo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1080000" y="1944000"/>
            <a:ext cx="6480000" cy="3888000"/>
          </a:xfrm>
          <a:prstGeom prst="rect">
            <a:avLst/>
          </a:prstGeom>
        </p:spPr>
        <p:txBody>
          <a:bodyPr numCol="1" spcCol="360000" anchor="t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add single column copy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593906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19680"/>
            <a:ext cx="6840000" cy="691200"/>
          </a:xfrm>
        </p:spPr>
        <p:txBody>
          <a:bodyPr anchor="t" anchorCtr="0">
            <a:noAutofit/>
          </a:bodyPr>
          <a:lstStyle>
            <a:lvl1pPr algn="l">
              <a:defRPr sz="3500">
                <a:latin typeface="+mn-lt"/>
              </a:defRPr>
            </a:lvl1pPr>
          </a:lstStyle>
          <a:p>
            <a:r>
              <a:rPr lang="en-GB" dirty="0" smtClean="0"/>
              <a:t>Title of slide</a:t>
            </a:r>
            <a:endParaRPr 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457200" y="6248399"/>
            <a:ext cx="4000500" cy="6095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Insert Logo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1080000" y="1944000"/>
            <a:ext cx="6480000" cy="3888000"/>
          </a:xfrm>
          <a:prstGeom prst="rect">
            <a:avLst/>
          </a:prstGeom>
        </p:spPr>
        <p:txBody>
          <a:bodyPr numCol="2" spcCol="360000" anchor="t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2 column grid - Click to edit Master text styles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718282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nip Single Corner Rectangle 20"/>
          <p:cNvSpPr/>
          <p:nvPr/>
        </p:nvSpPr>
        <p:spPr>
          <a:xfrm rot="10800000">
            <a:off x="7114849" y="5655328"/>
            <a:ext cx="2037037" cy="464766"/>
          </a:xfrm>
          <a:prstGeom prst="snip1Rect">
            <a:avLst>
              <a:gd name="adj" fmla="val 3778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 algn="l">
              <a:defRPr sz="3500">
                <a:latin typeface="+mn-lt"/>
              </a:defRPr>
            </a:lvl1pPr>
          </a:lstStyle>
          <a:p>
            <a:r>
              <a:rPr lang="en-GB" dirty="0" smtClean="0"/>
              <a:t>Title of slide</a:t>
            </a:r>
            <a:endParaRPr lang="en-US" dirty="0"/>
          </a:p>
        </p:txBody>
      </p:sp>
      <p:sp>
        <p:nvSpPr>
          <p:cNvPr id="22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457200" y="6248399"/>
            <a:ext cx="4000500" cy="6095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Insert Logo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80000" y="1944000"/>
            <a:ext cx="6480000" cy="3888000"/>
          </a:xfrm>
          <a:prstGeom prst="rect">
            <a:avLst/>
          </a:prstGeom>
        </p:spPr>
        <p:txBody>
          <a:bodyPr numCol="1" spcCol="360000" anchor="t" anchorCtr="0">
            <a:normAutofit/>
          </a:bodyPr>
          <a:lstStyle>
            <a:lvl1pPr marL="177800" indent="-177800">
              <a:buClr>
                <a:schemeClr val="bg1">
                  <a:lumMod val="65000"/>
                </a:schemeClr>
              </a:buClr>
              <a:buFont typeface="Arial"/>
              <a:buChar char="•"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add bullets – single column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166902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19680"/>
            <a:ext cx="6840000" cy="691200"/>
          </a:xfrm>
        </p:spPr>
        <p:txBody>
          <a:bodyPr anchor="t" anchorCtr="0">
            <a:noAutofit/>
          </a:bodyPr>
          <a:lstStyle>
            <a:lvl1pPr algn="l">
              <a:defRPr sz="3500">
                <a:latin typeface="+mn-lt"/>
              </a:defRPr>
            </a:lvl1pPr>
          </a:lstStyle>
          <a:p>
            <a:r>
              <a:rPr lang="en-GB" dirty="0" smtClean="0"/>
              <a:t>Title of slide</a:t>
            </a:r>
            <a:endParaRPr 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457200" y="6248399"/>
            <a:ext cx="4000500" cy="6095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Insert Logo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80000" y="1944000"/>
            <a:ext cx="6480000" cy="3888000"/>
          </a:xfrm>
          <a:prstGeom prst="rect">
            <a:avLst/>
          </a:prstGeom>
        </p:spPr>
        <p:txBody>
          <a:bodyPr numCol="2" spcCol="360000" anchor="t" anchorCtr="0">
            <a:normAutofit/>
          </a:bodyPr>
          <a:lstStyle>
            <a:lvl1pPr marL="177800" indent="-177800">
              <a:buClr>
                <a:schemeClr val="bg1">
                  <a:lumMod val="65000"/>
                </a:schemeClr>
              </a:buClr>
              <a:buFont typeface="Arial"/>
              <a:buChar char="•"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add bullets to a 2 column grid -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532341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457200" y="6248399"/>
            <a:ext cx="4000500" cy="6095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Insert Logo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3" hasCustomPrompt="1"/>
          </p:nvPr>
        </p:nvSpPr>
        <p:spPr>
          <a:xfrm>
            <a:off x="1080000" y="1944000"/>
            <a:ext cx="6480000" cy="388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</a:lstStyle>
          <a:p>
            <a:r>
              <a:rPr lang="en-US" dirty="0" smtClean="0"/>
              <a:t>Insert graph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319680"/>
            <a:ext cx="6840000" cy="691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500">
                <a:solidFill>
                  <a:schemeClr val="bg1"/>
                </a:solidFill>
                <a:latin typeface="+mn-lt"/>
                <a:cs typeface="Open Sans Semibold"/>
              </a:defRPr>
            </a:lvl1pPr>
          </a:lstStyle>
          <a:p>
            <a:r>
              <a:rPr lang="en-GB" dirty="0" smtClean="0"/>
              <a:t>Title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66323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lumn Content with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80000" y="1944000"/>
            <a:ext cx="3060000" cy="3888000"/>
          </a:xfrm>
        </p:spPr>
        <p:txBody>
          <a:bodyPr numCol="1" spcCol="360000" anchor="t" anchorCtr="0">
            <a:noAutofit/>
          </a:bodyPr>
          <a:lstStyle>
            <a:lvl1pPr algn="l">
              <a:defRPr sz="16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 smtClean="0"/>
              <a:t>Click to add text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457200" y="6248399"/>
            <a:ext cx="4000500" cy="6095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Insert Logo</a:t>
            </a:r>
            <a:endParaRPr lang="en-US" dirty="0"/>
          </a:p>
        </p:txBody>
      </p:sp>
      <p:sp>
        <p:nvSpPr>
          <p:cNvPr id="22" name="Rectangle 7"/>
          <p:cNvSpPr/>
          <p:nvPr/>
        </p:nvSpPr>
        <p:spPr>
          <a:xfrm>
            <a:off x="5648974" y="5792562"/>
            <a:ext cx="3506204" cy="508645"/>
          </a:xfrm>
          <a:custGeom>
            <a:avLst/>
            <a:gdLst>
              <a:gd name="connsiteX0" fmla="*/ 0 w 3409524"/>
              <a:gd name="connsiteY0" fmla="*/ 0 h 423871"/>
              <a:gd name="connsiteX1" fmla="*/ 3409524 w 3409524"/>
              <a:gd name="connsiteY1" fmla="*/ 0 h 423871"/>
              <a:gd name="connsiteX2" fmla="*/ 3409524 w 3409524"/>
              <a:gd name="connsiteY2" fmla="*/ 423871 h 423871"/>
              <a:gd name="connsiteX3" fmla="*/ 0 w 3409524"/>
              <a:gd name="connsiteY3" fmla="*/ 423871 h 423871"/>
              <a:gd name="connsiteX4" fmla="*/ 0 w 3409524"/>
              <a:gd name="connsiteY4" fmla="*/ 0 h 423871"/>
              <a:gd name="connsiteX0" fmla="*/ 0 w 3409524"/>
              <a:gd name="connsiteY0" fmla="*/ 0 h 423871"/>
              <a:gd name="connsiteX1" fmla="*/ 3409524 w 3409524"/>
              <a:gd name="connsiteY1" fmla="*/ 0 h 423871"/>
              <a:gd name="connsiteX2" fmla="*/ 3409524 w 3409524"/>
              <a:gd name="connsiteY2" fmla="*/ 423871 h 423871"/>
              <a:gd name="connsiteX3" fmla="*/ 309097 w 3409524"/>
              <a:gd name="connsiteY3" fmla="*/ 423871 h 423871"/>
              <a:gd name="connsiteX4" fmla="*/ 0 w 3409524"/>
              <a:gd name="connsiteY4" fmla="*/ 0 h 423871"/>
              <a:gd name="connsiteX0" fmla="*/ 0 w 3506204"/>
              <a:gd name="connsiteY0" fmla="*/ 0 h 423871"/>
              <a:gd name="connsiteX1" fmla="*/ 3506204 w 3506204"/>
              <a:gd name="connsiteY1" fmla="*/ 0 h 423871"/>
              <a:gd name="connsiteX2" fmla="*/ 3506204 w 3506204"/>
              <a:gd name="connsiteY2" fmla="*/ 423871 h 423871"/>
              <a:gd name="connsiteX3" fmla="*/ 405777 w 3506204"/>
              <a:gd name="connsiteY3" fmla="*/ 423871 h 423871"/>
              <a:gd name="connsiteX4" fmla="*/ 0 w 3506204"/>
              <a:gd name="connsiteY4" fmla="*/ 0 h 423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6204" h="423871">
                <a:moveTo>
                  <a:pt x="0" y="0"/>
                </a:moveTo>
                <a:lnTo>
                  <a:pt x="3506204" y="0"/>
                </a:lnTo>
                <a:lnTo>
                  <a:pt x="3506204" y="423871"/>
                </a:lnTo>
                <a:lnTo>
                  <a:pt x="405777" y="42387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017372" y="5792562"/>
            <a:ext cx="3008313" cy="508644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9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 smtClean="0"/>
              <a:t>Caption to present the content of the image –</a:t>
            </a:r>
            <a:br>
              <a:rPr lang="en-GB" dirty="0" smtClean="0"/>
            </a:br>
            <a:r>
              <a:rPr lang="en-GB" dirty="0" smtClean="0"/>
              <a:t>one or two lines of copy</a:t>
            </a:r>
          </a:p>
        </p:txBody>
      </p:sp>
      <p:sp>
        <p:nvSpPr>
          <p:cNvPr id="25" name="Chart Placeholder 3"/>
          <p:cNvSpPr>
            <a:spLocks noGrp="1"/>
          </p:cNvSpPr>
          <p:nvPr>
            <p:ph type="chart" sz="quarter" idx="13" hasCustomPrompt="1"/>
          </p:nvPr>
        </p:nvSpPr>
        <p:spPr>
          <a:xfrm>
            <a:off x="4457700" y="1944000"/>
            <a:ext cx="4295100" cy="3888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dirty="0" smtClean="0"/>
              <a:t>Insert graph</a:t>
            </a:r>
            <a:endParaRPr lang="en-US" dirty="0"/>
          </a:p>
        </p:txBody>
      </p:sp>
      <p:sp>
        <p:nvSpPr>
          <p:cNvPr id="41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319680"/>
            <a:ext cx="6840000" cy="691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500">
                <a:solidFill>
                  <a:schemeClr val="bg1"/>
                </a:solidFill>
                <a:latin typeface="+mn-lt"/>
                <a:cs typeface="Open Sans Semibold"/>
              </a:defRPr>
            </a:lvl1pPr>
          </a:lstStyle>
          <a:p>
            <a:r>
              <a:rPr lang="en-GB" dirty="0" smtClean="0"/>
              <a:t>Title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37362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868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275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895600" y="6319838"/>
            <a:ext cx="3581400" cy="365125"/>
          </a:xfrm>
          <a:prstGeom prst="rect">
            <a:avLst/>
          </a:prstGeom>
        </p:spPr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100" dirty="0">
                <a:latin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355013" y="6638925"/>
            <a:ext cx="788987" cy="365125"/>
          </a:xfrm>
          <a:prstGeom prst="rect">
            <a:avLst/>
          </a:prstGeom>
        </p:spPr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100" b="1" smtClean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A9E00086-52A8-423B-9E9E-50C416B3C09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9733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 userDrawn="1">
            <p:custDataLst>
              <p:tags r:id="rId1"/>
            </p:custDataLst>
          </p:nvPr>
        </p:nvSpPr>
        <p:spPr>
          <a:xfrm>
            <a:off x="76200" y="381000"/>
            <a:ext cx="8229600" cy="48736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600" dirty="0" smtClean="0">
                <a:solidFill>
                  <a:schemeClr val="tx1"/>
                </a:solidFill>
              </a:rPr>
              <a:t>Title</a:t>
            </a:r>
            <a:endParaRPr lang="en-US" sz="2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9544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5926" y="4034810"/>
            <a:ext cx="6123980" cy="106155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i="1">
                <a:solidFill>
                  <a:srgbClr val="00468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85926" y="2589971"/>
            <a:ext cx="7945515" cy="114300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55780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xecurity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98700" y="2659766"/>
            <a:ext cx="4724400" cy="52197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Title of presentation</a:t>
            </a:r>
            <a:endParaRPr lang="en-US" sz="1800" dirty="0" smtClean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2298700" y="3250231"/>
            <a:ext cx="4724400" cy="77724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ctr">
              <a:lnSpc>
                <a:spcPct val="80000"/>
              </a:lnSpc>
              <a:buNone/>
              <a:defRPr sz="1800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smtClean="0"/>
              <a:t>Presenter Name</a:t>
            </a:r>
          </a:p>
          <a:p>
            <a:pPr lvl="0"/>
            <a:r>
              <a:rPr lang="en-GB" dirty="0" smtClean="0"/>
              <a:t>Presenter Title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3098800" y="4512068"/>
            <a:ext cx="3200400" cy="1477254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Insert presenters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734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2209800" y="2880362"/>
            <a:ext cx="4940300" cy="563879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1800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en-GB" dirty="0" smtClean="0"/>
              <a:t>Next Presentation begins at 12.30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09800" y="3729991"/>
            <a:ext cx="4940300" cy="52197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Title of presentation</a:t>
            </a:r>
            <a:endParaRPr lang="en-US" sz="1800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2209800" y="4373880"/>
            <a:ext cx="4940300" cy="76200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ctr">
              <a:lnSpc>
                <a:spcPct val="80000"/>
              </a:lnSpc>
              <a:buNone/>
              <a:defRPr sz="1800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smtClean="0"/>
              <a:t>Presenter Name</a:t>
            </a:r>
          </a:p>
          <a:p>
            <a:pPr lvl="0"/>
            <a:r>
              <a:rPr lang="en-GB" dirty="0" smtClean="0"/>
              <a:t>Presenter Title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3098800" y="5202620"/>
            <a:ext cx="3200400" cy="114738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Insert presenters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8026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2922271"/>
            <a:ext cx="8369300" cy="111633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5000" b="0">
                <a:solidFill>
                  <a:schemeClr val="bg1"/>
                </a:solidFill>
                <a:latin typeface="+mj-lt"/>
                <a:cs typeface="Open Sans Semi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Title of presentation</a:t>
            </a:r>
            <a:endParaRPr lang="en-US" sz="1800" dirty="0" smtClean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2" hasCustomPrompt="1"/>
          </p:nvPr>
        </p:nvSpPr>
        <p:spPr>
          <a:xfrm>
            <a:off x="457200" y="4191000"/>
            <a:ext cx="8369300" cy="149403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ctr">
              <a:lnSpc>
                <a:spcPct val="80000"/>
              </a:lnSpc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smtClean="0"/>
              <a:t>Presenter Name  |  Presenter Title  |  Company Name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38" y="6036736"/>
            <a:ext cx="4282902" cy="44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26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+ 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4854174" y="1944001"/>
            <a:ext cx="4297712" cy="4102730"/>
          </a:xfrm>
          <a:custGeom>
            <a:avLst/>
            <a:gdLst>
              <a:gd name="connsiteX0" fmla="*/ 0 w 4283999"/>
              <a:gd name="connsiteY0" fmla="*/ 0 h 3325731"/>
              <a:gd name="connsiteX1" fmla="*/ 4283999 w 4283999"/>
              <a:gd name="connsiteY1" fmla="*/ 0 h 3325731"/>
              <a:gd name="connsiteX2" fmla="*/ 4283999 w 4283999"/>
              <a:gd name="connsiteY2" fmla="*/ 3325731 h 3325731"/>
              <a:gd name="connsiteX3" fmla="*/ 0 w 4283999"/>
              <a:gd name="connsiteY3" fmla="*/ 3325731 h 3325731"/>
              <a:gd name="connsiteX4" fmla="*/ 0 w 4283999"/>
              <a:gd name="connsiteY4" fmla="*/ 0 h 3325731"/>
              <a:gd name="connsiteX0" fmla="*/ 0 w 4283999"/>
              <a:gd name="connsiteY0" fmla="*/ 0 h 3328621"/>
              <a:gd name="connsiteX1" fmla="*/ 4283999 w 4283999"/>
              <a:gd name="connsiteY1" fmla="*/ 0 h 3328621"/>
              <a:gd name="connsiteX2" fmla="*/ 4283999 w 4283999"/>
              <a:gd name="connsiteY2" fmla="*/ 3325731 h 3328621"/>
              <a:gd name="connsiteX3" fmla="*/ 1482954 w 4283999"/>
              <a:gd name="connsiteY3" fmla="*/ 3328621 h 3328621"/>
              <a:gd name="connsiteX4" fmla="*/ 0 w 4283999"/>
              <a:gd name="connsiteY4" fmla="*/ 3325731 h 3328621"/>
              <a:gd name="connsiteX5" fmla="*/ 0 w 4283999"/>
              <a:gd name="connsiteY5" fmla="*/ 0 h 3328621"/>
              <a:gd name="connsiteX0" fmla="*/ 0 w 4283999"/>
              <a:gd name="connsiteY0" fmla="*/ 0 h 3328621"/>
              <a:gd name="connsiteX1" fmla="*/ 4283999 w 4283999"/>
              <a:gd name="connsiteY1" fmla="*/ 0 h 3328621"/>
              <a:gd name="connsiteX2" fmla="*/ 4283999 w 4283999"/>
              <a:gd name="connsiteY2" fmla="*/ 3325731 h 3328621"/>
              <a:gd name="connsiteX3" fmla="*/ 1482954 w 4283999"/>
              <a:gd name="connsiteY3" fmla="*/ 3328621 h 3328621"/>
              <a:gd name="connsiteX4" fmla="*/ 979314 w 4283999"/>
              <a:gd name="connsiteY4" fmla="*/ 3321322 h 3328621"/>
              <a:gd name="connsiteX5" fmla="*/ 0 w 4283999"/>
              <a:gd name="connsiteY5" fmla="*/ 3325731 h 3328621"/>
              <a:gd name="connsiteX6" fmla="*/ 0 w 4283999"/>
              <a:gd name="connsiteY6" fmla="*/ 0 h 3328621"/>
              <a:gd name="connsiteX0" fmla="*/ 0 w 4283999"/>
              <a:gd name="connsiteY0" fmla="*/ 0 h 3328621"/>
              <a:gd name="connsiteX1" fmla="*/ 4283999 w 4283999"/>
              <a:gd name="connsiteY1" fmla="*/ 0 h 3328621"/>
              <a:gd name="connsiteX2" fmla="*/ 4283999 w 4283999"/>
              <a:gd name="connsiteY2" fmla="*/ 3325731 h 3328621"/>
              <a:gd name="connsiteX3" fmla="*/ 1482954 w 4283999"/>
              <a:gd name="connsiteY3" fmla="*/ 3328621 h 3328621"/>
              <a:gd name="connsiteX4" fmla="*/ 979314 w 4283999"/>
              <a:gd name="connsiteY4" fmla="*/ 3321322 h 3328621"/>
              <a:gd name="connsiteX5" fmla="*/ 0 w 4283999"/>
              <a:gd name="connsiteY5" fmla="*/ 3325731 h 3328621"/>
              <a:gd name="connsiteX6" fmla="*/ 0 w 4283999"/>
              <a:gd name="connsiteY6" fmla="*/ 0 h 3328621"/>
              <a:gd name="connsiteX0" fmla="*/ 0 w 4283999"/>
              <a:gd name="connsiteY0" fmla="*/ 0 h 3328621"/>
              <a:gd name="connsiteX1" fmla="*/ 4283999 w 4283999"/>
              <a:gd name="connsiteY1" fmla="*/ 0 h 3328621"/>
              <a:gd name="connsiteX2" fmla="*/ 4283999 w 4283999"/>
              <a:gd name="connsiteY2" fmla="*/ 3325731 h 3328621"/>
              <a:gd name="connsiteX3" fmla="*/ 1482954 w 4283999"/>
              <a:gd name="connsiteY3" fmla="*/ 3328621 h 3328621"/>
              <a:gd name="connsiteX4" fmla="*/ 979314 w 4283999"/>
              <a:gd name="connsiteY4" fmla="*/ 3321322 h 3328621"/>
              <a:gd name="connsiteX5" fmla="*/ 0 w 4283999"/>
              <a:gd name="connsiteY5" fmla="*/ 3325731 h 3328621"/>
              <a:gd name="connsiteX6" fmla="*/ 0 w 4283999"/>
              <a:gd name="connsiteY6" fmla="*/ 0 h 3328621"/>
              <a:gd name="connsiteX0" fmla="*/ 0 w 4283999"/>
              <a:gd name="connsiteY0" fmla="*/ 0 h 3328621"/>
              <a:gd name="connsiteX1" fmla="*/ 4283999 w 4283999"/>
              <a:gd name="connsiteY1" fmla="*/ 0 h 3328621"/>
              <a:gd name="connsiteX2" fmla="*/ 4283999 w 4283999"/>
              <a:gd name="connsiteY2" fmla="*/ 3325731 h 3328621"/>
              <a:gd name="connsiteX3" fmla="*/ 1482954 w 4283999"/>
              <a:gd name="connsiteY3" fmla="*/ 3328621 h 3328621"/>
              <a:gd name="connsiteX4" fmla="*/ 0 w 4283999"/>
              <a:gd name="connsiteY4" fmla="*/ 3325731 h 3328621"/>
              <a:gd name="connsiteX5" fmla="*/ 0 w 4283999"/>
              <a:gd name="connsiteY5" fmla="*/ 0 h 3328621"/>
              <a:gd name="connsiteX0" fmla="*/ 0 w 4283999"/>
              <a:gd name="connsiteY0" fmla="*/ 0 h 3328621"/>
              <a:gd name="connsiteX1" fmla="*/ 4283999 w 4283999"/>
              <a:gd name="connsiteY1" fmla="*/ 0 h 3328621"/>
              <a:gd name="connsiteX2" fmla="*/ 4283999 w 4283999"/>
              <a:gd name="connsiteY2" fmla="*/ 3325731 h 3328621"/>
              <a:gd name="connsiteX3" fmla="*/ 1482954 w 4283999"/>
              <a:gd name="connsiteY3" fmla="*/ 3328621 h 3328621"/>
              <a:gd name="connsiteX4" fmla="*/ 1285877 w 4283999"/>
              <a:gd name="connsiteY4" fmla="*/ 3321322 h 3328621"/>
              <a:gd name="connsiteX5" fmla="*/ 0 w 4283999"/>
              <a:gd name="connsiteY5" fmla="*/ 3325731 h 3328621"/>
              <a:gd name="connsiteX6" fmla="*/ 0 w 4283999"/>
              <a:gd name="connsiteY6" fmla="*/ 0 h 3328621"/>
              <a:gd name="connsiteX0" fmla="*/ 0 w 4283999"/>
              <a:gd name="connsiteY0" fmla="*/ 0 h 3328621"/>
              <a:gd name="connsiteX1" fmla="*/ 4283999 w 4283999"/>
              <a:gd name="connsiteY1" fmla="*/ 0 h 3328621"/>
              <a:gd name="connsiteX2" fmla="*/ 4283999 w 4283999"/>
              <a:gd name="connsiteY2" fmla="*/ 3325731 h 3328621"/>
              <a:gd name="connsiteX3" fmla="*/ 1482954 w 4283999"/>
              <a:gd name="connsiteY3" fmla="*/ 3328621 h 3328621"/>
              <a:gd name="connsiteX4" fmla="*/ 1329672 w 4283999"/>
              <a:gd name="connsiteY4" fmla="*/ 3219138 h 3328621"/>
              <a:gd name="connsiteX5" fmla="*/ 0 w 4283999"/>
              <a:gd name="connsiteY5" fmla="*/ 3325731 h 3328621"/>
              <a:gd name="connsiteX6" fmla="*/ 0 w 4283999"/>
              <a:gd name="connsiteY6" fmla="*/ 0 h 3328621"/>
              <a:gd name="connsiteX0" fmla="*/ 0 w 4283999"/>
              <a:gd name="connsiteY0" fmla="*/ 0 h 3328621"/>
              <a:gd name="connsiteX1" fmla="*/ 4283999 w 4283999"/>
              <a:gd name="connsiteY1" fmla="*/ 0 h 3328621"/>
              <a:gd name="connsiteX2" fmla="*/ 4283999 w 4283999"/>
              <a:gd name="connsiteY2" fmla="*/ 3325731 h 3328621"/>
              <a:gd name="connsiteX3" fmla="*/ 1482954 w 4283999"/>
              <a:gd name="connsiteY3" fmla="*/ 3328621 h 3328621"/>
              <a:gd name="connsiteX4" fmla="*/ 1329672 w 4283999"/>
              <a:gd name="connsiteY4" fmla="*/ 3219138 h 3328621"/>
              <a:gd name="connsiteX5" fmla="*/ 0 w 4283999"/>
              <a:gd name="connsiteY5" fmla="*/ 3238144 h 3328621"/>
              <a:gd name="connsiteX6" fmla="*/ 0 w 4283999"/>
              <a:gd name="connsiteY6" fmla="*/ 0 h 3328621"/>
              <a:gd name="connsiteX0" fmla="*/ 0 w 4283999"/>
              <a:gd name="connsiteY0" fmla="*/ 0 h 3328621"/>
              <a:gd name="connsiteX1" fmla="*/ 4283999 w 4283999"/>
              <a:gd name="connsiteY1" fmla="*/ 0 h 3328621"/>
              <a:gd name="connsiteX2" fmla="*/ 4283999 w 4283999"/>
              <a:gd name="connsiteY2" fmla="*/ 3325731 h 3328621"/>
              <a:gd name="connsiteX3" fmla="*/ 1482954 w 4283999"/>
              <a:gd name="connsiteY3" fmla="*/ 3328621 h 3328621"/>
              <a:gd name="connsiteX4" fmla="*/ 1380472 w 4283999"/>
              <a:gd name="connsiteY4" fmla="*/ 3241363 h 3328621"/>
              <a:gd name="connsiteX5" fmla="*/ 0 w 4283999"/>
              <a:gd name="connsiteY5" fmla="*/ 3238144 h 3328621"/>
              <a:gd name="connsiteX6" fmla="*/ 0 w 4283999"/>
              <a:gd name="connsiteY6" fmla="*/ 0 h 3328621"/>
              <a:gd name="connsiteX0" fmla="*/ 0 w 4283999"/>
              <a:gd name="connsiteY0" fmla="*/ 0 h 3328621"/>
              <a:gd name="connsiteX1" fmla="*/ 4283999 w 4283999"/>
              <a:gd name="connsiteY1" fmla="*/ 0 h 3328621"/>
              <a:gd name="connsiteX2" fmla="*/ 4283999 w 4283999"/>
              <a:gd name="connsiteY2" fmla="*/ 3325731 h 3328621"/>
              <a:gd name="connsiteX3" fmla="*/ 2076073 w 4283999"/>
              <a:gd name="connsiteY3" fmla="*/ 3328621 h 3328621"/>
              <a:gd name="connsiteX4" fmla="*/ 1380472 w 4283999"/>
              <a:gd name="connsiteY4" fmla="*/ 3241363 h 3328621"/>
              <a:gd name="connsiteX5" fmla="*/ 0 w 4283999"/>
              <a:gd name="connsiteY5" fmla="*/ 3238144 h 3328621"/>
              <a:gd name="connsiteX6" fmla="*/ 0 w 4283999"/>
              <a:gd name="connsiteY6" fmla="*/ 0 h 3328621"/>
              <a:gd name="connsiteX0" fmla="*/ 0 w 4283999"/>
              <a:gd name="connsiteY0" fmla="*/ 0 h 3328621"/>
              <a:gd name="connsiteX1" fmla="*/ 4283999 w 4283999"/>
              <a:gd name="connsiteY1" fmla="*/ 0 h 3328621"/>
              <a:gd name="connsiteX2" fmla="*/ 4283999 w 4283999"/>
              <a:gd name="connsiteY2" fmla="*/ 3325731 h 3328621"/>
              <a:gd name="connsiteX3" fmla="*/ 2076073 w 4283999"/>
              <a:gd name="connsiteY3" fmla="*/ 3328621 h 3328621"/>
              <a:gd name="connsiteX4" fmla="*/ 1927072 w 4283999"/>
              <a:gd name="connsiteY4" fmla="*/ 3247189 h 3328621"/>
              <a:gd name="connsiteX5" fmla="*/ 0 w 4283999"/>
              <a:gd name="connsiteY5" fmla="*/ 3238144 h 3328621"/>
              <a:gd name="connsiteX6" fmla="*/ 0 w 4283999"/>
              <a:gd name="connsiteY6" fmla="*/ 0 h 3328621"/>
              <a:gd name="connsiteX0" fmla="*/ 0 w 4283999"/>
              <a:gd name="connsiteY0" fmla="*/ 0 h 3328621"/>
              <a:gd name="connsiteX1" fmla="*/ 4283999 w 4283999"/>
              <a:gd name="connsiteY1" fmla="*/ 0 h 3328621"/>
              <a:gd name="connsiteX2" fmla="*/ 4283999 w 4283999"/>
              <a:gd name="connsiteY2" fmla="*/ 3325731 h 3328621"/>
              <a:gd name="connsiteX3" fmla="*/ 2076073 w 4283999"/>
              <a:gd name="connsiteY3" fmla="*/ 3328621 h 3328621"/>
              <a:gd name="connsiteX4" fmla="*/ 1927072 w 4283999"/>
              <a:gd name="connsiteY4" fmla="*/ 3247189 h 3328621"/>
              <a:gd name="connsiteX5" fmla="*/ 5815 w 4283999"/>
              <a:gd name="connsiteY5" fmla="*/ 3325529 h 3328621"/>
              <a:gd name="connsiteX6" fmla="*/ 0 w 4283999"/>
              <a:gd name="connsiteY6" fmla="*/ 0 h 3328621"/>
              <a:gd name="connsiteX0" fmla="*/ 0 w 4283999"/>
              <a:gd name="connsiteY0" fmla="*/ 0 h 3328621"/>
              <a:gd name="connsiteX1" fmla="*/ 4283999 w 4283999"/>
              <a:gd name="connsiteY1" fmla="*/ 0 h 3328621"/>
              <a:gd name="connsiteX2" fmla="*/ 4283999 w 4283999"/>
              <a:gd name="connsiteY2" fmla="*/ 3325731 h 3328621"/>
              <a:gd name="connsiteX3" fmla="*/ 2076073 w 4283999"/>
              <a:gd name="connsiteY3" fmla="*/ 3328621 h 3328621"/>
              <a:gd name="connsiteX4" fmla="*/ 1927072 w 4283999"/>
              <a:gd name="connsiteY4" fmla="*/ 3247189 h 3328621"/>
              <a:gd name="connsiteX5" fmla="*/ 5815 w 4283999"/>
              <a:gd name="connsiteY5" fmla="*/ 3325529 h 3328621"/>
              <a:gd name="connsiteX6" fmla="*/ 0 w 4283999"/>
              <a:gd name="connsiteY6" fmla="*/ 0 h 3328621"/>
              <a:gd name="connsiteX0" fmla="*/ 0 w 4283999"/>
              <a:gd name="connsiteY0" fmla="*/ 0 h 3340195"/>
              <a:gd name="connsiteX1" fmla="*/ 4283999 w 4283999"/>
              <a:gd name="connsiteY1" fmla="*/ 0 h 3340195"/>
              <a:gd name="connsiteX2" fmla="*/ 4283999 w 4283999"/>
              <a:gd name="connsiteY2" fmla="*/ 3325731 h 3340195"/>
              <a:gd name="connsiteX3" fmla="*/ 2076073 w 4283999"/>
              <a:gd name="connsiteY3" fmla="*/ 3328621 h 3340195"/>
              <a:gd name="connsiteX4" fmla="*/ 1938702 w 4283999"/>
              <a:gd name="connsiteY4" fmla="*/ 3328749 h 3340195"/>
              <a:gd name="connsiteX5" fmla="*/ 5815 w 4283999"/>
              <a:gd name="connsiteY5" fmla="*/ 3325529 h 3340195"/>
              <a:gd name="connsiteX6" fmla="*/ 0 w 4283999"/>
              <a:gd name="connsiteY6" fmla="*/ 0 h 3340195"/>
              <a:gd name="connsiteX0" fmla="*/ 0 w 4283999"/>
              <a:gd name="connsiteY0" fmla="*/ 0 h 3329867"/>
              <a:gd name="connsiteX1" fmla="*/ 4283999 w 4283999"/>
              <a:gd name="connsiteY1" fmla="*/ 0 h 3329867"/>
              <a:gd name="connsiteX2" fmla="*/ 4283999 w 4283999"/>
              <a:gd name="connsiteY2" fmla="*/ 3325731 h 3329867"/>
              <a:gd name="connsiteX3" fmla="*/ 2076073 w 4283999"/>
              <a:gd name="connsiteY3" fmla="*/ 3328621 h 3329867"/>
              <a:gd name="connsiteX4" fmla="*/ 1938702 w 4283999"/>
              <a:gd name="connsiteY4" fmla="*/ 3328749 h 3329867"/>
              <a:gd name="connsiteX5" fmla="*/ 5815 w 4283999"/>
              <a:gd name="connsiteY5" fmla="*/ 3325529 h 3329867"/>
              <a:gd name="connsiteX6" fmla="*/ 0 w 4283999"/>
              <a:gd name="connsiteY6" fmla="*/ 0 h 3329867"/>
              <a:gd name="connsiteX0" fmla="*/ 0 w 4283999"/>
              <a:gd name="connsiteY0" fmla="*/ 0 h 3329867"/>
              <a:gd name="connsiteX1" fmla="*/ 4283999 w 4283999"/>
              <a:gd name="connsiteY1" fmla="*/ 0 h 3329867"/>
              <a:gd name="connsiteX2" fmla="*/ 4283999 w 4283999"/>
              <a:gd name="connsiteY2" fmla="*/ 3325731 h 3329867"/>
              <a:gd name="connsiteX3" fmla="*/ 2076073 w 4283999"/>
              <a:gd name="connsiteY3" fmla="*/ 3328621 h 3329867"/>
              <a:gd name="connsiteX4" fmla="*/ 1938702 w 4283999"/>
              <a:gd name="connsiteY4" fmla="*/ 3328749 h 3329867"/>
              <a:gd name="connsiteX5" fmla="*/ 5815 w 4283999"/>
              <a:gd name="connsiteY5" fmla="*/ 3325529 h 3329867"/>
              <a:gd name="connsiteX6" fmla="*/ 0 w 4283999"/>
              <a:gd name="connsiteY6" fmla="*/ 0 h 3329867"/>
              <a:gd name="connsiteX0" fmla="*/ 0 w 4283999"/>
              <a:gd name="connsiteY0" fmla="*/ 0 h 3329867"/>
              <a:gd name="connsiteX1" fmla="*/ 4283999 w 4283999"/>
              <a:gd name="connsiteY1" fmla="*/ 0 h 3329867"/>
              <a:gd name="connsiteX2" fmla="*/ 4283999 w 4283999"/>
              <a:gd name="connsiteY2" fmla="*/ 3325731 h 3329867"/>
              <a:gd name="connsiteX3" fmla="*/ 2076073 w 4283999"/>
              <a:gd name="connsiteY3" fmla="*/ 3328621 h 3329867"/>
              <a:gd name="connsiteX4" fmla="*/ 1938702 w 4283999"/>
              <a:gd name="connsiteY4" fmla="*/ 3328749 h 3329867"/>
              <a:gd name="connsiteX5" fmla="*/ 5815 w 4283999"/>
              <a:gd name="connsiteY5" fmla="*/ 3325529 h 3329867"/>
              <a:gd name="connsiteX6" fmla="*/ 0 w 4283999"/>
              <a:gd name="connsiteY6" fmla="*/ 0 h 3329867"/>
              <a:gd name="connsiteX0" fmla="*/ 0 w 4283999"/>
              <a:gd name="connsiteY0" fmla="*/ 0 h 3328749"/>
              <a:gd name="connsiteX1" fmla="*/ 4283999 w 4283999"/>
              <a:gd name="connsiteY1" fmla="*/ 0 h 3328749"/>
              <a:gd name="connsiteX2" fmla="*/ 4283999 w 4283999"/>
              <a:gd name="connsiteY2" fmla="*/ 3325731 h 3328749"/>
              <a:gd name="connsiteX3" fmla="*/ 2076073 w 4283999"/>
              <a:gd name="connsiteY3" fmla="*/ 3328621 h 3328749"/>
              <a:gd name="connsiteX4" fmla="*/ 1938702 w 4283999"/>
              <a:gd name="connsiteY4" fmla="*/ 3328749 h 3328749"/>
              <a:gd name="connsiteX5" fmla="*/ 5815 w 4283999"/>
              <a:gd name="connsiteY5" fmla="*/ 3325529 h 3328749"/>
              <a:gd name="connsiteX6" fmla="*/ 0 w 4283999"/>
              <a:gd name="connsiteY6" fmla="*/ 0 h 3328749"/>
              <a:gd name="connsiteX0" fmla="*/ 0 w 4283999"/>
              <a:gd name="connsiteY0" fmla="*/ 0 h 3328749"/>
              <a:gd name="connsiteX1" fmla="*/ 4283999 w 4283999"/>
              <a:gd name="connsiteY1" fmla="*/ 0 h 3328749"/>
              <a:gd name="connsiteX2" fmla="*/ 4283999 w 4283999"/>
              <a:gd name="connsiteY2" fmla="*/ 3325731 h 3328749"/>
              <a:gd name="connsiteX3" fmla="*/ 2634302 w 4283999"/>
              <a:gd name="connsiteY3" fmla="*/ 3322795 h 3328749"/>
              <a:gd name="connsiteX4" fmla="*/ 1938702 w 4283999"/>
              <a:gd name="connsiteY4" fmla="*/ 3328749 h 3328749"/>
              <a:gd name="connsiteX5" fmla="*/ 5815 w 4283999"/>
              <a:gd name="connsiteY5" fmla="*/ 3325529 h 3328749"/>
              <a:gd name="connsiteX6" fmla="*/ 0 w 4283999"/>
              <a:gd name="connsiteY6" fmla="*/ 0 h 3328749"/>
              <a:gd name="connsiteX0" fmla="*/ 0 w 4283999"/>
              <a:gd name="connsiteY0" fmla="*/ 0 h 3328749"/>
              <a:gd name="connsiteX1" fmla="*/ 4283999 w 4283999"/>
              <a:gd name="connsiteY1" fmla="*/ 0 h 3328749"/>
              <a:gd name="connsiteX2" fmla="*/ 4283999 w 4283999"/>
              <a:gd name="connsiteY2" fmla="*/ 3325731 h 3328749"/>
              <a:gd name="connsiteX3" fmla="*/ 2634302 w 4283999"/>
              <a:gd name="connsiteY3" fmla="*/ 3322795 h 3328749"/>
              <a:gd name="connsiteX4" fmla="*/ 2328300 w 4283999"/>
              <a:gd name="connsiteY4" fmla="*/ 3328749 h 3328749"/>
              <a:gd name="connsiteX5" fmla="*/ 5815 w 4283999"/>
              <a:gd name="connsiteY5" fmla="*/ 3325529 h 3328749"/>
              <a:gd name="connsiteX6" fmla="*/ 0 w 4283999"/>
              <a:gd name="connsiteY6" fmla="*/ 0 h 3328749"/>
              <a:gd name="connsiteX0" fmla="*/ 0 w 4283999"/>
              <a:gd name="connsiteY0" fmla="*/ 0 h 3416006"/>
              <a:gd name="connsiteX1" fmla="*/ 4283999 w 4283999"/>
              <a:gd name="connsiteY1" fmla="*/ 0 h 3416006"/>
              <a:gd name="connsiteX2" fmla="*/ 4283999 w 4283999"/>
              <a:gd name="connsiteY2" fmla="*/ 3325731 h 3416006"/>
              <a:gd name="connsiteX3" fmla="*/ 2419151 w 4283999"/>
              <a:gd name="connsiteY3" fmla="*/ 3416006 h 3416006"/>
              <a:gd name="connsiteX4" fmla="*/ 2328300 w 4283999"/>
              <a:gd name="connsiteY4" fmla="*/ 3328749 h 3416006"/>
              <a:gd name="connsiteX5" fmla="*/ 5815 w 4283999"/>
              <a:gd name="connsiteY5" fmla="*/ 3325529 h 3416006"/>
              <a:gd name="connsiteX6" fmla="*/ 0 w 4283999"/>
              <a:gd name="connsiteY6" fmla="*/ 0 h 3416006"/>
              <a:gd name="connsiteX0" fmla="*/ 0 w 4283999"/>
              <a:gd name="connsiteY0" fmla="*/ 0 h 3418942"/>
              <a:gd name="connsiteX1" fmla="*/ 4283999 w 4283999"/>
              <a:gd name="connsiteY1" fmla="*/ 0 h 3418942"/>
              <a:gd name="connsiteX2" fmla="*/ 4278185 w 4283999"/>
              <a:gd name="connsiteY2" fmla="*/ 3418942 h 3418942"/>
              <a:gd name="connsiteX3" fmla="*/ 2419151 w 4283999"/>
              <a:gd name="connsiteY3" fmla="*/ 3416006 h 3418942"/>
              <a:gd name="connsiteX4" fmla="*/ 2328300 w 4283999"/>
              <a:gd name="connsiteY4" fmla="*/ 3328749 h 3418942"/>
              <a:gd name="connsiteX5" fmla="*/ 5815 w 4283999"/>
              <a:gd name="connsiteY5" fmla="*/ 3325529 h 3418942"/>
              <a:gd name="connsiteX6" fmla="*/ 0 w 4283999"/>
              <a:gd name="connsiteY6" fmla="*/ 0 h 3418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83999" h="3418942">
                <a:moveTo>
                  <a:pt x="0" y="0"/>
                </a:moveTo>
                <a:lnTo>
                  <a:pt x="4283999" y="0"/>
                </a:lnTo>
                <a:lnTo>
                  <a:pt x="4278185" y="3418942"/>
                </a:lnTo>
                <a:lnTo>
                  <a:pt x="2419151" y="3416006"/>
                </a:lnTo>
                <a:lnTo>
                  <a:pt x="2328300" y="3328749"/>
                </a:lnTo>
                <a:cubicBezTo>
                  <a:pt x="2344963" y="3325734"/>
                  <a:pt x="675309" y="3328545"/>
                  <a:pt x="5815" y="3325529"/>
                </a:cubicBezTo>
                <a:cubicBezTo>
                  <a:pt x="3877" y="2217019"/>
                  <a:pt x="1938" y="1108510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Insert Picture </a:t>
            </a:r>
            <a:endParaRPr lang="en-US" dirty="0"/>
          </a:p>
        </p:txBody>
      </p:sp>
      <p:sp>
        <p:nvSpPr>
          <p:cNvPr id="43" name="Snip Single Corner Rectangle 8"/>
          <p:cNvSpPr/>
          <p:nvPr userDrawn="1"/>
        </p:nvSpPr>
        <p:spPr>
          <a:xfrm rot="10800000">
            <a:off x="301564" y="6005488"/>
            <a:ext cx="8850323" cy="567930"/>
          </a:xfrm>
          <a:custGeom>
            <a:avLst/>
            <a:gdLst/>
            <a:ahLst/>
            <a:cxnLst/>
            <a:rect l="l" t="t" r="r" b="b"/>
            <a:pathLst>
              <a:path w="8850323" h="473275">
                <a:moveTo>
                  <a:pt x="4777476" y="473275"/>
                </a:moveTo>
                <a:lnTo>
                  <a:pt x="2021243" y="473275"/>
                </a:lnTo>
                <a:lnTo>
                  <a:pt x="1874937" y="326969"/>
                </a:lnTo>
                <a:lnTo>
                  <a:pt x="0" y="326969"/>
                </a:lnTo>
                <a:lnTo>
                  <a:pt x="0" y="0"/>
                </a:lnTo>
                <a:lnTo>
                  <a:pt x="4455678" y="0"/>
                </a:lnTo>
                <a:lnTo>
                  <a:pt x="4730149" y="274472"/>
                </a:lnTo>
                <a:lnTo>
                  <a:pt x="8790981" y="274472"/>
                </a:lnTo>
                <a:lnTo>
                  <a:pt x="8850323" y="362845"/>
                </a:lnTo>
                <a:lnTo>
                  <a:pt x="4777476" y="362845"/>
                </a:lnTo>
                <a:close/>
              </a:path>
            </a:pathLst>
          </a:custGeom>
          <a:solidFill>
            <a:srgbClr val="C3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Snip Single Corner Rectangle 11"/>
          <p:cNvSpPr/>
          <p:nvPr userDrawn="1"/>
        </p:nvSpPr>
        <p:spPr>
          <a:xfrm rot="10800000">
            <a:off x="-7887" y="6005488"/>
            <a:ext cx="9159772" cy="438899"/>
          </a:xfrm>
          <a:custGeom>
            <a:avLst/>
            <a:gdLst/>
            <a:ahLst/>
            <a:cxnLst/>
            <a:rect l="l" t="t" r="r" b="b"/>
            <a:pathLst>
              <a:path w="9159772" h="365749">
                <a:moveTo>
                  <a:pt x="9159772" y="365749"/>
                </a:moveTo>
                <a:lnTo>
                  <a:pt x="4784924" y="365749"/>
                </a:lnTo>
                <a:lnTo>
                  <a:pt x="4192273" y="365749"/>
                </a:lnTo>
                <a:lnTo>
                  <a:pt x="2257896" y="365749"/>
                </a:lnTo>
                <a:lnTo>
                  <a:pt x="2037018" y="365749"/>
                </a:lnTo>
                <a:lnTo>
                  <a:pt x="2021243" y="365749"/>
                </a:lnTo>
                <a:lnTo>
                  <a:pt x="1874938" y="219444"/>
                </a:lnTo>
                <a:lnTo>
                  <a:pt x="0" y="219444"/>
                </a:lnTo>
                <a:lnTo>
                  <a:pt x="0" y="219443"/>
                </a:lnTo>
                <a:lnTo>
                  <a:pt x="0" y="167746"/>
                </a:lnTo>
                <a:lnTo>
                  <a:pt x="0" y="0"/>
                </a:lnTo>
                <a:lnTo>
                  <a:pt x="3827755" y="0"/>
                </a:lnTo>
                <a:lnTo>
                  <a:pt x="3995501" y="167746"/>
                </a:lnTo>
                <a:lnTo>
                  <a:pt x="4620700" y="167746"/>
                </a:lnTo>
                <a:lnTo>
                  <a:pt x="4708271" y="255317"/>
                </a:lnTo>
                <a:lnTo>
                  <a:pt x="9159772" y="25531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80000" y="1944000"/>
            <a:ext cx="3420000" cy="3888000"/>
          </a:xfrm>
        </p:spPr>
        <p:txBody>
          <a:bodyPr numCol="1" spcCol="360000" anchor="t" anchorCtr="0">
            <a:noAutofit/>
          </a:bodyPr>
          <a:lstStyle>
            <a:lvl1pPr algn="l">
              <a:defRPr sz="16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 smtClean="0"/>
              <a:t>Click to add copy – single column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168223" y="5879516"/>
            <a:ext cx="3986955" cy="508644"/>
          </a:xfrm>
          <a:custGeom>
            <a:avLst/>
            <a:gdLst>
              <a:gd name="connsiteX0" fmla="*/ 0 w 3008313"/>
              <a:gd name="connsiteY0" fmla="*/ 0 h 423870"/>
              <a:gd name="connsiteX1" fmla="*/ 3008313 w 3008313"/>
              <a:gd name="connsiteY1" fmla="*/ 0 h 423870"/>
              <a:gd name="connsiteX2" fmla="*/ 3008313 w 3008313"/>
              <a:gd name="connsiteY2" fmla="*/ 423870 h 423870"/>
              <a:gd name="connsiteX3" fmla="*/ 0 w 3008313"/>
              <a:gd name="connsiteY3" fmla="*/ 423870 h 423870"/>
              <a:gd name="connsiteX4" fmla="*/ 0 w 3008313"/>
              <a:gd name="connsiteY4" fmla="*/ 0 h 423870"/>
              <a:gd name="connsiteX0" fmla="*/ 0 w 3436395"/>
              <a:gd name="connsiteY0" fmla="*/ 0 h 423870"/>
              <a:gd name="connsiteX1" fmla="*/ 3436395 w 3436395"/>
              <a:gd name="connsiteY1" fmla="*/ 0 h 423870"/>
              <a:gd name="connsiteX2" fmla="*/ 3436395 w 3436395"/>
              <a:gd name="connsiteY2" fmla="*/ 423870 h 423870"/>
              <a:gd name="connsiteX3" fmla="*/ 428082 w 3436395"/>
              <a:gd name="connsiteY3" fmla="*/ 423870 h 423870"/>
              <a:gd name="connsiteX4" fmla="*/ 0 w 3436395"/>
              <a:gd name="connsiteY4" fmla="*/ 0 h 423870"/>
              <a:gd name="connsiteX0" fmla="*/ 0 w 3436395"/>
              <a:gd name="connsiteY0" fmla="*/ 0 h 423870"/>
              <a:gd name="connsiteX1" fmla="*/ 3436395 w 3436395"/>
              <a:gd name="connsiteY1" fmla="*/ 0 h 423870"/>
              <a:gd name="connsiteX2" fmla="*/ 3436395 w 3436395"/>
              <a:gd name="connsiteY2" fmla="*/ 423870 h 423870"/>
              <a:gd name="connsiteX3" fmla="*/ 395953 w 3436395"/>
              <a:gd name="connsiteY3" fmla="*/ 423870 h 423870"/>
              <a:gd name="connsiteX4" fmla="*/ 0 w 3436395"/>
              <a:gd name="connsiteY4" fmla="*/ 0 h 423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36395" h="423870">
                <a:moveTo>
                  <a:pt x="0" y="0"/>
                </a:moveTo>
                <a:lnTo>
                  <a:pt x="3436395" y="0"/>
                </a:lnTo>
                <a:lnTo>
                  <a:pt x="3436395" y="423870"/>
                </a:lnTo>
                <a:lnTo>
                  <a:pt x="395953" y="42387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288000" rIns="288000" anchor="ctr" anchorCtr="0">
            <a:noAutofit/>
          </a:bodyPr>
          <a:lstStyle>
            <a:lvl1pPr marL="144000" indent="-457200" algn="r">
              <a:buNone/>
              <a:defRPr sz="9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 smtClean="0"/>
              <a:t>Caption to present the content of the image</a:t>
            </a:r>
            <a:br>
              <a:rPr lang="en-GB" dirty="0" smtClean="0"/>
            </a:br>
            <a:r>
              <a:rPr lang="en-GB" dirty="0" smtClean="0"/>
              <a:t>one or two lines of copy</a:t>
            </a:r>
          </a:p>
        </p:txBody>
      </p:sp>
      <p:sp>
        <p:nvSpPr>
          <p:cNvPr id="41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319680"/>
            <a:ext cx="6840000" cy="691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500">
                <a:solidFill>
                  <a:schemeClr val="bg1"/>
                </a:solidFill>
                <a:latin typeface="+mn-lt"/>
                <a:cs typeface="Open Sans Semibold"/>
              </a:defRPr>
            </a:lvl1pPr>
          </a:lstStyle>
          <a:p>
            <a:r>
              <a:rPr lang="en-GB" dirty="0" smtClean="0"/>
              <a:t>Title of slide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38" y="6297280"/>
            <a:ext cx="4282902" cy="44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083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Image - NO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nip Single Corner Rectangle 8"/>
          <p:cNvSpPr/>
          <p:nvPr userDrawn="1"/>
        </p:nvSpPr>
        <p:spPr>
          <a:xfrm rot="10800000">
            <a:off x="301564" y="6005488"/>
            <a:ext cx="8850323" cy="567930"/>
          </a:xfrm>
          <a:custGeom>
            <a:avLst/>
            <a:gdLst/>
            <a:ahLst/>
            <a:cxnLst/>
            <a:rect l="l" t="t" r="r" b="b"/>
            <a:pathLst>
              <a:path w="8850323" h="473275">
                <a:moveTo>
                  <a:pt x="4777476" y="473275"/>
                </a:moveTo>
                <a:lnTo>
                  <a:pt x="2021243" y="473275"/>
                </a:lnTo>
                <a:lnTo>
                  <a:pt x="1874937" y="326969"/>
                </a:lnTo>
                <a:lnTo>
                  <a:pt x="0" y="326969"/>
                </a:lnTo>
                <a:lnTo>
                  <a:pt x="0" y="0"/>
                </a:lnTo>
                <a:lnTo>
                  <a:pt x="4455678" y="0"/>
                </a:lnTo>
                <a:lnTo>
                  <a:pt x="4730149" y="274472"/>
                </a:lnTo>
                <a:lnTo>
                  <a:pt x="8790981" y="274472"/>
                </a:lnTo>
                <a:lnTo>
                  <a:pt x="8850323" y="362845"/>
                </a:lnTo>
                <a:lnTo>
                  <a:pt x="4777476" y="362845"/>
                </a:lnTo>
                <a:close/>
              </a:path>
            </a:pathLst>
          </a:custGeom>
          <a:solidFill>
            <a:srgbClr val="C3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Snip Single Corner Rectangle 11"/>
          <p:cNvSpPr/>
          <p:nvPr userDrawn="1"/>
        </p:nvSpPr>
        <p:spPr>
          <a:xfrm rot="10800000">
            <a:off x="-7887" y="6005488"/>
            <a:ext cx="9159772" cy="438899"/>
          </a:xfrm>
          <a:custGeom>
            <a:avLst/>
            <a:gdLst/>
            <a:ahLst/>
            <a:cxnLst/>
            <a:rect l="l" t="t" r="r" b="b"/>
            <a:pathLst>
              <a:path w="9159772" h="365749">
                <a:moveTo>
                  <a:pt x="9159772" y="365749"/>
                </a:moveTo>
                <a:lnTo>
                  <a:pt x="4784924" y="365749"/>
                </a:lnTo>
                <a:lnTo>
                  <a:pt x="4192273" y="365749"/>
                </a:lnTo>
                <a:lnTo>
                  <a:pt x="2257896" y="365749"/>
                </a:lnTo>
                <a:lnTo>
                  <a:pt x="2037018" y="365749"/>
                </a:lnTo>
                <a:lnTo>
                  <a:pt x="2021243" y="365749"/>
                </a:lnTo>
                <a:lnTo>
                  <a:pt x="1874938" y="219444"/>
                </a:lnTo>
                <a:lnTo>
                  <a:pt x="0" y="219444"/>
                </a:lnTo>
                <a:lnTo>
                  <a:pt x="0" y="219443"/>
                </a:lnTo>
                <a:lnTo>
                  <a:pt x="0" y="167746"/>
                </a:lnTo>
                <a:lnTo>
                  <a:pt x="0" y="0"/>
                </a:lnTo>
                <a:lnTo>
                  <a:pt x="3827755" y="0"/>
                </a:lnTo>
                <a:lnTo>
                  <a:pt x="3995501" y="167746"/>
                </a:lnTo>
                <a:lnTo>
                  <a:pt x="4620700" y="167746"/>
                </a:lnTo>
                <a:lnTo>
                  <a:pt x="4708271" y="255317"/>
                </a:lnTo>
                <a:lnTo>
                  <a:pt x="9159772" y="25531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Snip Single Corner Rectangle 39"/>
          <p:cNvSpPr/>
          <p:nvPr userDrawn="1"/>
        </p:nvSpPr>
        <p:spPr>
          <a:xfrm flipV="1">
            <a:off x="-7888" y="-7122"/>
            <a:ext cx="5624044" cy="179851"/>
          </a:xfrm>
          <a:prstGeom prst="snip1Rect">
            <a:avLst>
              <a:gd name="adj" fmla="val 50000"/>
            </a:avLst>
          </a:prstGeom>
          <a:gradFill flip="none" rotWithShape="1">
            <a:gsLst>
              <a:gs pos="100000">
                <a:schemeClr val="tx1">
                  <a:lumMod val="50000"/>
                  <a:lumOff val="50000"/>
                </a:schemeClr>
              </a:gs>
              <a:gs pos="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80000" y="1944000"/>
            <a:ext cx="3420000" cy="3888000"/>
          </a:xfrm>
        </p:spPr>
        <p:txBody>
          <a:bodyPr numCol="1" spcCol="360000" anchor="t" anchorCtr="0">
            <a:noAutofit/>
          </a:bodyPr>
          <a:lstStyle>
            <a:lvl1pPr algn="l">
              <a:defRPr sz="16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 smtClean="0"/>
              <a:t>Click to add copy single column</a:t>
            </a:r>
          </a:p>
        </p:txBody>
      </p:sp>
      <p:sp>
        <p:nvSpPr>
          <p:cNvPr id="42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319680"/>
            <a:ext cx="6840000" cy="691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500">
                <a:solidFill>
                  <a:schemeClr val="bg1"/>
                </a:solidFill>
                <a:latin typeface="+mj-lt"/>
                <a:cs typeface="Open Sans Semibold"/>
              </a:defRPr>
            </a:lvl1pPr>
          </a:lstStyle>
          <a:p>
            <a:r>
              <a:rPr lang="en-GB" dirty="0" smtClean="0"/>
              <a:t>Title of slide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854174" y="1944001"/>
            <a:ext cx="4297712" cy="4102730"/>
          </a:xfrm>
          <a:custGeom>
            <a:avLst/>
            <a:gdLst>
              <a:gd name="connsiteX0" fmla="*/ 0 w 4283999"/>
              <a:gd name="connsiteY0" fmla="*/ 0 h 3325731"/>
              <a:gd name="connsiteX1" fmla="*/ 4283999 w 4283999"/>
              <a:gd name="connsiteY1" fmla="*/ 0 h 3325731"/>
              <a:gd name="connsiteX2" fmla="*/ 4283999 w 4283999"/>
              <a:gd name="connsiteY2" fmla="*/ 3325731 h 3325731"/>
              <a:gd name="connsiteX3" fmla="*/ 0 w 4283999"/>
              <a:gd name="connsiteY3" fmla="*/ 3325731 h 3325731"/>
              <a:gd name="connsiteX4" fmla="*/ 0 w 4283999"/>
              <a:gd name="connsiteY4" fmla="*/ 0 h 3325731"/>
              <a:gd name="connsiteX0" fmla="*/ 0 w 4283999"/>
              <a:gd name="connsiteY0" fmla="*/ 0 h 3328621"/>
              <a:gd name="connsiteX1" fmla="*/ 4283999 w 4283999"/>
              <a:gd name="connsiteY1" fmla="*/ 0 h 3328621"/>
              <a:gd name="connsiteX2" fmla="*/ 4283999 w 4283999"/>
              <a:gd name="connsiteY2" fmla="*/ 3325731 h 3328621"/>
              <a:gd name="connsiteX3" fmla="*/ 1482954 w 4283999"/>
              <a:gd name="connsiteY3" fmla="*/ 3328621 h 3328621"/>
              <a:gd name="connsiteX4" fmla="*/ 0 w 4283999"/>
              <a:gd name="connsiteY4" fmla="*/ 3325731 h 3328621"/>
              <a:gd name="connsiteX5" fmla="*/ 0 w 4283999"/>
              <a:gd name="connsiteY5" fmla="*/ 0 h 3328621"/>
              <a:gd name="connsiteX0" fmla="*/ 0 w 4283999"/>
              <a:gd name="connsiteY0" fmla="*/ 0 h 3328621"/>
              <a:gd name="connsiteX1" fmla="*/ 4283999 w 4283999"/>
              <a:gd name="connsiteY1" fmla="*/ 0 h 3328621"/>
              <a:gd name="connsiteX2" fmla="*/ 4283999 w 4283999"/>
              <a:gd name="connsiteY2" fmla="*/ 3325731 h 3328621"/>
              <a:gd name="connsiteX3" fmla="*/ 1482954 w 4283999"/>
              <a:gd name="connsiteY3" fmla="*/ 3328621 h 3328621"/>
              <a:gd name="connsiteX4" fmla="*/ 979314 w 4283999"/>
              <a:gd name="connsiteY4" fmla="*/ 3321322 h 3328621"/>
              <a:gd name="connsiteX5" fmla="*/ 0 w 4283999"/>
              <a:gd name="connsiteY5" fmla="*/ 3325731 h 3328621"/>
              <a:gd name="connsiteX6" fmla="*/ 0 w 4283999"/>
              <a:gd name="connsiteY6" fmla="*/ 0 h 3328621"/>
              <a:gd name="connsiteX0" fmla="*/ 0 w 4283999"/>
              <a:gd name="connsiteY0" fmla="*/ 0 h 3328621"/>
              <a:gd name="connsiteX1" fmla="*/ 4283999 w 4283999"/>
              <a:gd name="connsiteY1" fmla="*/ 0 h 3328621"/>
              <a:gd name="connsiteX2" fmla="*/ 4283999 w 4283999"/>
              <a:gd name="connsiteY2" fmla="*/ 3325731 h 3328621"/>
              <a:gd name="connsiteX3" fmla="*/ 1482954 w 4283999"/>
              <a:gd name="connsiteY3" fmla="*/ 3328621 h 3328621"/>
              <a:gd name="connsiteX4" fmla="*/ 979314 w 4283999"/>
              <a:gd name="connsiteY4" fmla="*/ 3321322 h 3328621"/>
              <a:gd name="connsiteX5" fmla="*/ 0 w 4283999"/>
              <a:gd name="connsiteY5" fmla="*/ 3325731 h 3328621"/>
              <a:gd name="connsiteX6" fmla="*/ 0 w 4283999"/>
              <a:gd name="connsiteY6" fmla="*/ 0 h 3328621"/>
              <a:gd name="connsiteX0" fmla="*/ 0 w 4283999"/>
              <a:gd name="connsiteY0" fmla="*/ 0 h 3328621"/>
              <a:gd name="connsiteX1" fmla="*/ 4283999 w 4283999"/>
              <a:gd name="connsiteY1" fmla="*/ 0 h 3328621"/>
              <a:gd name="connsiteX2" fmla="*/ 4283999 w 4283999"/>
              <a:gd name="connsiteY2" fmla="*/ 3325731 h 3328621"/>
              <a:gd name="connsiteX3" fmla="*/ 1482954 w 4283999"/>
              <a:gd name="connsiteY3" fmla="*/ 3328621 h 3328621"/>
              <a:gd name="connsiteX4" fmla="*/ 979314 w 4283999"/>
              <a:gd name="connsiteY4" fmla="*/ 3321322 h 3328621"/>
              <a:gd name="connsiteX5" fmla="*/ 0 w 4283999"/>
              <a:gd name="connsiteY5" fmla="*/ 3325731 h 3328621"/>
              <a:gd name="connsiteX6" fmla="*/ 0 w 4283999"/>
              <a:gd name="connsiteY6" fmla="*/ 0 h 3328621"/>
              <a:gd name="connsiteX0" fmla="*/ 0 w 4283999"/>
              <a:gd name="connsiteY0" fmla="*/ 0 h 3328621"/>
              <a:gd name="connsiteX1" fmla="*/ 4283999 w 4283999"/>
              <a:gd name="connsiteY1" fmla="*/ 0 h 3328621"/>
              <a:gd name="connsiteX2" fmla="*/ 4283999 w 4283999"/>
              <a:gd name="connsiteY2" fmla="*/ 3325731 h 3328621"/>
              <a:gd name="connsiteX3" fmla="*/ 1482954 w 4283999"/>
              <a:gd name="connsiteY3" fmla="*/ 3328621 h 3328621"/>
              <a:gd name="connsiteX4" fmla="*/ 0 w 4283999"/>
              <a:gd name="connsiteY4" fmla="*/ 3325731 h 3328621"/>
              <a:gd name="connsiteX5" fmla="*/ 0 w 4283999"/>
              <a:gd name="connsiteY5" fmla="*/ 0 h 3328621"/>
              <a:gd name="connsiteX0" fmla="*/ 0 w 4283999"/>
              <a:gd name="connsiteY0" fmla="*/ 0 h 3328621"/>
              <a:gd name="connsiteX1" fmla="*/ 4283999 w 4283999"/>
              <a:gd name="connsiteY1" fmla="*/ 0 h 3328621"/>
              <a:gd name="connsiteX2" fmla="*/ 4283999 w 4283999"/>
              <a:gd name="connsiteY2" fmla="*/ 3325731 h 3328621"/>
              <a:gd name="connsiteX3" fmla="*/ 1482954 w 4283999"/>
              <a:gd name="connsiteY3" fmla="*/ 3328621 h 3328621"/>
              <a:gd name="connsiteX4" fmla="*/ 1285877 w 4283999"/>
              <a:gd name="connsiteY4" fmla="*/ 3321322 h 3328621"/>
              <a:gd name="connsiteX5" fmla="*/ 0 w 4283999"/>
              <a:gd name="connsiteY5" fmla="*/ 3325731 h 3328621"/>
              <a:gd name="connsiteX6" fmla="*/ 0 w 4283999"/>
              <a:gd name="connsiteY6" fmla="*/ 0 h 3328621"/>
              <a:gd name="connsiteX0" fmla="*/ 0 w 4283999"/>
              <a:gd name="connsiteY0" fmla="*/ 0 h 3328621"/>
              <a:gd name="connsiteX1" fmla="*/ 4283999 w 4283999"/>
              <a:gd name="connsiteY1" fmla="*/ 0 h 3328621"/>
              <a:gd name="connsiteX2" fmla="*/ 4283999 w 4283999"/>
              <a:gd name="connsiteY2" fmla="*/ 3325731 h 3328621"/>
              <a:gd name="connsiteX3" fmla="*/ 1482954 w 4283999"/>
              <a:gd name="connsiteY3" fmla="*/ 3328621 h 3328621"/>
              <a:gd name="connsiteX4" fmla="*/ 1329672 w 4283999"/>
              <a:gd name="connsiteY4" fmla="*/ 3219138 h 3328621"/>
              <a:gd name="connsiteX5" fmla="*/ 0 w 4283999"/>
              <a:gd name="connsiteY5" fmla="*/ 3325731 h 3328621"/>
              <a:gd name="connsiteX6" fmla="*/ 0 w 4283999"/>
              <a:gd name="connsiteY6" fmla="*/ 0 h 3328621"/>
              <a:gd name="connsiteX0" fmla="*/ 0 w 4283999"/>
              <a:gd name="connsiteY0" fmla="*/ 0 h 3328621"/>
              <a:gd name="connsiteX1" fmla="*/ 4283999 w 4283999"/>
              <a:gd name="connsiteY1" fmla="*/ 0 h 3328621"/>
              <a:gd name="connsiteX2" fmla="*/ 4283999 w 4283999"/>
              <a:gd name="connsiteY2" fmla="*/ 3325731 h 3328621"/>
              <a:gd name="connsiteX3" fmla="*/ 1482954 w 4283999"/>
              <a:gd name="connsiteY3" fmla="*/ 3328621 h 3328621"/>
              <a:gd name="connsiteX4" fmla="*/ 1329672 w 4283999"/>
              <a:gd name="connsiteY4" fmla="*/ 3219138 h 3328621"/>
              <a:gd name="connsiteX5" fmla="*/ 0 w 4283999"/>
              <a:gd name="connsiteY5" fmla="*/ 3238144 h 3328621"/>
              <a:gd name="connsiteX6" fmla="*/ 0 w 4283999"/>
              <a:gd name="connsiteY6" fmla="*/ 0 h 3328621"/>
              <a:gd name="connsiteX0" fmla="*/ 0 w 4283999"/>
              <a:gd name="connsiteY0" fmla="*/ 0 h 3328621"/>
              <a:gd name="connsiteX1" fmla="*/ 4283999 w 4283999"/>
              <a:gd name="connsiteY1" fmla="*/ 0 h 3328621"/>
              <a:gd name="connsiteX2" fmla="*/ 4283999 w 4283999"/>
              <a:gd name="connsiteY2" fmla="*/ 3325731 h 3328621"/>
              <a:gd name="connsiteX3" fmla="*/ 1482954 w 4283999"/>
              <a:gd name="connsiteY3" fmla="*/ 3328621 h 3328621"/>
              <a:gd name="connsiteX4" fmla="*/ 1380472 w 4283999"/>
              <a:gd name="connsiteY4" fmla="*/ 3241363 h 3328621"/>
              <a:gd name="connsiteX5" fmla="*/ 0 w 4283999"/>
              <a:gd name="connsiteY5" fmla="*/ 3238144 h 3328621"/>
              <a:gd name="connsiteX6" fmla="*/ 0 w 4283999"/>
              <a:gd name="connsiteY6" fmla="*/ 0 h 3328621"/>
              <a:gd name="connsiteX0" fmla="*/ 0 w 4283999"/>
              <a:gd name="connsiteY0" fmla="*/ 0 h 3328621"/>
              <a:gd name="connsiteX1" fmla="*/ 4283999 w 4283999"/>
              <a:gd name="connsiteY1" fmla="*/ 0 h 3328621"/>
              <a:gd name="connsiteX2" fmla="*/ 4283999 w 4283999"/>
              <a:gd name="connsiteY2" fmla="*/ 3325731 h 3328621"/>
              <a:gd name="connsiteX3" fmla="*/ 2076073 w 4283999"/>
              <a:gd name="connsiteY3" fmla="*/ 3328621 h 3328621"/>
              <a:gd name="connsiteX4" fmla="*/ 1380472 w 4283999"/>
              <a:gd name="connsiteY4" fmla="*/ 3241363 h 3328621"/>
              <a:gd name="connsiteX5" fmla="*/ 0 w 4283999"/>
              <a:gd name="connsiteY5" fmla="*/ 3238144 h 3328621"/>
              <a:gd name="connsiteX6" fmla="*/ 0 w 4283999"/>
              <a:gd name="connsiteY6" fmla="*/ 0 h 3328621"/>
              <a:gd name="connsiteX0" fmla="*/ 0 w 4283999"/>
              <a:gd name="connsiteY0" fmla="*/ 0 h 3328621"/>
              <a:gd name="connsiteX1" fmla="*/ 4283999 w 4283999"/>
              <a:gd name="connsiteY1" fmla="*/ 0 h 3328621"/>
              <a:gd name="connsiteX2" fmla="*/ 4283999 w 4283999"/>
              <a:gd name="connsiteY2" fmla="*/ 3325731 h 3328621"/>
              <a:gd name="connsiteX3" fmla="*/ 2076073 w 4283999"/>
              <a:gd name="connsiteY3" fmla="*/ 3328621 h 3328621"/>
              <a:gd name="connsiteX4" fmla="*/ 1927072 w 4283999"/>
              <a:gd name="connsiteY4" fmla="*/ 3247189 h 3328621"/>
              <a:gd name="connsiteX5" fmla="*/ 0 w 4283999"/>
              <a:gd name="connsiteY5" fmla="*/ 3238144 h 3328621"/>
              <a:gd name="connsiteX6" fmla="*/ 0 w 4283999"/>
              <a:gd name="connsiteY6" fmla="*/ 0 h 3328621"/>
              <a:gd name="connsiteX0" fmla="*/ 0 w 4283999"/>
              <a:gd name="connsiteY0" fmla="*/ 0 h 3328621"/>
              <a:gd name="connsiteX1" fmla="*/ 4283999 w 4283999"/>
              <a:gd name="connsiteY1" fmla="*/ 0 h 3328621"/>
              <a:gd name="connsiteX2" fmla="*/ 4283999 w 4283999"/>
              <a:gd name="connsiteY2" fmla="*/ 3325731 h 3328621"/>
              <a:gd name="connsiteX3" fmla="*/ 2076073 w 4283999"/>
              <a:gd name="connsiteY3" fmla="*/ 3328621 h 3328621"/>
              <a:gd name="connsiteX4" fmla="*/ 1927072 w 4283999"/>
              <a:gd name="connsiteY4" fmla="*/ 3247189 h 3328621"/>
              <a:gd name="connsiteX5" fmla="*/ 5815 w 4283999"/>
              <a:gd name="connsiteY5" fmla="*/ 3325529 h 3328621"/>
              <a:gd name="connsiteX6" fmla="*/ 0 w 4283999"/>
              <a:gd name="connsiteY6" fmla="*/ 0 h 3328621"/>
              <a:gd name="connsiteX0" fmla="*/ 0 w 4283999"/>
              <a:gd name="connsiteY0" fmla="*/ 0 h 3328621"/>
              <a:gd name="connsiteX1" fmla="*/ 4283999 w 4283999"/>
              <a:gd name="connsiteY1" fmla="*/ 0 h 3328621"/>
              <a:gd name="connsiteX2" fmla="*/ 4283999 w 4283999"/>
              <a:gd name="connsiteY2" fmla="*/ 3325731 h 3328621"/>
              <a:gd name="connsiteX3" fmla="*/ 2076073 w 4283999"/>
              <a:gd name="connsiteY3" fmla="*/ 3328621 h 3328621"/>
              <a:gd name="connsiteX4" fmla="*/ 1927072 w 4283999"/>
              <a:gd name="connsiteY4" fmla="*/ 3247189 h 3328621"/>
              <a:gd name="connsiteX5" fmla="*/ 5815 w 4283999"/>
              <a:gd name="connsiteY5" fmla="*/ 3325529 h 3328621"/>
              <a:gd name="connsiteX6" fmla="*/ 0 w 4283999"/>
              <a:gd name="connsiteY6" fmla="*/ 0 h 3328621"/>
              <a:gd name="connsiteX0" fmla="*/ 0 w 4283999"/>
              <a:gd name="connsiteY0" fmla="*/ 0 h 3340195"/>
              <a:gd name="connsiteX1" fmla="*/ 4283999 w 4283999"/>
              <a:gd name="connsiteY1" fmla="*/ 0 h 3340195"/>
              <a:gd name="connsiteX2" fmla="*/ 4283999 w 4283999"/>
              <a:gd name="connsiteY2" fmla="*/ 3325731 h 3340195"/>
              <a:gd name="connsiteX3" fmla="*/ 2076073 w 4283999"/>
              <a:gd name="connsiteY3" fmla="*/ 3328621 h 3340195"/>
              <a:gd name="connsiteX4" fmla="*/ 1938702 w 4283999"/>
              <a:gd name="connsiteY4" fmla="*/ 3328749 h 3340195"/>
              <a:gd name="connsiteX5" fmla="*/ 5815 w 4283999"/>
              <a:gd name="connsiteY5" fmla="*/ 3325529 h 3340195"/>
              <a:gd name="connsiteX6" fmla="*/ 0 w 4283999"/>
              <a:gd name="connsiteY6" fmla="*/ 0 h 3340195"/>
              <a:gd name="connsiteX0" fmla="*/ 0 w 4283999"/>
              <a:gd name="connsiteY0" fmla="*/ 0 h 3329867"/>
              <a:gd name="connsiteX1" fmla="*/ 4283999 w 4283999"/>
              <a:gd name="connsiteY1" fmla="*/ 0 h 3329867"/>
              <a:gd name="connsiteX2" fmla="*/ 4283999 w 4283999"/>
              <a:gd name="connsiteY2" fmla="*/ 3325731 h 3329867"/>
              <a:gd name="connsiteX3" fmla="*/ 2076073 w 4283999"/>
              <a:gd name="connsiteY3" fmla="*/ 3328621 h 3329867"/>
              <a:gd name="connsiteX4" fmla="*/ 1938702 w 4283999"/>
              <a:gd name="connsiteY4" fmla="*/ 3328749 h 3329867"/>
              <a:gd name="connsiteX5" fmla="*/ 5815 w 4283999"/>
              <a:gd name="connsiteY5" fmla="*/ 3325529 h 3329867"/>
              <a:gd name="connsiteX6" fmla="*/ 0 w 4283999"/>
              <a:gd name="connsiteY6" fmla="*/ 0 h 3329867"/>
              <a:gd name="connsiteX0" fmla="*/ 0 w 4283999"/>
              <a:gd name="connsiteY0" fmla="*/ 0 h 3329867"/>
              <a:gd name="connsiteX1" fmla="*/ 4283999 w 4283999"/>
              <a:gd name="connsiteY1" fmla="*/ 0 h 3329867"/>
              <a:gd name="connsiteX2" fmla="*/ 4283999 w 4283999"/>
              <a:gd name="connsiteY2" fmla="*/ 3325731 h 3329867"/>
              <a:gd name="connsiteX3" fmla="*/ 2076073 w 4283999"/>
              <a:gd name="connsiteY3" fmla="*/ 3328621 h 3329867"/>
              <a:gd name="connsiteX4" fmla="*/ 1938702 w 4283999"/>
              <a:gd name="connsiteY4" fmla="*/ 3328749 h 3329867"/>
              <a:gd name="connsiteX5" fmla="*/ 5815 w 4283999"/>
              <a:gd name="connsiteY5" fmla="*/ 3325529 h 3329867"/>
              <a:gd name="connsiteX6" fmla="*/ 0 w 4283999"/>
              <a:gd name="connsiteY6" fmla="*/ 0 h 3329867"/>
              <a:gd name="connsiteX0" fmla="*/ 0 w 4283999"/>
              <a:gd name="connsiteY0" fmla="*/ 0 h 3329867"/>
              <a:gd name="connsiteX1" fmla="*/ 4283999 w 4283999"/>
              <a:gd name="connsiteY1" fmla="*/ 0 h 3329867"/>
              <a:gd name="connsiteX2" fmla="*/ 4283999 w 4283999"/>
              <a:gd name="connsiteY2" fmla="*/ 3325731 h 3329867"/>
              <a:gd name="connsiteX3" fmla="*/ 2076073 w 4283999"/>
              <a:gd name="connsiteY3" fmla="*/ 3328621 h 3329867"/>
              <a:gd name="connsiteX4" fmla="*/ 1938702 w 4283999"/>
              <a:gd name="connsiteY4" fmla="*/ 3328749 h 3329867"/>
              <a:gd name="connsiteX5" fmla="*/ 5815 w 4283999"/>
              <a:gd name="connsiteY5" fmla="*/ 3325529 h 3329867"/>
              <a:gd name="connsiteX6" fmla="*/ 0 w 4283999"/>
              <a:gd name="connsiteY6" fmla="*/ 0 h 3329867"/>
              <a:gd name="connsiteX0" fmla="*/ 0 w 4283999"/>
              <a:gd name="connsiteY0" fmla="*/ 0 h 3328749"/>
              <a:gd name="connsiteX1" fmla="*/ 4283999 w 4283999"/>
              <a:gd name="connsiteY1" fmla="*/ 0 h 3328749"/>
              <a:gd name="connsiteX2" fmla="*/ 4283999 w 4283999"/>
              <a:gd name="connsiteY2" fmla="*/ 3325731 h 3328749"/>
              <a:gd name="connsiteX3" fmla="*/ 2076073 w 4283999"/>
              <a:gd name="connsiteY3" fmla="*/ 3328621 h 3328749"/>
              <a:gd name="connsiteX4" fmla="*/ 1938702 w 4283999"/>
              <a:gd name="connsiteY4" fmla="*/ 3328749 h 3328749"/>
              <a:gd name="connsiteX5" fmla="*/ 5815 w 4283999"/>
              <a:gd name="connsiteY5" fmla="*/ 3325529 h 3328749"/>
              <a:gd name="connsiteX6" fmla="*/ 0 w 4283999"/>
              <a:gd name="connsiteY6" fmla="*/ 0 h 3328749"/>
              <a:gd name="connsiteX0" fmla="*/ 0 w 4283999"/>
              <a:gd name="connsiteY0" fmla="*/ 0 h 3328749"/>
              <a:gd name="connsiteX1" fmla="*/ 4283999 w 4283999"/>
              <a:gd name="connsiteY1" fmla="*/ 0 h 3328749"/>
              <a:gd name="connsiteX2" fmla="*/ 4283999 w 4283999"/>
              <a:gd name="connsiteY2" fmla="*/ 3325731 h 3328749"/>
              <a:gd name="connsiteX3" fmla="*/ 2634302 w 4283999"/>
              <a:gd name="connsiteY3" fmla="*/ 3322795 h 3328749"/>
              <a:gd name="connsiteX4" fmla="*/ 1938702 w 4283999"/>
              <a:gd name="connsiteY4" fmla="*/ 3328749 h 3328749"/>
              <a:gd name="connsiteX5" fmla="*/ 5815 w 4283999"/>
              <a:gd name="connsiteY5" fmla="*/ 3325529 h 3328749"/>
              <a:gd name="connsiteX6" fmla="*/ 0 w 4283999"/>
              <a:gd name="connsiteY6" fmla="*/ 0 h 3328749"/>
              <a:gd name="connsiteX0" fmla="*/ 0 w 4283999"/>
              <a:gd name="connsiteY0" fmla="*/ 0 h 3328749"/>
              <a:gd name="connsiteX1" fmla="*/ 4283999 w 4283999"/>
              <a:gd name="connsiteY1" fmla="*/ 0 h 3328749"/>
              <a:gd name="connsiteX2" fmla="*/ 4283999 w 4283999"/>
              <a:gd name="connsiteY2" fmla="*/ 3325731 h 3328749"/>
              <a:gd name="connsiteX3" fmla="*/ 2634302 w 4283999"/>
              <a:gd name="connsiteY3" fmla="*/ 3322795 h 3328749"/>
              <a:gd name="connsiteX4" fmla="*/ 2328300 w 4283999"/>
              <a:gd name="connsiteY4" fmla="*/ 3328749 h 3328749"/>
              <a:gd name="connsiteX5" fmla="*/ 5815 w 4283999"/>
              <a:gd name="connsiteY5" fmla="*/ 3325529 h 3328749"/>
              <a:gd name="connsiteX6" fmla="*/ 0 w 4283999"/>
              <a:gd name="connsiteY6" fmla="*/ 0 h 3328749"/>
              <a:gd name="connsiteX0" fmla="*/ 0 w 4283999"/>
              <a:gd name="connsiteY0" fmla="*/ 0 h 3416006"/>
              <a:gd name="connsiteX1" fmla="*/ 4283999 w 4283999"/>
              <a:gd name="connsiteY1" fmla="*/ 0 h 3416006"/>
              <a:gd name="connsiteX2" fmla="*/ 4283999 w 4283999"/>
              <a:gd name="connsiteY2" fmla="*/ 3325731 h 3416006"/>
              <a:gd name="connsiteX3" fmla="*/ 2419151 w 4283999"/>
              <a:gd name="connsiteY3" fmla="*/ 3416006 h 3416006"/>
              <a:gd name="connsiteX4" fmla="*/ 2328300 w 4283999"/>
              <a:gd name="connsiteY4" fmla="*/ 3328749 h 3416006"/>
              <a:gd name="connsiteX5" fmla="*/ 5815 w 4283999"/>
              <a:gd name="connsiteY5" fmla="*/ 3325529 h 3416006"/>
              <a:gd name="connsiteX6" fmla="*/ 0 w 4283999"/>
              <a:gd name="connsiteY6" fmla="*/ 0 h 3416006"/>
              <a:gd name="connsiteX0" fmla="*/ 0 w 4283999"/>
              <a:gd name="connsiteY0" fmla="*/ 0 h 3418942"/>
              <a:gd name="connsiteX1" fmla="*/ 4283999 w 4283999"/>
              <a:gd name="connsiteY1" fmla="*/ 0 h 3418942"/>
              <a:gd name="connsiteX2" fmla="*/ 4278185 w 4283999"/>
              <a:gd name="connsiteY2" fmla="*/ 3418942 h 3418942"/>
              <a:gd name="connsiteX3" fmla="*/ 2419151 w 4283999"/>
              <a:gd name="connsiteY3" fmla="*/ 3416006 h 3418942"/>
              <a:gd name="connsiteX4" fmla="*/ 2328300 w 4283999"/>
              <a:gd name="connsiteY4" fmla="*/ 3328749 h 3418942"/>
              <a:gd name="connsiteX5" fmla="*/ 5815 w 4283999"/>
              <a:gd name="connsiteY5" fmla="*/ 3325529 h 3418942"/>
              <a:gd name="connsiteX6" fmla="*/ 0 w 4283999"/>
              <a:gd name="connsiteY6" fmla="*/ 0 h 3418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83999" h="3418942">
                <a:moveTo>
                  <a:pt x="0" y="0"/>
                </a:moveTo>
                <a:lnTo>
                  <a:pt x="4283999" y="0"/>
                </a:lnTo>
                <a:lnTo>
                  <a:pt x="4278185" y="3418942"/>
                </a:lnTo>
                <a:lnTo>
                  <a:pt x="2419151" y="3416006"/>
                </a:lnTo>
                <a:lnTo>
                  <a:pt x="2328300" y="3328749"/>
                </a:lnTo>
                <a:cubicBezTo>
                  <a:pt x="2344963" y="3325734"/>
                  <a:pt x="675309" y="3328545"/>
                  <a:pt x="5815" y="3325529"/>
                </a:cubicBezTo>
                <a:cubicBezTo>
                  <a:pt x="3877" y="2217019"/>
                  <a:pt x="1938" y="1108510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Insert Picture 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38" y="6297280"/>
            <a:ext cx="4282902" cy="44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479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19680"/>
            <a:ext cx="6840000" cy="129576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Title of slide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1080000" y="1944000"/>
            <a:ext cx="6480000" cy="3888000"/>
          </a:xfrm>
          <a:prstGeom prst="rect">
            <a:avLst/>
          </a:prstGeom>
        </p:spPr>
        <p:txBody>
          <a:bodyPr numCol="1" spcCol="360000" anchor="t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add copy – single column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38" y="6297280"/>
            <a:ext cx="4282902" cy="44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284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19680"/>
            <a:ext cx="6840000" cy="129576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Title of slide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80000" y="1944000"/>
            <a:ext cx="6480000" cy="3888000"/>
          </a:xfrm>
          <a:prstGeom prst="rect">
            <a:avLst/>
          </a:prstGeom>
        </p:spPr>
        <p:txBody>
          <a:bodyPr numCol="1" spcCol="360000" anchor="t" anchorCtr="0">
            <a:normAutofit/>
          </a:bodyPr>
          <a:lstStyle>
            <a:lvl1pPr marL="180975" indent="-180975">
              <a:buClr>
                <a:schemeClr val="bg1">
                  <a:lumMod val="65000"/>
                </a:schemeClr>
              </a:buClr>
              <a:buFont typeface="Arial"/>
              <a:buChar char="•"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add bullets – single column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38" y="6297280"/>
            <a:ext cx="4282902" cy="44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00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19680"/>
            <a:ext cx="6840000" cy="129576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Title of slide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80000" y="1944000"/>
            <a:ext cx="6480000" cy="3888000"/>
          </a:xfrm>
          <a:prstGeom prst="rect">
            <a:avLst/>
          </a:prstGeom>
        </p:spPr>
        <p:txBody>
          <a:bodyPr numCol="2" spcCol="360000" anchor="t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add copy – 2 column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38" y="6297280"/>
            <a:ext cx="4282902" cy="44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093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19680"/>
            <a:ext cx="6840000" cy="129576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Title of slide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80000" y="1944000"/>
            <a:ext cx="6480000" cy="3888000"/>
          </a:xfrm>
          <a:prstGeom prst="rect">
            <a:avLst/>
          </a:prstGeom>
        </p:spPr>
        <p:txBody>
          <a:bodyPr numCol="2" spcCol="360000" anchor="t" anchorCtr="0">
            <a:normAutofit/>
          </a:bodyPr>
          <a:lstStyle>
            <a:lvl1pPr marL="180975" indent="-180975">
              <a:buClr>
                <a:schemeClr val="bg1">
                  <a:lumMod val="65000"/>
                </a:schemeClr>
              </a:buClr>
              <a:buFont typeface="Arial"/>
              <a:buChar char="•"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add bullets – 2 columns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38" y="6297280"/>
            <a:ext cx="4282902" cy="44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524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19680"/>
            <a:ext cx="6840000" cy="129576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Title of slide</a:t>
            </a:r>
            <a:endParaRPr lang="en-US" dirty="0"/>
          </a:p>
        </p:txBody>
      </p:sp>
      <p:sp>
        <p:nvSpPr>
          <p:cNvPr id="7" name="Chart Placeholder 3"/>
          <p:cNvSpPr>
            <a:spLocks noGrp="1"/>
          </p:cNvSpPr>
          <p:nvPr>
            <p:ph type="chart" sz="quarter" idx="13" hasCustomPrompt="1"/>
          </p:nvPr>
        </p:nvSpPr>
        <p:spPr>
          <a:xfrm>
            <a:off x="1080000" y="1944000"/>
            <a:ext cx="6480000" cy="388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</a:lstStyle>
          <a:p>
            <a:r>
              <a:rPr lang="en-US" dirty="0" smtClean="0"/>
              <a:t>Insert graph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38" y="6297280"/>
            <a:ext cx="4282902" cy="44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3804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860000" y="1944001"/>
            <a:ext cx="4284000" cy="388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Insert Picture</a:t>
            </a:r>
            <a:endParaRPr lang="en-US" dirty="0"/>
          </a:p>
        </p:txBody>
      </p:sp>
      <p:sp>
        <p:nvSpPr>
          <p:cNvPr id="9" name="Snip Single Corner Rectangle 8"/>
          <p:cNvSpPr/>
          <p:nvPr userDrawn="1"/>
        </p:nvSpPr>
        <p:spPr>
          <a:xfrm rot="10800000" flipH="1" flipV="1">
            <a:off x="-2406610" y="5796601"/>
            <a:ext cx="2037037" cy="464766"/>
          </a:xfrm>
          <a:prstGeom prst="snip1Rect">
            <a:avLst>
              <a:gd name="adj" fmla="val 3778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nip Single Corner Rectangle 19"/>
          <p:cNvSpPr/>
          <p:nvPr userDrawn="1"/>
        </p:nvSpPr>
        <p:spPr>
          <a:xfrm rot="10800000">
            <a:off x="4366524" y="6005488"/>
            <a:ext cx="4777476" cy="567930"/>
          </a:xfrm>
          <a:custGeom>
            <a:avLst/>
            <a:gdLst/>
            <a:ahLst/>
            <a:cxnLst/>
            <a:rect l="l" t="t" r="r" b="b"/>
            <a:pathLst>
              <a:path w="4777476" h="473275">
                <a:moveTo>
                  <a:pt x="4777476" y="473275"/>
                </a:moveTo>
                <a:lnTo>
                  <a:pt x="2021243" y="473275"/>
                </a:lnTo>
                <a:lnTo>
                  <a:pt x="1874937" y="326969"/>
                </a:lnTo>
                <a:lnTo>
                  <a:pt x="0" y="326969"/>
                </a:lnTo>
                <a:lnTo>
                  <a:pt x="0" y="0"/>
                </a:lnTo>
                <a:lnTo>
                  <a:pt x="4455678" y="0"/>
                </a:lnTo>
                <a:lnTo>
                  <a:pt x="4777476" y="321799"/>
                </a:lnTo>
                <a:close/>
              </a:path>
            </a:pathLst>
          </a:custGeom>
          <a:solidFill>
            <a:srgbClr val="C3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nip Single Corner Rectangle 8"/>
          <p:cNvSpPr/>
          <p:nvPr userDrawn="1"/>
        </p:nvSpPr>
        <p:spPr>
          <a:xfrm rot="10800000">
            <a:off x="293677" y="6138004"/>
            <a:ext cx="5937734" cy="106048"/>
          </a:xfrm>
          <a:custGeom>
            <a:avLst/>
            <a:gdLst/>
            <a:ahLst/>
            <a:cxnLst/>
            <a:rect l="l" t="t" r="r" b="b"/>
            <a:pathLst>
              <a:path w="8842437" h="88372">
                <a:moveTo>
                  <a:pt x="8842437" y="88372"/>
                </a:moveTo>
                <a:lnTo>
                  <a:pt x="0" y="88372"/>
                </a:lnTo>
                <a:lnTo>
                  <a:pt x="0" y="0"/>
                </a:lnTo>
                <a:lnTo>
                  <a:pt x="8754065" y="0"/>
                </a:lnTo>
                <a:close/>
              </a:path>
            </a:pathLst>
          </a:custGeom>
          <a:solidFill>
            <a:srgbClr val="C3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-15772" y="6005488"/>
            <a:ext cx="6901876" cy="13251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Snip Single Corner Rectangle 20"/>
          <p:cNvSpPr/>
          <p:nvPr userDrawn="1"/>
        </p:nvSpPr>
        <p:spPr>
          <a:xfrm rot="10800000">
            <a:off x="4951728" y="6005488"/>
            <a:ext cx="4192273" cy="438899"/>
          </a:xfrm>
          <a:custGeom>
            <a:avLst/>
            <a:gdLst/>
            <a:ahLst/>
            <a:cxnLst/>
            <a:rect l="l" t="t" r="r" b="b"/>
            <a:pathLst>
              <a:path w="4192273" h="365749">
                <a:moveTo>
                  <a:pt x="4192273" y="365749"/>
                </a:moveTo>
                <a:lnTo>
                  <a:pt x="2021243" y="365749"/>
                </a:lnTo>
                <a:lnTo>
                  <a:pt x="1874937" y="219443"/>
                </a:lnTo>
                <a:lnTo>
                  <a:pt x="0" y="219443"/>
                </a:lnTo>
                <a:lnTo>
                  <a:pt x="0" y="0"/>
                </a:lnTo>
                <a:lnTo>
                  <a:pt x="3827755" y="0"/>
                </a:lnTo>
                <a:lnTo>
                  <a:pt x="4192273" y="36451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nip Single Corner Rectangle 11"/>
          <p:cNvSpPr/>
          <p:nvPr userDrawn="1"/>
        </p:nvSpPr>
        <p:spPr>
          <a:xfrm rot="10800000">
            <a:off x="4359076" y="6005488"/>
            <a:ext cx="4784924" cy="237604"/>
          </a:xfrm>
          <a:custGeom>
            <a:avLst/>
            <a:gdLst/>
            <a:ahLst/>
            <a:cxnLst/>
            <a:rect l="l" t="t" r="r" b="b"/>
            <a:pathLst>
              <a:path w="4784924" h="198003">
                <a:moveTo>
                  <a:pt x="4784924" y="198003"/>
                </a:moveTo>
                <a:lnTo>
                  <a:pt x="2037018" y="198003"/>
                </a:lnTo>
                <a:lnTo>
                  <a:pt x="1890713" y="51698"/>
                </a:lnTo>
                <a:lnTo>
                  <a:pt x="0" y="51698"/>
                </a:lnTo>
                <a:lnTo>
                  <a:pt x="0" y="0"/>
                </a:lnTo>
                <a:lnTo>
                  <a:pt x="4620700" y="0"/>
                </a:lnTo>
                <a:lnTo>
                  <a:pt x="4784924" y="1642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19680"/>
            <a:ext cx="6840000" cy="129576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Title of slide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1080000" y="1944000"/>
            <a:ext cx="3420000" cy="3888000"/>
          </a:xfrm>
          <a:prstGeom prst="rect">
            <a:avLst/>
          </a:prstGeom>
        </p:spPr>
        <p:txBody>
          <a:bodyPr numCol="1" spcCol="360000" anchor="t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add copy – single column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38" y="6297280"/>
            <a:ext cx="4282902" cy="44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817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Content with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860001" y="1944001"/>
            <a:ext cx="4283999" cy="388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Insert Picture</a:t>
            </a:r>
            <a:endParaRPr lang="en-US" dirty="0"/>
          </a:p>
        </p:txBody>
      </p:sp>
      <p:sp>
        <p:nvSpPr>
          <p:cNvPr id="39" name="Snip Single Corner Rectangle 38"/>
          <p:cNvSpPr/>
          <p:nvPr userDrawn="1"/>
        </p:nvSpPr>
        <p:spPr>
          <a:xfrm rot="10800000" flipH="1" flipV="1">
            <a:off x="-3236925" y="5796601"/>
            <a:ext cx="2037037" cy="464766"/>
          </a:xfrm>
          <a:prstGeom prst="snip1Rect">
            <a:avLst>
              <a:gd name="adj" fmla="val 3778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/>
          <p:cNvGrpSpPr/>
          <p:nvPr userDrawn="1"/>
        </p:nvGrpSpPr>
        <p:grpSpPr>
          <a:xfrm>
            <a:off x="-7888" y="6001322"/>
            <a:ext cx="9159773" cy="567930"/>
            <a:chOff x="-7887" y="4472609"/>
            <a:chExt cx="9159773" cy="473275"/>
          </a:xfrm>
        </p:grpSpPr>
        <p:grpSp>
          <p:nvGrpSpPr>
            <p:cNvPr id="43" name="Group 42"/>
            <p:cNvGrpSpPr/>
            <p:nvPr/>
          </p:nvGrpSpPr>
          <p:grpSpPr>
            <a:xfrm>
              <a:off x="301563" y="4472609"/>
              <a:ext cx="8850323" cy="473275"/>
              <a:chOff x="301563" y="4472609"/>
              <a:chExt cx="8850323" cy="473275"/>
            </a:xfrm>
          </p:grpSpPr>
          <p:sp>
            <p:nvSpPr>
              <p:cNvPr id="48" name="Snip Single Corner Rectangle 19"/>
              <p:cNvSpPr/>
              <p:nvPr/>
            </p:nvSpPr>
            <p:spPr>
              <a:xfrm rot="10800000">
                <a:off x="4374410" y="4472609"/>
                <a:ext cx="4777476" cy="473275"/>
              </a:xfrm>
              <a:custGeom>
                <a:avLst/>
                <a:gdLst/>
                <a:ahLst/>
                <a:cxnLst/>
                <a:rect l="l" t="t" r="r" b="b"/>
                <a:pathLst>
                  <a:path w="4777476" h="473275">
                    <a:moveTo>
                      <a:pt x="4777476" y="473275"/>
                    </a:moveTo>
                    <a:lnTo>
                      <a:pt x="0" y="473275"/>
                    </a:lnTo>
                    <a:lnTo>
                      <a:pt x="0" y="0"/>
                    </a:lnTo>
                    <a:lnTo>
                      <a:pt x="4455678" y="0"/>
                    </a:lnTo>
                    <a:lnTo>
                      <a:pt x="4777476" y="321799"/>
                    </a:lnTo>
                    <a:close/>
                  </a:path>
                </a:pathLst>
              </a:custGeom>
              <a:solidFill>
                <a:srgbClr val="C3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Snip Single Corner Rectangle 8"/>
              <p:cNvSpPr/>
              <p:nvPr/>
            </p:nvSpPr>
            <p:spPr>
              <a:xfrm rot="10800000">
                <a:off x="301563" y="4583040"/>
                <a:ext cx="8842437" cy="88372"/>
              </a:xfrm>
              <a:custGeom>
                <a:avLst/>
                <a:gdLst/>
                <a:ahLst/>
                <a:cxnLst/>
                <a:rect l="l" t="t" r="r" b="b"/>
                <a:pathLst>
                  <a:path w="8842437" h="88372">
                    <a:moveTo>
                      <a:pt x="8842437" y="88372"/>
                    </a:moveTo>
                    <a:lnTo>
                      <a:pt x="0" y="88372"/>
                    </a:lnTo>
                    <a:lnTo>
                      <a:pt x="0" y="0"/>
                    </a:lnTo>
                    <a:lnTo>
                      <a:pt x="8754065" y="0"/>
                    </a:lnTo>
                    <a:close/>
                  </a:path>
                </a:pathLst>
              </a:custGeom>
              <a:solidFill>
                <a:srgbClr val="C3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-7887" y="4472609"/>
              <a:ext cx="9159773" cy="365749"/>
              <a:chOff x="-7887" y="4472609"/>
              <a:chExt cx="9159773" cy="365749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-7887" y="4472609"/>
                <a:ext cx="9159773" cy="11043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Snip Single Corner Rectangle 20"/>
              <p:cNvSpPr/>
              <p:nvPr/>
            </p:nvSpPr>
            <p:spPr>
              <a:xfrm rot="10800000">
                <a:off x="4959613" y="4472609"/>
                <a:ext cx="4192273" cy="365749"/>
              </a:xfrm>
              <a:custGeom>
                <a:avLst/>
                <a:gdLst/>
                <a:ahLst/>
                <a:cxnLst/>
                <a:rect l="l" t="t" r="r" b="b"/>
                <a:pathLst>
                  <a:path w="4192273" h="365749">
                    <a:moveTo>
                      <a:pt x="4192273" y="365749"/>
                    </a:moveTo>
                    <a:lnTo>
                      <a:pt x="0" y="365749"/>
                    </a:lnTo>
                    <a:lnTo>
                      <a:pt x="0" y="0"/>
                    </a:lnTo>
                    <a:lnTo>
                      <a:pt x="3827755" y="0"/>
                    </a:lnTo>
                    <a:lnTo>
                      <a:pt x="4192273" y="3645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Snip Single Corner Rectangle 11"/>
              <p:cNvSpPr/>
              <p:nvPr/>
            </p:nvSpPr>
            <p:spPr>
              <a:xfrm rot="10800000">
                <a:off x="4366962" y="4472609"/>
                <a:ext cx="4784924" cy="198003"/>
              </a:xfrm>
              <a:custGeom>
                <a:avLst/>
                <a:gdLst/>
                <a:ahLst/>
                <a:cxnLst/>
                <a:rect l="l" t="t" r="r" b="b"/>
                <a:pathLst>
                  <a:path w="4784924" h="198003">
                    <a:moveTo>
                      <a:pt x="4784924" y="198003"/>
                    </a:moveTo>
                    <a:lnTo>
                      <a:pt x="0" y="198003"/>
                    </a:lnTo>
                    <a:lnTo>
                      <a:pt x="0" y="0"/>
                    </a:lnTo>
                    <a:lnTo>
                      <a:pt x="4620700" y="0"/>
                    </a:lnTo>
                    <a:lnTo>
                      <a:pt x="4784924" y="1642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0" name="Rectangle 7"/>
          <p:cNvSpPr/>
          <p:nvPr userDrawn="1"/>
        </p:nvSpPr>
        <p:spPr>
          <a:xfrm>
            <a:off x="5648974" y="5984604"/>
            <a:ext cx="3506204" cy="508645"/>
          </a:xfrm>
          <a:custGeom>
            <a:avLst/>
            <a:gdLst>
              <a:gd name="connsiteX0" fmla="*/ 0 w 3409524"/>
              <a:gd name="connsiteY0" fmla="*/ 0 h 423871"/>
              <a:gd name="connsiteX1" fmla="*/ 3409524 w 3409524"/>
              <a:gd name="connsiteY1" fmla="*/ 0 h 423871"/>
              <a:gd name="connsiteX2" fmla="*/ 3409524 w 3409524"/>
              <a:gd name="connsiteY2" fmla="*/ 423871 h 423871"/>
              <a:gd name="connsiteX3" fmla="*/ 0 w 3409524"/>
              <a:gd name="connsiteY3" fmla="*/ 423871 h 423871"/>
              <a:gd name="connsiteX4" fmla="*/ 0 w 3409524"/>
              <a:gd name="connsiteY4" fmla="*/ 0 h 423871"/>
              <a:gd name="connsiteX0" fmla="*/ 0 w 3409524"/>
              <a:gd name="connsiteY0" fmla="*/ 0 h 423871"/>
              <a:gd name="connsiteX1" fmla="*/ 3409524 w 3409524"/>
              <a:gd name="connsiteY1" fmla="*/ 0 h 423871"/>
              <a:gd name="connsiteX2" fmla="*/ 3409524 w 3409524"/>
              <a:gd name="connsiteY2" fmla="*/ 423871 h 423871"/>
              <a:gd name="connsiteX3" fmla="*/ 309097 w 3409524"/>
              <a:gd name="connsiteY3" fmla="*/ 423871 h 423871"/>
              <a:gd name="connsiteX4" fmla="*/ 0 w 3409524"/>
              <a:gd name="connsiteY4" fmla="*/ 0 h 423871"/>
              <a:gd name="connsiteX0" fmla="*/ 0 w 3506204"/>
              <a:gd name="connsiteY0" fmla="*/ 0 h 423871"/>
              <a:gd name="connsiteX1" fmla="*/ 3506204 w 3506204"/>
              <a:gd name="connsiteY1" fmla="*/ 0 h 423871"/>
              <a:gd name="connsiteX2" fmla="*/ 3506204 w 3506204"/>
              <a:gd name="connsiteY2" fmla="*/ 423871 h 423871"/>
              <a:gd name="connsiteX3" fmla="*/ 405777 w 3506204"/>
              <a:gd name="connsiteY3" fmla="*/ 423871 h 423871"/>
              <a:gd name="connsiteX4" fmla="*/ 0 w 3506204"/>
              <a:gd name="connsiteY4" fmla="*/ 0 h 423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6204" h="423871">
                <a:moveTo>
                  <a:pt x="0" y="0"/>
                </a:moveTo>
                <a:lnTo>
                  <a:pt x="3506204" y="0"/>
                </a:lnTo>
                <a:lnTo>
                  <a:pt x="3506204" y="423871"/>
                </a:lnTo>
                <a:lnTo>
                  <a:pt x="405777" y="42387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017372" y="5944962"/>
            <a:ext cx="3008313" cy="508644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9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 smtClean="0"/>
              <a:t>Caption to present the content of the image –</a:t>
            </a:r>
            <a:br>
              <a:rPr lang="en-GB" dirty="0" smtClean="0"/>
            </a:br>
            <a:r>
              <a:rPr lang="en-GB" dirty="0" smtClean="0"/>
              <a:t>one or two lines of copy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19680"/>
            <a:ext cx="6840000" cy="129576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Title of slide</a:t>
            </a:r>
            <a:endParaRPr lang="en-US" dirty="0"/>
          </a:p>
        </p:txBody>
      </p:sp>
      <p:sp>
        <p:nvSpPr>
          <p:cNvPr id="53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1080000" y="1944000"/>
            <a:ext cx="3420000" cy="3888000"/>
          </a:xfrm>
          <a:prstGeom prst="rect">
            <a:avLst/>
          </a:prstGeom>
        </p:spPr>
        <p:txBody>
          <a:bodyPr numCol="1" spcCol="360000" anchor="t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add copy – single column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38" y="6297280"/>
            <a:ext cx="4282902" cy="44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6012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Content with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19680"/>
            <a:ext cx="6840000" cy="129576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Title of slide</a:t>
            </a:r>
            <a:endParaRPr lang="en-US" dirty="0"/>
          </a:p>
        </p:txBody>
      </p:sp>
      <p:sp>
        <p:nvSpPr>
          <p:cNvPr id="12" name="Rectangle 7"/>
          <p:cNvSpPr/>
          <p:nvPr userDrawn="1"/>
        </p:nvSpPr>
        <p:spPr>
          <a:xfrm>
            <a:off x="5648974" y="5792562"/>
            <a:ext cx="3506204" cy="508645"/>
          </a:xfrm>
          <a:custGeom>
            <a:avLst/>
            <a:gdLst>
              <a:gd name="connsiteX0" fmla="*/ 0 w 3409524"/>
              <a:gd name="connsiteY0" fmla="*/ 0 h 423871"/>
              <a:gd name="connsiteX1" fmla="*/ 3409524 w 3409524"/>
              <a:gd name="connsiteY1" fmla="*/ 0 h 423871"/>
              <a:gd name="connsiteX2" fmla="*/ 3409524 w 3409524"/>
              <a:gd name="connsiteY2" fmla="*/ 423871 h 423871"/>
              <a:gd name="connsiteX3" fmla="*/ 0 w 3409524"/>
              <a:gd name="connsiteY3" fmla="*/ 423871 h 423871"/>
              <a:gd name="connsiteX4" fmla="*/ 0 w 3409524"/>
              <a:gd name="connsiteY4" fmla="*/ 0 h 423871"/>
              <a:gd name="connsiteX0" fmla="*/ 0 w 3409524"/>
              <a:gd name="connsiteY0" fmla="*/ 0 h 423871"/>
              <a:gd name="connsiteX1" fmla="*/ 3409524 w 3409524"/>
              <a:gd name="connsiteY1" fmla="*/ 0 h 423871"/>
              <a:gd name="connsiteX2" fmla="*/ 3409524 w 3409524"/>
              <a:gd name="connsiteY2" fmla="*/ 423871 h 423871"/>
              <a:gd name="connsiteX3" fmla="*/ 309097 w 3409524"/>
              <a:gd name="connsiteY3" fmla="*/ 423871 h 423871"/>
              <a:gd name="connsiteX4" fmla="*/ 0 w 3409524"/>
              <a:gd name="connsiteY4" fmla="*/ 0 h 423871"/>
              <a:gd name="connsiteX0" fmla="*/ 0 w 3506204"/>
              <a:gd name="connsiteY0" fmla="*/ 0 h 423871"/>
              <a:gd name="connsiteX1" fmla="*/ 3506204 w 3506204"/>
              <a:gd name="connsiteY1" fmla="*/ 0 h 423871"/>
              <a:gd name="connsiteX2" fmla="*/ 3506204 w 3506204"/>
              <a:gd name="connsiteY2" fmla="*/ 423871 h 423871"/>
              <a:gd name="connsiteX3" fmla="*/ 405777 w 3506204"/>
              <a:gd name="connsiteY3" fmla="*/ 423871 h 423871"/>
              <a:gd name="connsiteX4" fmla="*/ 0 w 3506204"/>
              <a:gd name="connsiteY4" fmla="*/ 0 h 423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6204" h="423871">
                <a:moveTo>
                  <a:pt x="0" y="0"/>
                </a:moveTo>
                <a:lnTo>
                  <a:pt x="3506204" y="0"/>
                </a:lnTo>
                <a:lnTo>
                  <a:pt x="3506204" y="423871"/>
                </a:lnTo>
                <a:lnTo>
                  <a:pt x="405777" y="42387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017372" y="5792562"/>
            <a:ext cx="3008313" cy="508644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r">
              <a:buNone/>
              <a:defRPr sz="9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 smtClean="0"/>
              <a:t>Caption to present the content of the image –</a:t>
            </a:r>
            <a:br>
              <a:rPr lang="en-GB" dirty="0" smtClean="0"/>
            </a:br>
            <a:r>
              <a:rPr lang="en-GB" dirty="0" smtClean="0"/>
              <a:t>one or two lines of copy</a:t>
            </a:r>
          </a:p>
        </p:txBody>
      </p:sp>
      <p:sp>
        <p:nvSpPr>
          <p:cNvPr id="14" name="Chart Placeholder 3"/>
          <p:cNvSpPr>
            <a:spLocks noGrp="1"/>
          </p:cNvSpPr>
          <p:nvPr>
            <p:ph type="chart" sz="quarter" idx="13" hasCustomPrompt="1"/>
          </p:nvPr>
        </p:nvSpPr>
        <p:spPr>
          <a:xfrm>
            <a:off x="4457700" y="1944000"/>
            <a:ext cx="4567984" cy="3672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dirty="0" smtClean="0"/>
              <a:t>Insert graph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1080000" y="1944000"/>
            <a:ext cx="3377700" cy="3888000"/>
          </a:xfrm>
          <a:prstGeom prst="rect">
            <a:avLst/>
          </a:prstGeom>
        </p:spPr>
        <p:txBody>
          <a:bodyPr numCol="1" spcCol="360000" anchor="t" anchorCtr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add copy – single column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38" y="6297280"/>
            <a:ext cx="4282902" cy="44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94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10/13/2015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1222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10/13/2015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00086-52A8-423B-9E9E-50C416B3C09A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51668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10/13/2015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972656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10/13/2015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272406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10/13/2015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045588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10/13/2015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406077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10/13/2015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522393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10/13/2015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141163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10/13/2015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367346"/>
      </p:ext>
    </p:extLst>
  </p:cSld>
  <p:clrMapOvr>
    <a:masterClrMapping/>
  </p:clrMapOvr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10/13/2015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404477"/>
      </p:ext>
    </p:extLst>
  </p:cSld>
  <p:clrMapOvr>
    <a:masterClrMapping/>
  </p:clrMapOvr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10/13/2015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447324"/>
      </p:ext>
    </p:extLst>
  </p:cSld>
  <p:clrMapOvr>
    <a:masterClrMapping/>
  </p:clrMapOvr>
  <p:hf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321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 userDrawn="1">
            <p:custDataLst>
              <p:tags r:id="rId1"/>
            </p:custDataLst>
          </p:nvPr>
        </p:nvSpPr>
        <p:spPr>
          <a:xfrm>
            <a:off x="76200" y="381000"/>
            <a:ext cx="8229600" cy="48736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600" dirty="0" smtClean="0">
                <a:solidFill>
                  <a:schemeClr val="tx1"/>
                </a:solidFill>
              </a:rPr>
              <a:t>Title</a:t>
            </a:r>
            <a:endParaRPr lang="en-US" sz="2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3627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615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emf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image" Target="../media/image5.emf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7.emf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9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19680"/>
            <a:ext cx="6840000" cy="69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7887" y="1"/>
            <a:ext cx="9212718" cy="113590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nip Single Corner Rectangle 7"/>
          <p:cNvSpPr/>
          <p:nvPr/>
        </p:nvSpPr>
        <p:spPr>
          <a:xfrm flipV="1">
            <a:off x="-7888" y="812997"/>
            <a:ext cx="3486434" cy="429631"/>
          </a:xfrm>
          <a:prstGeom prst="snip1Rect">
            <a:avLst>
              <a:gd name="adj" fmla="val 50000"/>
            </a:avLst>
          </a:prstGeom>
          <a:gradFill flip="none" rotWithShape="1">
            <a:gsLst>
              <a:gs pos="100000">
                <a:schemeClr val="tx1">
                  <a:lumMod val="50000"/>
                  <a:lumOff val="50000"/>
                </a:schemeClr>
              </a:gs>
              <a:gs pos="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7888" y="75728"/>
            <a:ext cx="9212719" cy="106017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641566" y="0"/>
            <a:ext cx="1384118" cy="1660942"/>
          </a:xfrm>
          <a:prstGeom prst="ellipse">
            <a:avLst/>
          </a:prstGeom>
          <a:solidFill>
            <a:srgbClr val="FFFFFF"/>
          </a:solidFill>
          <a:ln w="3810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-7888" y="6001322"/>
            <a:ext cx="9159773" cy="567930"/>
            <a:chOff x="-7887" y="4472609"/>
            <a:chExt cx="9159773" cy="473275"/>
          </a:xfrm>
        </p:grpSpPr>
        <p:grpSp>
          <p:nvGrpSpPr>
            <p:cNvPr id="13" name="Group 12"/>
            <p:cNvGrpSpPr/>
            <p:nvPr/>
          </p:nvGrpSpPr>
          <p:grpSpPr>
            <a:xfrm>
              <a:off x="301563" y="4472609"/>
              <a:ext cx="8850323" cy="473275"/>
              <a:chOff x="301563" y="4472609"/>
              <a:chExt cx="8850323" cy="473275"/>
            </a:xfrm>
          </p:grpSpPr>
          <p:sp>
            <p:nvSpPr>
              <p:cNvPr id="18" name="Snip Single Corner Rectangle 19"/>
              <p:cNvSpPr/>
              <p:nvPr/>
            </p:nvSpPr>
            <p:spPr>
              <a:xfrm rot="10800000">
                <a:off x="4374410" y="4472609"/>
                <a:ext cx="4777476" cy="473275"/>
              </a:xfrm>
              <a:custGeom>
                <a:avLst/>
                <a:gdLst/>
                <a:ahLst/>
                <a:cxnLst/>
                <a:rect l="l" t="t" r="r" b="b"/>
                <a:pathLst>
                  <a:path w="4777476" h="473275">
                    <a:moveTo>
                      <a:pt x="4777476" y="473275"/>
                    </a:moveTo>
                    <a:lnTo>
                      <a:pt x="0" y="473275"/>
                    </a:lnTo>
                    <a:lnTo>
                      <a:pt x="0" y="0"/>
                    </a:lnTo>
                    <a:lnTo>
                      <a:pt x="4455678" y="0"/>
                    </a:lnTo>
                    <a:lnTo>
                      <a:pt x="4777476" y="321799"/>
                    </a:lnTo>
                    <a:close/>
                  </a:path>
                </a:pathLst>
              </a:custGeom>
              <a:solidFill>
                <a:srgbClr val="C3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Snip Single Corner Rectangle 8"/>
              <p:cNvSpPr/>
              <p:nvPr/>
            </p:nvSpPr>
            <p:spPr>
              <a:xfrm rot="10800000">
                <a:off x="301563" y="4583040"/>
                <a:ext cx="8842437" cy="88372"/>
              </a:xfrm>
              <a:custGeom>
                <a:avLst/>
                <a:gdLst/>
                <a:ahLst/>
                <a:cxnLst/>
                <a:rect l="l" t="t" r="r" b="b"/>
                <a:pathLst>
                  <a:path w="8842437" h="88372">
                    <a:moveTo>
                      <a:pt x="8842437" y="88372"/>
                    </a:moveTo>
                    <a:lnTo>
                      <a:pt x="0" y="88372"/>
                    </a:lnTo>
                    <a:lnTo>
                      <a:pt x="0" y="0"/>
                    </a:lnTo>
                    <a:lnTo>
                      <a:pt x="8754065" y="0"/>
                    </a:lnTo>
                    <a:close/>
                  </a:path>
                </a:pathLst>
              </a:custGeom>
              <a:solidFill>
                <a:srgbClr val="C3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-7887" y="4472609"/>
              <a:ext cx="9159773" cy="365749"/>
              <a:chOff x="-7887" y="4472609"/>
              <a:chExt cx="9159773" cy="365749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-7887" y="4472609"/>
                <a:ext cx="9159773" cy="11043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Snip Single Corner Rectangle 20"/>
              <p:cNvSpPr/>
              <p:nvPr/>
            </p:nvSpPr>
            <p:spPr>
              <a:xfrm rot="10800000">
                <a:off x="4959613" y="4472609"/>
                <a:ext cx="4192273" cy="365749"/>
              </a:xfrm>
              <a:custGeom>
                <a:avLst/>
                <a:gdLst/>
                <a:ahLst/>
                <a:cxnLst/>
                <a:rect l="l" t="t" r="r" b="b"/>
                <a:pathLst>
                  <a:path w="4192273" h="365749">
                    <a:moveTo>
                      <a:pt x="4192273" y="365749"/>
                    </a:moveTo>
                    <a:lnTo>
                      <a:pt x="0" y="365749"/>
                    </a:lnTo>
                    <a:lnTo>
                      <a:pt x="0" y="0"/>
                    </a:lnTo>
                    <a:lnTo>
                      <a:pt x="3827755" y="0"/>
                    </a:lnTo>
                    <a:lnTo>
                      <a:pt x="4192273" y="3645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Snip Single Corner Rectangle 11"/>
              <p:cNvSpPr/>
              <p:nvPr/>
            </p:nvSpPr>
            <p:spPr>
              <a:xfrm rot="10800000">
                <a:off x="4366962" y="4472609"/>
                <a:ext cx="4784924" cy="198003"/>
              </a:xfrm>
              <a:custGeom>
                <a:avLst/>
                <a:gdLst/>
                <a:ahLst/>
                <a:cxnLst/>
                <a:rect l="l" t="t" r="r" b="b"/>
                <a:pathLst>
                  <a:path w="4784924" h="198003">
                    <a:moveTo>
                      <a:pt x="4784924" y="198003"/>
                    </a:moveTo>
                    <a:lnTo>
                      <a:pt x="0" y="198003"/>
                    </a:lnTo>
                    <a:lnTo>
                      <a:pt x="0" y="0"/>
                    </a:lnTo>
                    <a:lnTo>
                      <a:pt x="4620700" y="0"/>
                    </a:lnTo>
                    <a:lnTo>
                      <a:pt x="4784924" y="1642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0" name="Snip Single Corner Rectangle 19"/>
          <p:cNvSpPr/>
          <p:nvPr/>
        </p:nvSpPr>
        <p:spPr>
          <a:xfrm flipV="1">
            <a:off x="-7888" y="-7122"/>
            <a:ext cx="5624044" cy="179851"/>
          </a:xfrm>
          <a:prstGeom prst="snip1Rect">
            <a:avLst>
              <a:gd name="adj" fmla="val 50000"/>
            </a:avLst>
          </a:prstGeom>
          <a:gradFill flip="none" rotWithShape="1">
            <a:gsLst>
              <a:gs pos="100000">
                <a:schemeClr val="tx1">
                  <a:lumMod val="50000"/>
                  <a:lumOff val="50000"/>
                </a:schemeClr>
              </a:gs>
              <a:gs pos="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nip Single Corner Rectangle 20"/>
          <p:cNvSpPr/>
          <p:nvPr/>
        </p:nvSpPr>
        <p:spPr>
          <a:xfrm rot="10800000">
            <a:off x="7114849" y="5655328"/>
            <a:ext cx="2037037" cy="464766"/>
          </a:xfrm>
          <a:prstGeom prst="snip1Rect">
            <a:avLst>
              <a:gd name="adj" fmla="val 3778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8090" y="651208"/>
            <a:ext cx="888310" cy="35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66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59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Open Sans Semibold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-1" y="0"/>
            <a:ext cx="9151886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alpha val="37000"/>
                </a:schemeClr>
              </a:gs>
              <a:gs pos="53000">
                <a:schemeClr val="bg1">
                  <a:lumMod val="95000"/>
                  <a:alpha val="37000"/>
                </a:schemeClr>
              </a:gs>
              <a:gs pos="100000">
                <a:schemeClr val="bg1">
                  <a:lumMod val="75000"/>
                  <a:alpha val="37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986"/>
            <a:ext cx="2895600" cy="3638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nip Single Corner Rectangle 7"/>
          <p:cNvSpPr/>
          <p:nvPr/>
        </p:nvSpPr>
        <p:spPr>
          <a:xfrm>
            <a:off x="0" y="1149026"/>
            <a:ext cx="9144000" cy="578365"/>
          </a:xfrm>
          <a:prstGeom prst="snip1Rect">
            <a:avLst>
              <a:gd name="adj" fmla="val 50000"/>
            </a:avLst>
          </a:prstGeom>
          <a:solidFill>
            <a:srgbClr val="C3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nip Single Corner Rectangle 8"/>
          <p:cNvSpPr/>
          <p:nvPr/>
        </p:nvSpPr>
        <p:spPr>
          <a:xfrm>
            <a:off x="4153493" y="1229516"/>
            <a:ext cx="4784924" cy="394138"/>
          </a:xfrm>
          <a:prstGeom prst="snip1Rect">
            <a:avLst>
              <a:gd name="adj" fmla="val 5000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nip Single Corner Rectangle 9"/>
          <p:cNvSpPr/>
          <p:nvPr/>
        </p:nvSpPr>
        <p:spPr>
          <a:xfrm rot="10800000">
            <a:off x="156835" y="4738509"/>
            <a:ext cx="8995050" cy="578365"/>
          </a:xfrm>
          <a:prstGeom prst="snip1Rect">
            <a:avLst>
              <a:gd name="adj" fmla="val 50000"/>
            </a:avLst>
          </a:prstGeom>
          <a:solidFill>
            <a:srgbClr val="C3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nip Single Corner Rectangle 10"/>
          <p:cNvSpPr/>
          <p:nvPr/>
        </p:nvSpPr>
        <p:spPr>
          <a:xfrm rot="10800000">
            <a:off x="4366962" y="4822869"/>
            <a:ext cx="4784924" cy="394138"/>
          </a:xfrm>
          <a:prstGeom prst="snip1Rect">
            <a:avLst>
              <a:gd name="adj" fmla="val 5000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-1" y="1332202"/>
            <a:ext cx="9151887" cy="78932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-1" y="2040759"/>
            <a:ext cx="9151887" cy="30724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nip Single Corner Rectangle 13"/>
          <p:cNvSpPr/>
          <p:nvPr/>
        </p:nvSpPr>
        <p:spPr>
          <a:xfrm>
            <a:off x="0" y="1258806"/>
            <a:ext cx="1357640" cy="394138"/>
          </a:xfrm>
          <a:prstGeom prst="snip1Rect">
            <a:avLst>
              <a:gd name="adj" fmla="val 5000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672226" y="-227180"/>
            <a:ext cx="5983030" cy="7179636"/>
          </a:xfrm>
          <a:prstGeom prst="ellipse">
            <a:avLst/>
          </a:prstGeom>
          <a:solidFill>
            <a:srgbClr val="FFFFFF"/>
          </a:solidFill>
          <a:ln w="8890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 descr="20 YEARS.eps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4923" t="21001" r="12161" b="49944"/>
          <a:stretch/>
        </p:blipFill>
        <p:spPr>
          <a:xfrm>
            <a:off x="7423067" y="6307634"/>
            <a:ext cx="1515351" cy="399186"/>
          </a:xfrm>
          <a:prstGeom prst="rect">
            <a:avLst/>
          </a:prstGeom>
        </p:spPr>
      </p:pic>
      <p:pic>
        <p:nvPicPr>
          <p:cNvPr id="17" name="Picture 16" descr="InfoSecurity Primary Logo Negative Europe.eps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06" t="15519" r="4337" b="21169"/>
          <a:stretch/>
        </p:blipFill>
        <p:spPr>
          <a:xfrm>
            <a:off x="3006953" y="1206795"/>
            <a:ext cx="3369338" cy="117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852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-1" y="0"/>
            <a:ext cx="9151886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alpha val="37000"/>
                </a:schemeClr>
              </a:gs>
              <a:gs pos="53000">
                <a:schemeClr val="bg1">
                  <a:lumMod val="95000"/>
                  <a:alpha val="37000"/>
                </a:schemeClr>
              </a:gs>
              <a:gs pos="100000">
                <a:schemeClr val="bg1">
                  <a:lumMod val="75000"/>
                  <a:alpha val="37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nip Single Corner Rectangle 6"/>
          <p:cNvSpPr/>
          <p:nvPr/>
        </p:nvSpPr>
        <p:spPr>
          <a:xfrm>
            <a:off x="0" y="1462394"/>
            <a:ext cx="9144000" cy="578365"/>
          </a:xfrm>
          <a:prstGeom prst="snip1Rect">
            <a:avLst>
              <a:gd name="adj" fmla="val 50000"/>
            </a:avLst>
          </a:prstGeom>
          <a:solidFill>
            <a:srgbClr val="C3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nip Single Corner Rectangle 7"/>
          <p:cNvSpPr/>
          <p:nvPr/>
        </p:nvSpPr>
        <p:spPr>
          <a:xfrm>
            <a:off x="4153493" y="1542884"/>
            <a:ext cx="4784924" cy="394138"/>
          </a:xfrm>
          <a:prstGeom prst="snip1Rect">
            <a:avLst>
              <a:gd name="adj" fmla="val 5000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nip Single Corner Rectangle 8"/>
          <p:cNvSpPr/>
          <p:nvPr/>
        </p:nvSpPr>
        <p:spPr>
          <a:xfrm rot="10800000">
            <a:off x="156835" y="4467873"/>
            <a:ext cx="8995050" cy="578365"/>
          </a:xfrm>
          <a:prstGeom prst="snip1Rect">
            <a:avLst>
              <a:gd name="adj" fmla="val 50000"/>
            </a:avLst>
          </a:prstGeom>
          <a:solidFill>
            <a:srgbClr val="C3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nip Single Corner Rectangle 9"/>
          <p:cNvSpPr/>
          <p:nvPr/>
        </p:nvSpPr>
        <p:spPr>
          <a:xfrm rot="10800000">
            <a:off x="4366962" y="4576381"/>
            <a:ext cx="4784924" cy="394138"/>
          </a:xfrm>
          <a:prstGeom prst="snip1Rect">
            <a:avLst>
              <a:gd name="adj" fmla="val 5000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-1" y="1645570"/>
            <a:ext cx="9151887" cy="78932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-1" y="2040759"/>
            <a:ext cx="9151887" cy="273269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nip Single Corner Rectangle 12"/>
          <p:cNvSpPr/>
          <p:nvPr/>
        </p:nvSpPr>
        <p:spPr>
          <a:xfrm>
            <a:off x="0" y="1572174"/>
            <a:ext cx="1357640" cy="394138"/>
          </a:xfrm>
          <a:prstGeom prst="snip1Rect">
            <a:avLst>
              <a:gd name="adj" fmla="val 5000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672226" y="-227180"/>
            <a:ext cx="5983030" cy="7179636"/>
          </a:xfrm>
          <a:prstGeom prst="ellipse">
            <a:avLst/>
          </a:prstGeom>
          <a:solidFill>
            <a:srgbClr val="FFFFFF"/>
          </a:solidFill>
          <a:ln w="6350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20 YEARS.eps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4923" t="21001" r="12161" b="49944"/>
          <a:stretch/>
        </p:blipFill>
        <p:spPr>
          <a:xfrm>
            <a:off x="7352076" y="104621"/>
            <a:ext cx="1515351" cy="399186"/>
          </a:xfrm>
          <a:prstGeom prst="rect">
            <a:avLst/>
          </a:prstGeom>
        </p:spPr>
      </p:pic>
      <p:pic>
        <p:nvPicPr>
          <p:cNvPr id="16" name="Picture 15" descr="InfoSecurity Primary Logo Negative Europe.eps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06" t="15519" r="4337" b="21169"/>
          <a:stretch/>
        </p:blipFill>
        <p:spPr>
          <a:xfrm>
            <a:off x="247284" y="6077650"/>
            <a:ext cx="1774576" cy="61681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999" y="1181728"/>
            <a:ext cx="3730815" cy="151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007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nip Single Corner Rectangle 6"/>
          <p:cNvSpPr/>
          <p:nvPr/>
        </p:nvSpPr>
        <p:spPr>
          <a:xfrm rot="10800000">
            <a:off x="148950" y="5330230"/>
            <a:ext cx="9002936" cy="907730"/>
          </a:xfrm>
          <a:custGeom>
            <a:avLst/>
            <a:gdLst/>
            <a:ahLst/>
            <a:cxnLst/>
            <a:rect l="l" t="t" r="r" b="b"/>
            <a:pathLst>
              <a:path w="9002936" h="756442">
                <a:moveTo>
                  <a:pt x="9002936" y="756442"/>
                </a:moveTo>
                <a:lnTo>
                  <a:pt x="7886" y="756442"/>
                </a:lnTo>
                <a:lnTo>
                  <a:pt x="7886" y="643597"/>
                </a:lnTo>
                <a:lnTo>
                  <a:pt x="0" y="643597"/>
                </a:lnTo>
                <a:lnTo>
                  <a:pt x="0" y="0"/>
                </a:lnTo>
                <a:lnTo>
                  <a:pt x="4455678" y="0"/>
                </a:lnTo>
                <a:lnTo>
                  <a:pt x="4730148" y="274471"/>
                </a:lnTo>
                <a:lnTo>
                  <a:pt x="8761951" y="274471"/>
                </a:lnTo>
                <a:lnTo>
                  <a:pt x="9002936" y="515457"/>
                </a:lnTo>
                <a:close/>
              </a:path>
            </a:pathLst>
          </a:custGeom>
          <a:solidFill>
            <a:srgbClr val="C3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nip Single Corner Rectangle 7"/>
          <p:cNvSpPr/>
          <p:nvPr/>
        </p:nvSpPr>
        <p:spPr>
          <a:xfrm>
            <a:off x="-7886" y="1279174"/>
            <a:ext cx="9009906" cy="578365"/>
          </a:xfrm>
          <a:prstGeom prst="snip1Rect">
            <a:avLst>
              <a:gd name="adj" fmla="val 50000"/>
            </a:avLst>
          </a:prstGeom>
          <a:solidFill>
            <a:srgbClr val="C3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nip Single Corner Rectangle 8"/>
          <p:cNvSpPr/>
          <p:nvPr/>
        </p:nvSpPr>
        <p:spPr>
          <a:xfrm>
            <a:off x="2571443" y="1978302"/>
            <a:ext cx="6366975" cy="394138"/>
          </a:xfrm>
          <a:prstGeom prst="snip1Rect">
            <a:avLst>
              <a:gd name="adj" fmla="val 5000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InfoSecurity Primary Logo Negative Europe.eps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06" t="15519" r="4337" b="21169"/>
          <a:stretch/>
        </p:blipFill>
        <p:spPr>
          <a:xfrm>
            <a:off x="395513" y="208962"/>
            <a:ext cx="1774576" cy="616816"/>
          </a:xfrm>
          <a:prstGeom prst="rect">
            <a:avLst/>
          </a:prstGeom>
        </p:spPr>
      </p:pic>
      <p:pic>
        <p:nvPicPr>
          <p:cNvPr id="18" name="Picture 17" descr="20 YEARS.eps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4923" t="21001" r="12161" b="49944"/>
          <a:stretch/>
        </p:blipFill>
        <p:spPr>
          <a:xfrm>
            <a:off x="7281526" y="426592"/>
            <a:ext cx="1515351" cy="399186"/>
          </a:xfrm>
          <a:prstGeom prst="rect">
            <a:avLst/>
          </a:prstGeom>
        </p:spPr>
      </p:pic>
      <p:sp>
        <p:nvSpPr>
          <p:cNvPr id="19" name="Snip Single Corner Rectangle 18"/>
          <p:cNvSpPr/>
          <p:nvPr/>
        </p:nvSpPr>
        <p:spPr>
          <a:xfrm rot="10800000">
            <a:off x="-7887" y="1407977"/>
            <a:ext cx="9159773" cy="4700952"/>
          </a:xfrm>
          <a:custGeom>
            <a:avLst/>
            <a:gdLst/>
            <a:ahLst/>
            <a:cxnLst/>
            <a:rect l="l" t="t" r="r" b="b"/>
            <a:pathLst>
              <a:path w="9159773" h="3917460">
                <a:moveTo>
                  <a:pt x="9159773" y="3917460"/>
                </a:moveTo>
                <a:lnTo>
                  <a:pt x="0" y="3917460"/>
                </a:lnTo>
                <a:lnTo>
                  <a:pt x="0" y="729037"/>
                </a:lnTo>
                <a:lnTo>
                  <a:pt x="0" y="496194"/>
                </a:lnTo>
                <a:lnTo>
                  <a:pt x="0" y="253358"/>
                </a:lnTo>
                <a:lnTo>
                  <a:pt x="0" y="167746"/>
                </a:lnTo>
                <a:lnTo>
                  <a:pt x="0" y="0"/>
                </a:lnTo>
                <a:lnTo>
                  <a:pt x="3827755" y="0"/>
                </a:lnTo>
                <a:lnTo>
                  <a:pt x="3995501" y="167746"/>
                </a:lnTo>
                <a:lnTo>
                  <a:pt x="4620700" y="167746"/>
                </a:lnTo>
                <a:lnTo>
                  <a:pt x="4706312" y="253358"/>
                </a:lnTo>
                <a:lnTo>
                  <a:pt x="9159773" y="25335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528910" y="-37957"/>
            <a:ext cx="2195218" cy="2634262"/>
          </a:xfrm>
          <a:prstGeom prst="ellipse">
            <a:avLst/>
          </a:prstGeom>
          <a:solidFill>
            <a:schemeClr val="bg1"/>
          </a:solidFill>
          <a:ln w="3810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919" y="989613"/>
            <a:ext cx="1430302" cy="579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657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57200" y="319680"/>
            <a:ext cx="6840000" cy="69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-7887" y="1"/>
            <a:ext cx="9212718" cy="113590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nip Single Corner Rectangle 8"/>
          <p:cNvSpPr/>
          <p:nvPr/>
        </p:nvSpPr>
        <p:spPr>
          <a:xfrm flipV="1">
            <a:off x="-7888" y="812997"/>
            <a:ext cx="3486434" cy="429631"/>
          </a:xfrm>
          <a:prstGeom prst="snip1Rect">
            <a:avLst>
              <a:gd name="adj" fmla="val 50000"/>
            </a:avLst>
          </a:prstGeom>
          <a:gradFill flip="none" rotWithShape="1">
            <a:gsLst>
              <a:gs pos="100000">
                <a:schemeClr val="tx1">
                  <a:lumMod val="50000"/>
                  <a:lumOff val="50000"/>
                </a:schemeClr>
              </a:gs>
              <a:gs pos="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-7888" y="75728"/>
            <a:ext cx="9212719" cy="106017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nip Single Corner Rectangle 19"/>
          <p:cNvSpPr/>
          <p:nvPr/>
        </p:nvSpPr>
        <p:spPr>
          <a:xfrm flipV="1">
            <a:off x="-7888" y="-7122"/>
            <a:ext cx="5624044" cy="179851"/>
          </a:xfrm>
          <a:prstGeom prst="snip1Rect">
            <a:avLst>
              <a:gd name="adj" fmla="val 50000"/>
            </a:avLst>
          </a:prstGeom>
          <a:gradFill flip="none" rotWithShape="1">
            <a:gsLst>
              <a:gs pos="100000">
                <a:schemeClr val="tx1">
                  <a:lumMod val="50000"/>
                  <a:lumOff val="50000"/>
                </a:schemeClr>
              </a:gs>
              <a:gs pos="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nip Single Corner Rectangle 20"/>
          <p:cNvSpPr/>
          <p:nvPr/>
        </p:nvSpPr>
        <p:spPr>
          <a:xfrm rot="10800000">
            <a:off x="7114849" y="5655328"/>
            <a:ext cx="2037037" cy="464766"/>
          </a:xfrm>
          <a:prstGeom prst="snip1Rect">
            <a:avLst>
              <a:gd name="adj" fmla="val 3778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641566" y="0"/>
            <a:ext cx="1384118" cy="1660942"/>
          </a:xfrm>
          <a:prstGeom prst="ellipse">
            <a:avLst/>
          </a:prstGeom>
          <a:solidFill>
            <a:srgbClr val="FFFFFF"/>
          </a:solidFill>
          <a:ln w="3810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8090" y="651208"/>
            <a:ext cx="888310" cy="35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80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7887" y="1"/>
            <a:ext cx="9151886" cy="113590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nip Single Corner Rectangle 6"/>
          <p:cNvSpPr/>
          <p:nvPr/>
        </p:nvSpPr>
        <p:spPr>
          <a:xfrm flipV="1">
            <a:off x="-7888" y="1343789"/>
            <a:ext cx="3486434" cy="429631"/>
          </a:xfrm>
          <a:prstGeom prst="snip1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-7888" y="75728"/>
            <a:ext cx="9159773" cy="15852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641566" y="0"/>
            <a:ext cx="1384118" cy="1660942"/>
          </a:xfrm>
          <a:prstGeom prst="ellipse">
            <a:avLst/>
          </a:prstGeom>
          <a:solidFill>
            <a:srgbClr val="FFFFFF"/>
          </a:solidFill>
          <a:ln w="3810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-7888" y="6001322"/>
            <a:ext cx="9159773" cy="567930"/>
            <a:chOff x="-7887" y="4472609"/>
            <a:chExt cx="9159773" cy="473275"/>
          </a:xfrm>
        </p:grpSpPr>
        <p:grpSp>
          <p:nvGrpSpPr>
            <p:cNvPr id="21" name="Group 20"/>
            <p:cNvGrpSpPr/>
            <p:nvPr/>
          </p:nvGrpSpPr>
          <p:grpSpPr>
            <a:xfrm>
              <a:off x="301563" y="4472609"/>
              <a:ext cx="8850323" cy="473275"/>
              <a:chOff x="301563" y="4472609"/>
              <a:chExt cx="8850323" cy="473275"/>
            </a:xfrm>
          </p:grpSpPr>
          <p:sp>
            <p:nvSpPr>
              <p:cNvPr id="26" name="Snip Single Corner Rectangle 19"/>
              <p:cNvSpPr/>
              <p:nvPr/>
            </p:nvSpPr>
            <p:spPr>
              <a:xfrm rot="10800000">
                <a:off x="4374410" y="4472609"/>
                <a:ext cx="4777476" cy="473275"/>
              </a:xfrm>
              <a:custGeom>
                <a:avLst/>
                <a:gdLst/>
                <a:ahLst/>
                <a:cxnLst/>
                <a:rect l="l" t="t" r="r" b="b"/>
                <a:pathLst>
                  <a:path w="4777476" h="473275">
                    <a:moveTo>
                      <a:pt x="4777476" y="473275"/>
                    </a:moveTo>
                    <a:lnTo>
                      <a:pt x="0" y="473275"/>
                    </a:lnTo>
                    <a:lnTo>
                      <a:pt x="0" y="0"/>
                    </a:lnTo>
                    <a:lnTo>
                      <a:pt x="4455678" y="0"/>
                    </a:lnTo>
                    <a:lnTo>
                      <a:pt x="4777476" y="321799"/>
                    </a:lnTo>
                    <a:close/>
                  </a:path>
                </a:pathLst>
              </a:custGeom>
              <a:solidFill>
                <a:srgbClr val="C3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Snip Single Corner Rectangle 8"/>
              <p:cNvSpPr/>
              <p:nvPr/>
            </p:nvSpPr>
            <p:spPr>
              <a:xfrm rot="10800000">
                <a:off x="301563" y="4583040"/>
                <a:ext cx="8842437" cy="88372"/>
              </a:xfrm>
              <a:custGeom>
                <a:avLst/>
                <a:gdLst/>
                <a:ahLst/>
                <a:cxnLst/>
                <a:rect l="l" t="t" r="r" b="b"/>
                <a:pathLst>
                  <a:path w="8842437" h="88372">
                    <a:moveTo>
                      <a:pt x="8842437" y="88372"/>
                    </a:moveTo>
                    <a:lnTo>
                      <a:pt x="0" y="88372"/>
                    </a:lnTo>
                    <a:lnTo>
                      <a:pt x="0" y="0"/>
                    </a:lnTo>
                    <a:lnTo>
                      <a:pt x="8754065" y="0"/>
                    </a:lnTo>
                    <a:close/>
                  </a:path>
                </a:pathLst>
              </a:custGeom>
              <a:solidFill>
                <a:srgbClr val="C3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-7887" y="4472609"/>
              <a:ext cx="9159773" cy="365749"/>
              <a:chOff x="-7887" y="4472609"/>
              <a:chExt cx="9159773" cy="365749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-7887" y="4472609"/>
                <a:ext cx="9159773" cy="11043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Snip Single Corner Rectangle 20"/>
              <p:cNvSpPr/>
              <p:nvPr/>
            </p:nvSpPr>
            <p:spPr>
              <a:xfrm rot="10800000">
                <a:off x="4959613" y="4472609"/>
                <a:ext cx="4192273" cy="365749"/>
              </a:xfrm>
              <a:custGeom>
                <a:avLst/>
                <a:gdLst/>
                <a:ahLst/>
                <a:cxnLst/>
                <a:rect l="l" t="t" r="r" b="b"/>
                <a:pathLst>
                  <a:path w="4192273" h="365749">
                    <a:moveTo>
                      <a:pt x="4192273" y="365749"/>
                    </a:moveTo>
                    <a:lnTo>
                      <a:pt x="0" y="365749"/>
                    </a:lnTo>
                    <a:lnTo>
                      <a:pt x="0" y="0"/>
                    </a:lnTo>
                    <a:lnTo>
                      <a:pt x="3827755" y="0"/>
                    </a:lnTo>
                    <a:lnTo>
                      <a:pt x="4192273" y="3645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Snip Single Corner Rectangle 11"/>
              <p:cNvSpPr/>
              <p:nvPr/>
            </p:nvSpPr>
            <p:spPr>
              <a:xfrm rot="10800000">
                <a:off x="4366962" y="4472609"/>
                <a:ext cx="4784924" cy="198003"/>
              </a:xfrm>
              <a:custGeom>
                <a:avLst/>
                <a:gdLst/>
                <a:ahLst/>
                <a:cxnLst/>
                <a:rect l="l" t="t" r="r" b="b"/>
                <a:pathLst>
                  <a:path w="4784924" h="198003">
                    <a:moveTo>
                      <a:pt x="4784924" y="198003"/>
                    </a:moveTo>
                    <a:lnTo>
                      <a:pt x="0" y="198003"/>
                    </a:lnTo>
                    <a:lnTo>
                      <a:pt x="0" y="0"/>
                    </a:lnTo>
                    <a:lnTo>
                      <a:pt x="4620700" y="0"/>
                    </a:lnTo>
                    <a:lnTo>
                      <a:pt x="4784924" y="1642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8" name="Rectangle 27"/>
          <p:cNvSpPr/>
          <p:nvPr/>
        </p:nvSpPr>
        <p:spPr>
          <a:xfrm>
            <a:off x="7327900" y="-655320"/>
            <a:ext cx="2095500" cy="6553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Snip Single Corner Rectangle 31"/>
          <p:cNvSpPr/>
          <p:nvPr/>
        </p:nvSpPr>
        <p:spPr>
          <a:xfrm flipV="1">
            <a:off x="-7888" y="-7122"/>
            <a:ext cx="5624044" cy="179851"/>
          </a:xfrm>
          <a:prstGeom prst="snip1Rect">
            <a:avLst>
              <a:gd name="adj" fmla="val 50000"/>
            </a:avLst>
          </a:prstGeom>
          <a:gradFill flip="none" rotWithShape="1">
            <a:gsLst>
              <a:gs pos="100000">
                <a:schemeClr val="tx1">
                  <a:lumMod val="50000"/>
                  <a:lumOff val="50000"/>
                </a:schemeClr>
              </a:gs>
              <a:gs pos="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8090" y="651208"/>
            <a:ext cx="888310" cy="35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45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267200" y="76200"/>
            <a:ext cx="4724400" cy="71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346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kern="1200">
          <a:solidFill>
            <a:srgbClr val="D9D9D9"/>
          </a:solidFill>
          <a:latin typeface="+mj-lt"/>
          <a:ea typeface="MS PGothic" pitchFamily="34" charset="-128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D9D9D9"/>
          </a:solidFill>
          <a:latin typeface="Calibri" pitchFamily="34" charset="0"/>
          <a:ea typeface="MS PGothic" pitchFamily="34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D9D9D9"/>
          </a:solidFill>
          <a:latin typeface="Calibri" pitchFamily="34" charset="0"/>
          <a:ea typeface="MS PGothic" pitchFamily="34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D9D9D9"/>
          </a:solidFill>
          <a:latin typeface="Calibri" pitchFamily="34" charset="0"/>
          <a:ea typeface="MS PGothic" pitchFamily="34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D9D9D9"/>
          </a:solidFill>
          <a:latin typeface="Calibri" pitchFamily="34" charset="0"/>
          <a:ea typeface="MS PGothic" pitchFamily="34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D9D9D9"/>
          </a:solidFill>
          <a:latin typeface="Calibri" pitchFamily="34" charset="0"/>
          <a:ea typeface="MS PGothic" pitchFamily="34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D9D9D9"/>
          </a:solidFill>
          <a:latin typeface="Calibri" pitchFamily="34" charset="0"/>
          <a:ea typeface="MS PGothic" pitchFamily="34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D9D9D9"/>
          </a:solidFill>
          <a:latin typeface="Calibri" pitchFamily="34" charset="0"/>
          <a:ea typeface="MS PGothic" pitchFamily="34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D9D9D9"/>
          </a:solidFill>
          <a:latin typeface="Calibri" pitchFamily="34" charset="0"/>
          <a:ea typeface="MS PGothic" pitchFamily="34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37.xml"/><Relationship Id="rId1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5.xml"/><Relationship Id="rId6" Type="http://schemas.openxmlformats.org/officeDocument/2006/relationships/image" Target="../media/image18.png"/><Relationship Id="rId5" Type="http://schemas.openxmlformats.org/officeDocument/2006/relationships/hyperlink" Target="http://localhost:49090/sum?p=100000000" TargetMode="External"/><Relationship Id="rId4" Type="http://schemas.openxmlformats.org/officeDocument/2006/relationships/hyperlink" Target="http://localhost:49090/sum?p=5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7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3.pn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6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openxmlformats.org/officeDocument/2006/relationships/hyperlink" Target="http://en.wikipedia.org/wiki/Random_number_generation" TargetMode="Externa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hyperlink" Target="http://en.wikipedia.org/wiki/Algorithm" TargetMode="External"/><Relationship Id="rId5" Type="http://schemas.openxmlformats.org/officeDocument/2006/relationships/hyperlink" Target="http://dl.packetstormsecurity.net/papers/general/Google_Chrome_3.0_Beta_Math.random_vulnerability.pdf" TargetMode="External"/><Relationship Id="rId4" Type="http://schemas.openxmlformats.org/officeDocument/2006/relationships/notesSlide" Target="../notesSlides/notesSlide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hyperlink" Target="https://code.google.com/p/v8/source/browse/tags/3.14.5.9/src/v8.cc?r=14773" TargetMode="Externa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notesSlide" Target="../notesSlides/notesSlide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3.png"/><Relationship Id="rId4" Type="http://schemas.openxmlformats.org/officeDocument/2006/relationships/image" Target="../media/image27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7.gif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5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localhost/NodeJSCrypto/Default2.aspx" TargetMode="External"/><Relationship Id="rId2" Type="http://schemas.openxmlformats.org/officeDocument/2006/relationships/hyperlink" Target="http://localhost/NodeJSCrypto/Default3.aspx" TargetMode="External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3" Type="http://schemas.openxmlformats.org/officeDocument/2006/relationships/tags" Target="../tags/tag18.xml"/><Relationship Id="rId7" Type="http://schemas.openxmlformats.org/officeDocument/2006/relationships/slideLayout" Target="../slideLayouts/slideLayout35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localhost:11111/?a%5bs%5d=b&amp;c=d" TargetMode="External"/><Relationship Id="rId3" Type="http://schemas.openxmlformats.org/officeDocument/2006/relationships/notesSlide" Target="../notesSlides/notesSlide12.xml"/><Relationship Id="rId7" Type="http://schemas.openxmlformats.org/officeDocument/2006/relationships/hyperlink" Target="http://localhost:11111/?a%5b5%5d=b&amp;c=d" TargetMode="Externa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2.xml"/><Relationship Id="rId6" Type="http://schemas.openxmlformats.org/officeDocument/2006/relationships/hyperlink" Target="http://localhost:11111/?a=b&amp;c=d&amp;a=z" TargetMode="External"/><Relationship Id="rId5" Type="http://schemas.openxmlformats.org/officeDocument/2006/relationships/hyperlink" Target="http://localhost:11111/?a=b&amp;c=d" TargetMode="External"/><Relationship Id="rId4" Type="http://schemas.openxmlformats.org/officeDocument/2006/relationships/hyperlink" Target="http://localhost:11111/?a=b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4" Type="http://schemas.openxmlformats.org/officeDocument/2006/relationships/notesSlide" Target="../notesSlides/notesSlide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Relationship Id="rId4" Type="http://schemas.openxmlformats.org/officeDocument/2006/relationships/hyperlink" Target="http://blog.websecurify.com/2014/08/hacking-nodejs-and-mongodb.html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8.xml"/><Relationship Id="rId4" Type="http://schemas.openxmlformats.org/officeDocument/2006/relationships/hyperlink" Target="http://localhost:49090/?user=hi&amp;pass=bye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ltspresentationsdotcom.files.wordpress.com/2013/04/road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23" y="1620571"/>
            <a:ext cx="8568477" cy="4514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>
            <p:custDataLst>
              <p:tags r:id="rId1"/>
            </p:custDataLst>
          </p:nvPr>
        </p:nvSpPr>
        <p:spPr>
          <a:xfrm>
            <a:off x="258022" y="5593613"/>
            <a:ext cx="8568478" cy="523220"/>
          </a:xfrm>
          <a:prstGeom prst="rect">
            <a:avLst/>
          </a:prstGeom>
          <a:solidFill>
            <a:srgbClr val="FFFFFF">
              <a:alpha val="72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800" i="1" dirty="0"/>
              <a:t>The Node.js Highway: </a:t>
            </a:r>
            <a:r>
              <a:rPr lang="en-US" sz="2800" i="1" dirty="0" smtClean="0"/>
              <a:t>Attacks </a:t>
            </a:r>
            <a:r>
              <a:rPr lang="en-US" sz="2800" i="1" dirty="0"/>
              <a:t>are at Full Throttle</a:t>
            </a:r>
            <a:endParaRPr lang="en-US" sz="2800" dirty="0" smtClean="0">
              <a:solidFill>
                <a:prstClr val="black">
                  <a:lumMod val="75000"/>
                  <a:lumOff val="25000"/>
                </a:prstClr>
              </a:solidFill>
              <a:cs typeface="Arial" pitchFamily="34" charset="0"/>
            </a:endParaRPr>
          </a:p>
        </p:txBody>
      </p:sp>
      <p:sp>
        <p:nvSpPr>
          <p:cNvPr id="4" name="Text Placeholder 6"/>
          <p:cNvSpPr txBox="1">
            <a:spLocks/>
          </p:cNvSpPr>
          <p:nvPr/>
        </p:nvSpPr>
        <p:spPr>
          <a:xfrm>
            <a:off x="456571" y="6273292"/>
            <a:ext cx="8369300" cy="47153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r>
              <a:rPr lang="en-US" sz="2000" dirty="0" smtClean="0"/>
              <a:t>Helen Bravo       Director of Product Management       </a:t>
            </a:r>
            <a:r>
              <a:rPr lang="en-US" sz="2000" dirty="0" err="1" smtClean="0"/>
              <a:t>Checkmarx</a:t>
            </a:r>
            <a:r>
              <a:rPr lang="en-US" sz="2000" dirty="0" smtClean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6824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equilibrioorganico.com.br/wp-content/uploads/2014/12/agend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0" y="1306285"/>
            <a:ext cx="9133980" cy="510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267" y="1440873"/>
            <a:ext cx="8010525" cy="460216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tx1"/>
                </a:solidFill>
              </a:rPr>
              <a:t>Architecture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tx1"/>
                </a:solidFill>
              </a:rPr>
              <a:t>DoS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tx1"/>
                </a:solidFill>
              </a:rPr>
              <a:t>Weak Crypto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tx1"/>
                </a:solidFill>
              </a:rPr>
              <a:t>JSON – it’s everywhere!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chemeClr val="tx1"/>
                </a:solidFill>
              </a:rPr>
              <a:t>Re-</a:t>
            </a:r>
            <a:r>
              <a:rPr lang="en-US" b="1" dirty="0" err="1" smtClean="0">
                <a:solidFill>
                  <a:schemeClr val="tx1"/>
                </a:solidFill>
              </a:rPr>
              <a:t>DoS</a:t>
            </a:r>
            <a:endParaRPr lang="en-US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48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Architecture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4355"/>
            <a:ext cx="9144000" cy="527364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76945" y="4199356"/>
            <a:ext cx="3135086" cy="29892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89413" y="4611619"/>
            <a:ext cx="6460177" cy="29892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07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689" y="-48195"/>
            <a:ext cx="9254063" cy="7037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8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Architecture</a:t>
            </a:r>
            <a:endParaRPr lang="en-US" dirty="0"/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4738255" y="3481009"/>
            <a:ext cx="4288050" cy="2552109"/>
          </a:xfrm>
          <a:prstGeom prst="rect">
            <a:avLst/>
          </a:prstGeom>
          <a:noFill/>
        </p:spPr>
        <p:txBody>
          <a:bodyPr vert="horz" wrap="square" lIns="91440" tIns="45720" rIns="91440" bIns="45720" numCol="1" rtlCol="0">
            <a:spAutoFit/>
          </a:bodyPr>
          <a:lstStyle/>
          <a:p>
            <a:pPr marL="285750" indent="-285750" fontAlgn="base">
              <a:lnSpc>
                <a:spcPct val="150000"/>
              </a:lnSpc>
              <a:spcAft>
                <a:spcPct val="0"/>
              </a:spcAft>
              <a:buClr>
                <a:srgbClr val="139FE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CPU intensive applications</a:t>
            </a:r>
          </a:p>
          <a:p>
            <a:pPr marL="285750" indent="-285750" fontAlgn="base">
              <a:lnSpc>
                <a:spcPct val="150000"/>
              </a:lnSpc>
              <a:spcAft>
                <a:spcPct val="0"/>
              </a:spcAft>
              <a:buClr>
                <a:srgbClr val="139FE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Heavy lifting (calculations)</a:t>
            </a:r>
          </a:p>
          <a:p>
            <a:pPr lvl="1"/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080" name="Picture 8" descr="http://approximatelogic.com/img/goo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182" y="1969158"/>
            <a:ext cx="1433065" cy="2025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3"/>
          <p:cNvSpPr txBox="1">
            <a:spLocks/>
          </p:cNvSpPr>
          <p:nvPr/>
        </p:nvSpPr>
        <p:spPr>
          <a:xfrm>
            <a:off x="346060" y="3481009"/>
            <a:ext cx="4095311" cy="2456057"/>
          </a:xfrm>
          <a:prstGeom prst="rect">
            <a:avLst/>
          </a:prstGeom>
          <a:noFill/>
        </p:spPr>
        <p:txBody>
          <a:bodyPr vert="horz" wrap="square" lIns="91440" tIns="45720" rIns="91440" bIns="45720" numCol="1" rtlCol="0">
            <a:spAutoFit/>
          </a:bodyPr>
          <a:lstStyle>
            <a:defPPr>
              <a:defRPr lang="en-US"/>
            </a:defPPr>
            <a:lvl1pPr marL="342900" indent="-34290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Char char="o"/>
              <a:defRPr lang="en-US" sz="2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None/>
              <a:defRPr 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ea typeface="+mn-ea"/>
                <a:cs typeface="Arial Hebrew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Char char="o"/>
              <a:defRPr 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ea typeface="+mn-ea"/>
                <a:cs typeface="Arial Hebrew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Char char="o"/>
              <a:defRPr 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ea typeface="+mn-ea"/>
                <a:cs typeface="Arial Hebrew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Char char="o"/>
              <a:defRPr lang="en-US" sz="2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ea typeface="+mn-ea"/>
                <a:cs typeface="Arial Hebrew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I/O intensive Applications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DB Queries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Applications with high user interaction (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Webapps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</p:txBody>
      </p:sp>
      <p:pic>
        <p:nvPicPr>
          <p:cNvPr id="3082" name="Picture 10" descr="http://cdn.1001freedownloads.com/vector/thumb/87677/ba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050" y="1969158"/>
            <a:ext cx="1409203" cy="1991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68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m5.paperblog.com/i/37/372913/mcdonalds-fast-food-not-so-fast-L-ASGqHP.jpe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5249"/>
            <a:ext cx="9144000" cy="5154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ular Callout 2"/>
          <p:cNvSpPr/>
          <p:nvPr/>
        </p:nvSpPr>
        <p:spPr>
          <a:xfrm>
            <a:off x="7086600" y="2106991"/>
            <a:ext cx="1828800" cy="612648"/>
          </a:xfrm>
          <a:prstGeom prst="wedgeRectCallout">
            <a:avLst>
              <a:gd name="adj1" fmla="val -18594"/>
              <a:gd name="adj2" fmla="val 129330"/>
            </a:avLst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/>
              <a:t>Single Thread</a:t>
            </a:r>
          </a:p>
        </p:txBody>
      </p:sp>
      <p:sp>
        <p:nvSpPr>
          <p:cNvPr id="4" name="Rectangular Callout 3"/>
          <p:cNvSpPr/>
          <p:nvPr/>
        </p:nvSpPr>
        <p:spPr>
          <a:xfrm>
            <a:off x="2971800" y="2245414"/>
            <a:ext cx="1828800" cy="612648"/>
          </a:xfrm>
          <a:prstGeom prst="wedgeRectCallout">
            <a:avLst>
              <a:gd name="adj1" fmla="val -22326"/>
              <a:gd name="adj2" fmla="val 144924"/>
            </a:avLst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 smtClean="0"/>
              <a:t>Events handler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6544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283106" y="1556974"/>
            <a:ext cx="6248400" cy="563563"/>
          </a:xfrm>
          <a:prstGeom prst="rect">
            <a:avLst/>
          </a:prstGeom>
          <a:ln w="1270">
            <a:noFill/>
          </a:ln>
        </p:spPr>
        <p:txBody>
          <a:bodyPr>
            <a:noAutofit/>
          </a:bodyPr>
          <a:lstStyle/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Single Thread Architecture - Event Loop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2945" y="2211454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Event Queue</a:t>
            </a:r>
            <a:endParaRPr lang="en-US" b="1" dirty="0"/>
          </a:p>
        </p:txBody>
      </p:sp>
      <p:grpSp>
        <p:nvGrpSpPr>
          <p:cNvPr id="19" name="Group 18"/>
          <p:cNvGrpSpPr/>
          <p:nvPr/>
        </p:nvGrpSpPr>
        <p:grpSpPr>
          <a:xfrm>
            <a:off x="2590800" y="2645104"/>
            <a:ext cx="3276600" cy="2694896"/>
            <a:chOff x="2286000" y="1676400"/>
            <a:chExt cx="3276600" cy="2694896"/>
          </a:xfrm>
        </p:grpSpPr>
        <p:sp>
          <p:nvSpPr>
            <p:cNvPr id="8" name="Curved Up Arrow 7"/>
            <p:cNvSpPr/>
            <p:nvPr/>
          </p:nvSpPr>
          <p:spPr>
            <a:xfrm>
              <a:off x="2438400" y="3075896"/>
              <a:ext cx="3124200" cy="1295400"/>
            </a:xfrm>
            <a:prstGeom prst="curvedUpArrow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Curved Up Arrow 17"/>
            <p:cNvSpPr/>
            <p:nvPr/>
          </p:nvSpPr>
          <p:spPr>
            <a:xfrm rot="10800000">
              <a:off x="2286000" y="1676400"/>
              <a:ext cx="3124200" cy="1295400"/>
            </a:xfrm>
            <a:prstGeom prst="curvedUpArrow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355245" y="3635704"/>
            <a:ext cx="1800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Event Loop</a:t>
            </a:r>
          </a:p>
          <a:p>
            <a:r>
              <a:rPr lang="en-US" b="1" dirty="0" smtClean="0"/>
              <a:t>(Single thread)</a:t>
            </a:r>
            <a:endParaRPr lang="en-US" b="1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788254" y="2873704"/>
            <a:ext cx="1259746" cy="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1788254" y="3084161"/>
            <a:ext cx="1031146" cy="1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1788254" y="3299866"/>
            <a:ext cx="878746" cy="549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7" name="Rectangle 11266"/>
          <p:cNvSpPr/>
          <p:nvPr/>
        </p:nvSpPr>
        <p:spPr>
          <a:xfrm>
            <a:off x="6781800" y="3102304"/>
            <a:ext cx="1981200" cy="2895600"/>
          </a:xfrm>
          <a:prstGeom prst="rect">
            <a:avLst/>
          </a:prstGeom>
          <a:solidFill>
            <a:srgbClr val="FFFFFF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68" name="Rectangle 11267"/>
          <p:cNvSpPr/>
          <p:nvPr/>
        </p:nvSpPr>
        <p:spPr>
          <a:xfrm>
            <a:off x="7010400" y="3368624"/>
            <a:ext cx="1524000" cy="609708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File System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010400" y="4168996"/>
            <a:ext cx="1524000" cy="609708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Database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010400" y="5007196"/>
            <a:ext cx="1524000" cy="609708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Network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269" name="Arc 11268"/>
          <p:cNvSpPr/>
          <p:nvPr/>
        </p:nvSpPr>
        <p:spPr>
          <a:xfrm>
            <a:off x="5579006" y="2734304"/>
            <a:ext cx="1905000" cy="641865"/>
          </a:xfrm>
          <a:prstGeom prst="arc">
            <a:avLst>
              <a:gd name="adj1" fmla="val 10903626"/>
              <a:gd name="adj2" fmla="val 165660"/>
            </a:avLst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Arc 39"/>
          <p:cNvSpPr/>
          <p:nvPr/>
        </p:nvSpPr>
        <p:spPr>
          <a:xfrm rot="10800000">
            <a:off x="1219200" y="5200638"/>
            <a:ext cx="5391716" cy="871197"/>
          </a:xfrm>
          <a:prstGeom prst="arc">
            <a:avLst>
              <a:gd name="adj1" fmla="val 10903626"/>
              <a:gd name="adj2" fmla="val 67839"/>
            </a:avLst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70" name="Rectangle 11269"/>
          <p:cNvSpPr/>
          <p:nvPr/>
        </p:nvSpPr>
        <p:spPr>
          <a:xfrm>
            <a:off x="5635427" y="2364972"/>
            <a:ext cx="2121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Register Callback</a:t>
            </a:r>
            <a:endParaRPr lang="en-US" b="1" dirty="0"/>
          </a:p>
        </p:txBody>
      </p:sp>
      <p:sp>
        <p:nvSpPr>
          <p:cNvPr id="42" name="Rectangle 41"/>
          <p:cNvSpPr/>
          <p:nvPr/>
        </p:nvSpPr>
        <p:spPr>
          <a:xfrm>
            <a:off x="2667000" y="6253940"/>
            <a:ext cx="23903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Operation Complete</a:t>
            </a:r>
            <a:br>
              <a:rPr lang="en-US" b="1" dirty="0" smtClean="0"/>
            </a:br>
            <a:r>
              <a:rPr lang="en-US" b="1" dirty="0" smtClean="0"/>
              <a:t>Trigger Callback</a:t>
            </a:r>
            <a:endParaRPr lang="en-US" b="1" dirty="0"/>
          </a:p>
        </p:txBody>
      </p:sp>
      <p:grpSp>
        <p:nvGrpSpPr>
          <p:cNvPr id="11272" name="Group 11271"/>
          <p:cNvGrpSpPr/>
          <p:nvPr/>
        </p:nvGrpSpPr>
        <p:grpSpPr>
          <a:xfrm>
            <a:off x="360233" y="2555047"/>
            <a:ext cx="1379667" cy="2877457"/>
            <a:chOff x="360233" y="1504866"/>
            <a:chExt cx="1379667" cy="2877457"/>
          </a:xfrm>
        </p:grpSpPr>
        <p:sp>
          <p:nvSpPr>
            <p:cNvPr id="3" name="Rectangle 2"/>
            <p:cNvSpPr/>
            <p:nvPr/>
          </p:nvSpPr>
          <p:spPr>
            <a:xfrm>
              <a:off x="360233" y="1504866"/>
              <a:ext cx="1371600" cy="287745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368300" y="2906628"/>
              <a:ext cx="1371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368300" y="2525628"/>
              <a:ext cx="1371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368300" y="3287628"/>
              <a:ext cx="1371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68300" y="4378859"/>
              <a:ext cx="1371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68300" y="3668628"/>
              <a:ext cx="1371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368300" y="2144628"/>
              <a:ext cx="1371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368300" y="1828800"/>
              <a:ext cx="1371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368300" y="4038492"/>
              <a:ext cx="1371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" name="Straight Connector 4"/>
          <p:cNvCxnSpPr/>
          <p:nvPr/>
        </p:nvCxnSpPr>
        <p:spPr>
          <a:xfrm>
            <a:off x="360233" y="2030007"/>
            <a:ext cx="53547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505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.telegraph.co.uk/multimedia/archive/02964/SoupNazi1_2964691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5302"/>
            <a:ext cx="9144000" cy="5282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008" y="5410200"/>
            <a:ext cx="9141992" cy="147732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latin typeface="Source Code Pro"/>
              </a:rPr>
              <a:t>Function sum (p)</a:t>
            </a:r>
            <a:endParaRPr lang="en-US" dirty="0">
              <a:latin typeface="Source Code Pro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n-NO" dirty="0" smtClean="0">
                <a:latin typeface="Source Code Pro"/>
              </a:rPr>
              <a:t>	for </a:t>
            </a:r>
            <a:r>
              <a:rPr lang="nn-NO" dirty="0">
                <a:latin typeface="Source Code Pro"/>
              </a:rPr>
              <a:t>(i=1;i</a:t>
            </a:r>
            <a:r>
              <a:rPr lang="nn-NO" dirty="0" smtClean="0">
                <a:latin typeface="Source Code Pro"/>
              </a:rPr>
              <a:t>&lt;=p</a:t>
            </a:r>
            <a:r>
              <a:rPr lang="nn-NO" dirty="0">
                <a:latin typeface="Source Code Pro"/>
              </a:rPr>
              <a:t>;++i)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n-NO" dirty="0" smtClean="0">
                <a:latin typeface="Source Code Pro"/>
              </a:rPr>
              <a:t>	{</a:t>
            </a:r>
            <a:endParaRPr lang="nn-NO" dirty="0">
              <a:latin typeface="Source Code Pro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n-NO" dirty="0">
                <a:latin typeface="Source Code Pro"/>
              </a:rPr>
              <a:t>	</a:t>
            </a:r>
            <a:r>
              <a:rPr lang="nn-NO" dirty="0" smtClean="0">
                <a:latin typeface="Source Code Pro"/>
              </a:rPr>
              <a:t>	f=f+i</a:t>
            </a:r>
            <a:r>
              <a:rPr lang="nn-NO" dirty="0">
                <a:latin typeface="Source Code Pro"/>
              </a:rPr>
              <a:t>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n-NO" dirty="0" smtClean="0">
                <a:latin typeface="Source Code Pro"/>
              </a:rPr>
              <a:t>	}</a:t>
            </a:r>
            <a:endParaRPr lang="en-US" dirty="0">
              <a:latin typeface="Source Code Pro"/>
            </a:endParaRPr>
          </a:p>
        </p:txBody>
      </p:sp>
      <p:sp>
        <p:nvSpPr>
          <p:cNvPr id="5" name="TextBox 4"/>
          <p:cNvSpPr txBox="1"/>
          <p:nvPr/>
        </p:nvSpPr>
        <p:spPr>
          <a:xfrm rot="20323644">
            <a:off x="5303871" y="5599150"/>
            <a:ext cx="3187768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Denial of Service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0190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0" y="598488"/>
            <a:ext cx="6248400" cy="563562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US" sz="2400" dirty="0" err="1" smtClean="0">
                <a:solidFill>
                  <a:schemeClr val="bg1"/>
                </a:solidFill>
              </a:rPr>
              <a:t>DoS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013241" y="2466296"/>
            <a:ext cx="1549359" cy="93815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mtClean="0"/>
              <a:t>Demo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746154" y="3187700"/>
            <a:ext cx="60835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4"/>
              </a:rPr>
              <a:t>http://localhost:49090/sum?p=5</a:t>
            </a:r>
            <a:endParaRPr lang="en-US" dirty="0"/>
          </a:p>
          <a:p>
            <a:pPr algn="ctr"/>
            <a:r>
              <a:rPr lang="en-US" dirty="0">
                <a:hlinkClick r:id="rId5"/>
              </a:rPr>
              <a:t>http://localhost:49090/sum?p=100000000</a:t>
            </a:r>
            <a:endParaRPr lang="en-US" dirty="0"/>
          </a:p>
          <a:p>
            <a:pPr algn="ctr"/>
            <a:r>
              <a:rPr lang="en-US" dirty="0">
                <a:hlinkClick r:id="rId4"/>
              </a:rPr>
              <a:t>http://localhost:49090/sum?p=5</a:t>
            </a:r>
            <a:endParaRPr 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9" y="4572000"/>
            <a:ext cx="3200400" cy="227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18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Node.js </a:t>
            </a:r>
            <a:r>
              <a:rPr lang="en-US" dirty="0" smtClean="0">
                <a:solidFill>
                  <a:schemeClr val="tx1"/>
                </a:solidFill>
              </a:rPr>
              <a:t>Weak </a:t>
            </a:r>
            <a:r>
              <a:rPr lang="en-US" dirty="0">
                <a:solidFill>
                  <a:schemeClr val="tx1"/>
                </a:solidFill>
              </a:rPr>
              <a:t>Crypto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82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3479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29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0" y="381000"/>
            <a:ext cx="6248400" cy="563563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US" sz="2400" dirty="0" smtClean="0">
                <a:solidFill>
                  <a:srgbClr val="FEF8FD"/>
                </a:solidFill>
              </a:rPr>
              <a:t>Open Source Code</a:t>
            </a:r>
            <a:endParaRPr lang="en-US" sz="2400" dirty="0">
              <a:solidFill>
                <a:srgbClr val="FEF8FD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093322" y="53344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200" y="1622837"/>
            <a:ext cx="7572375" cy="1841771"/>
          </a:xfrm>
          <a:prstGeom prst="rect">
            <a:avLst/>
          </a:prstGeom>
          <a:ln cmpd="sng">
            <a:solidFill>
              <a:schemeClr val="tx2"/>
            </a:solidFill>
          </a:ln>
        </p:spPr>
      </p:pic>
      <p:pic>
        <p:nvPicPr>
          <p:cNvPr id="5" name="Picture 2" descr="http://vignette3.wikia.nocookie.net/roblox/images/f/f4/Questionmark.png/revision/latest?cb=2012011903174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265" y="3662094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2292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1</a:t>
            </a:r>
            <a:endParaRPr lang="en-US" dirty="0"/>
          </a:p>
        </p:txBody>
      </p:sp>
      <p:pic>
        <p:nvPicPr>
          <p:cNvPr id="5" name="Picture 4" descr="http://calebmadrigal.com/images/nodejs-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676400"/>
            <a:ext cx="3200400" cy="1524000"/>
          </a:xfrm>
          <a:prstGeom prst="rect">
            <a:avLst/>
          </a:prstGeom>
          <a:solidFill>
            <a:srgbClr val="FFFFFF"/>
          </a:solidFill>
          <a:effectLst>
            <a:glow rad="101600">
              <a:schemeClr val="tx1">
                <a:alpha val="40000"/>
              </a:schemeClr>
            </a:glow>
          </a:effectLst>
        </p:spPr>
      </p:pic>
      <p:cxnSp>
        <p:nvCxnSpPr>
          <p:cNvPr id="6" name="Straight Connector 5"/>
          <p:cNvCxnSpPr/>
          <p:nvPr/>
        </p:nvCxnSpPr>
        <p:spPr>
          <a:xfrm>
            <a:off x="1981200" y="1524000"/>
            <a:ext cx="0" cy="4343400"/>
          </a:xfrm>
          <a:prstGeom prst="line">
            <a:avLst/>
          </a:prstGeom>
          <a:effectLst>
            <a:glow rad="50800">
              <a:schemeClr val="tx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5431692" y="1524000"/>
            <a:ext cx="3" cy="4343400"/>
          </a:xfrm>
          <a:prstGeom prst="line">
            <a:avLst/>
          </a:prstGeom>
          <a:effectLst>
            <a:glow rad="50800">
              <a:schemeClr val="tx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057400" y="1943569"/>
            <a:ext cx="3374292" cy="0"/>
          </a:xfrm>
          <a:prstGeom prst="straightConnector1">
            <a:avLst/>
          </a:prstGeom>
          <a:ln>
            <a:tailEnd type="triangl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02161" y="1574237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Register FakeUser1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042579" y="3454506"/>
            <a:ext cx="3374292" cy="0"/>
          </a:xfrm>
          <a:prstGeom prst="straightConnector1">
            <a:avLst/>
          </a:prstGeom>
          <a:ln>
            <a:tailEnd type="triangl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602161" y="3085174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Register FakeUser2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035908" y="5048568"/>
            <a:ext cx="3374292" cy="0"/>
          </a:xfrm>
          <a:prstGeom prst="straightConnector1">
            <a:avLst/>
          </a:prstGeom>
          <a:ln>
            <a:tailEnd type="triangl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602161" y="4673567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Register FakeUser3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042579" y="2146651"/>
            <a:ext cx="3374292" cy="0"/>
          </a:xfrm>
          <a:prstGeom prst="straightConnector1">
            <a:avLst/>
          </a:prstGeom>
          <a:ln>
            <a:headEnd type="triangle" w="lg" len="lg"/>
            <a:tailEnd type="non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520953" y="2061414"/>
            <a:ext cx="2398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FakeUser1 Password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027758" y="3657787"/>
            <a:ext cx="3374292" cy="0"/>
          </a:xfrm>
          <a:prstGeom prst="straightConnector1">
            <a:avLst/>
          </a:prstGeom>
          <a:ln>
            <a:headEnd type="triangle" w="lg" len="lg"/>
            <a:tailEnd type="non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525217" y="3662617"/>
            <a:ext cx="2390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FakeUser2 </a:t>
            </a:r>
            <a:r>
              <a:rPr lang="en-US" dirty="0"/>
              <a:t>Password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1994798" y="5239964"/>
            <a:ext cx="3374292" cy="0"/>
          </a:xfrm>
          <a:prstGeom prst="straightConnector1">
            <a:avLst/>
          </a:prstGeom>
          <a:ln>
            <a:headEnd type="triangle" w="lg" len="lg"/>
            <a:tailEnd type="non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525217" y="5239964"/>
            <a:ext cx="2390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FakeUser3 </a:t>
            </a:r>
            <a:r>
              <a:rPr lang="en-US" dirty="0"/>
              <a:t>Password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89264" y="5648696"/>
            <a:ext cx="3038011" cy="646331"/>
          </a:xfrm>
          <a:prstGeom prst="rect">
            <a:avLst/>
          </a:prstGeom>
          <a:solidFill>
            <a:srgbClr val="FFFFFF"/>
          </a:solidFill>
          <a:effectLst>
            <a:glow rad="101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dirty="0" smtClean="0"/>
              <a:t>Reminder:</a:t>
            </a:r>
          </a:p>
          <a:p>
            <a:r>
              <a:rPr lang="en-US" dirty="0" smtClean="0"/>
              <a:t>Password = MD5(random())</a:t>
            </a:r>
            <a:endParaRPr lang="en-US" dirty="0"/>
          </a:p>
        </p:txBody>
      </p:sp>
      <p:pic>
        <p:nvPicPr>
          <p:cNvPr id="9218" name="Picture 2" descr="http://www.acunetix.com/wp-content/uploads/2011/07/malicious-user-sql-injecti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0886" y="1619530"/>
            <a:ext cx="1421328" cy="146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853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  <p:bldP spid="17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0" y="381000"/>
            <a:ext cx="6248400" cy="563563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US" sz="2400" dirty="0" smtClean="0">
                <a:solidFill>
                  <a:srgbClr val="FEF8FD"/>
                </a:solidFill>
              </a:rPr>
              <a:t>Weak Crypto</a:t>
            </a:r>
            <a:endParaRPr lang="en-US" sz="2400" dirty="0">
              <a:solidFill>
                <a:srgbClr val="FEF8FD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093322" y="53344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200" y="1622837"/>
            <a:ext cx="7572375" cy="1841771"/>
          </a:xfrm>
          <a:prstGeom prst="rect">
            <a:avLst/>
          </a:prstGeom>
          <a:ln cmpd="sng">
            <a:solidFill>
              <a:schemeClr val="tx2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182200" y="3845544"/>
            <a:ext cx="74795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Given 3 “random” new passwords – we will be able to tell all future ones</a:t>
            </a:r>
          </a:p>
        </p:txBody>
      </p:sp>
      <p:sp>
        <p:nvSpPr>
          <p:cNvPr id="6" name="Rectangle 5"/>
          <p:cNvSpPr/>
          <p:nvPr/>
        </p:nvSpPr>
        <p:spPr>
          <a:xfrm>
            <a:off x="182200" y="4291343"/>
            <a:ext cx="7572375" cy="118600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033039" y="4451974"/>
            <a:ext cx="66287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First, we need to “reverse” the MD5 for 3 passwords to their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original </a:t>
            </a:r>
            <a:r>
              <a:rPr lang="en-US" dirty="0"/>
              <a:t>“random” </a:t>
            </a:r>
            <a:r>
              <a:rPr lang="en-US" dirty="0" smtClean="0"/>
              <a:t>float number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67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2</a:t>
            </a:r>
            <a:endParaRPr lang="en-US" dirty="0"/>
          </a:p>
        </p:txBody>
      </p:sp>
      <p:pic>
        <p:nvPicPr>
          <p:cNvPr id="5" name="Picture 4" descr="http://calebmadrigal.com/images/nodejs-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676400"/>
            <a:ext cx="3200400" cy="1524000"/>
          </a:xfrm>
          <a:prstGeom prst="rect">
            <a:avLst/>
          </a:prstGeom>
          <a:solidFill>
            <a:srgbClr val="FFFFFF"/>
          </a:solidFill>
          <a:effectLst>
            <a:glow rad="101600">
              <a:schemeClr val="tx1">
                <a:alpha val="40000"/>
              </a:schemeClr>
            </a:glow>
          </a:effectLst>
        </p:spPr>
      </p:pic>
      <p:cxnSp>
        <p:nvCxnSpPr>
          <p:cNvPr id="6" name="Straight Connector 5"/>
          <p:cNvCxnSpPr/>
          <p:nvPr/>
        </p:nvCxnSpPr>
        <p:spPr>
          <a:xfrm>
            <a:off x="1981200" y="1524000"/>
            <a:ext cx="0" cy="4343400"/>
          </a:xfrm>
          <a:prstGeom prst="line">
            <a:avLst/>
          </a:prstGeom>
          <a:effectLst>
            <a:glow rad="50800">
              <a:schemeClr val="tx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5431692" y="1524000"/>
            <a:ext cx="3" cy="4343400"/>
          </a:xfrm>
          <a:prstGeom prst="line">
            <a:avLst/>
          </a:prstGeom>
          <a:effectLst>
            <a:glow rad="50800">
              <a:schemeClr val="tx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057400" y="1943569"/>
            <a:ext cx="3374292" cy="0"/>
          </a:xfrm>
          <a:prstGeom prst="straightConnector1">
            <a:avLst/>
          </a:prstGeom>
          <a:ln>
            <a:tailEnd type="triangl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516387" y="1585123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Register FakeUser1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042579" y="3466381"/>
            <a:ext cx="3374292" cy="0"/>
          </a:xfrm>
          <a:prstGeom prst="straightConnector1">
            <a:avLst/>
          </a:prstGeom>
          <a:ln>
            <a:tailEnd type="triangl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501566" y="3109553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Register FakeUser2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035908" y="4787318"/>
            <a:ext cx="3374292" cy="0"/>
          </a:xfrm>
          <a:prstGeom prst="straightConnector1">
            <a:avLst/>
          </a:prstGeom>
          <a:ln>
            <a:tailEnd type="triangl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486745" y="4417986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Register FakeUser3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030704" y="2111225"/>
            <a:ext cx="3374292" cy="0"/>
          </a:xfrm>
          <a:prstGeom prst="straightConnector1">
            <a:avLst/>
          </a:prstGeom>
          <a:ln>
            <a:headEnd type="triangle" w="lg" len="lg"/>
            <a:tailEnd type="non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501566" y="2044606"/>
            <a:ext cx="2398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FakeUser1 Password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027758" y="3645912"/>
            <a:ext cx="3374292" cy="0"/>
          </a:xfrm>
          <a:prstGeom prst="straightConnector1">
            <a:avLst/>
          </a:prstGeom>
          <a:ln>
            <a:headEnd type="triangle" w="lg" len="lg"/>
            <a:tailEnd type="non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486745" y="3567418"/>
            <a:ext cx="2390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FakeUser2 </a:t>
            </a:r>
            <a:r>
              <a:rPr lang="en-US" dirty="0"/>
              <a:t>Password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021775" y="4943100"/>
            <a:ext cx="3374292" cy="0"/>
          </a:xfrm>
          <a:prstGeom prst="straightConnector1">
            <a:avLst/>
          </a:prstGeom>
          <a:ln>
            <a:headEnd type="triangle" w="lg" len="lg"/>
            <a:tailEnd type="non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450599" y="4888355"/>
            <a:ext cx="2390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FakeUser3 </a:t>
            </a:r>
            <a:r>
              <a:rPr lang="en-US" dirty="0"/>
              <a:t>Password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87211" y="5638800"/>
            <a:ext cx="3038011" cy="646331"/>
          </a:xfrm>
          <a:prstGeom prst="rect">
            <a:avLst/>
          </a:prstGeom>
          <a:solidFill>
            <a:srgbClr val="FFFFFF"/>
          </a:solidFill>
          <a:effectLst>
            <a:glow rad="101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dirty="0" smtClean="0"/>
              <a:t>Reminder:</a:t>
            </a:r>
          </a:p>
          <a:p>
            <a:r>
              <a:rPr lang="en-US" dirty="0" smtClean="0"/>
              <a:t>Password = MD5(random())</a:t>
            </a:r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5833117" y="2229272"/>
            <a:ext cx="2943225" cy="2230355"/>
            <a:chOff x="5833117" y="2229272"/>
            <a:chExt cx="2943225" cy="2230355"/>
          </a:xfrm>
        </p:grpSpPr>
        <p:grpSp>
          <p:nvGrpSpPr>
            <p:cNvPr id="22" name="Group 21"/>
            <p:cNvGrpSpPr/>
            <p:nvPr/>
          </p:nvGrpSpPr>
          <p:grpSpPr>
            <a:xfrm>
              <a:off x="6445493" y="2438400"/>
              <a:ext cx="1666875" cy="2021227"/>
              <a:chOff x="6409347" y="3262782"/>
              <a:chExt cx="1666875" cy="2021227"/>
            </a:xfrm>
          </p:grpSpPr>
          <p:pic>
            <p:nvPicPr>
              <p:cNvPr id="24" name="Picture 6" descr="http://m.img.brothersoft.com/iphone/1743/525757743_icon175x175.jp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09347" y="3363278"/>
                <a:ext cx="1666875" cy="1666875"/>
              </a:xfrm>
              <a:prstGeom prst="rect">
                <a:avLst/>
              </a:prstGeom>
              <a:solidFill>
                <a:srgbClr val="FFFFFF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extLst/>
            </p:spPr>
          </p:pic>
          <p:sp>
            <p:nvSpPr>
              <p:cNvPr id="25" name="Lightning Bolt 24"/>
              <p:cNvSpPr/>
              <p:nvPr/>
            </p:nvSpPr>
            <p:spPr>
              <a:xfrm rot="20333304">
                <a:off x="7039910" y="3262782"/>
                <a:ext cx="381000" cy="2021227"/>
              </a:xfrm>
              <a:prstGeom prst="lightningBol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3" name="Picture 8" descr="http://www.smartwebby.com/images/tutorials/fireworks/Rainbow/pic_rainbow6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3117" y="2229272"/>
              <a:ext cx="2943225" cy="17323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6" name="Picture 2" descr="http://www.acunetix.com/wp-content/uploads/2011/07/malicious-user-sql-injection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0886" y="1619530"/>
            <a:ext cx="1421328" cy="146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569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2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981200" y="1524000"/>
            <a:ext cx="0" cy="4343400"/>
          </a:xfrm>
          <a:prstGeom prst="line">
            <a:avLst/>
          </a:prstGeom>
          <a:effectLst>
            <a:glow rad="50800">
              <a:schemeClr val="tx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5431692" y="1524000"/>
            <a:ext cx="3" cy="4343400"/>
          </a:xfrm>
          <a:prstGeom prst="line">
            <a:avLst/>
          </a:prstGeom>
          <a:effectLst>
            <a:glow rad="50800">
              <a:schemeClr val="tx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057400" y="1943569"/>
            <a:ext cx="3374292" cy="0"/>
          </a:xfrm>
          <a:prstGeom prst="straightConnector1">
            <a:avLst/>
          </a:prstGeom>
          <a:ln>
            <a:tailEnd type="triangl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23411" y="2036751"/>
            <a:ext cx="305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FakeUser1 – Clear Random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042579" y="3490131"/>
            <a:ext cx="3374292" cy="0"/>
          </a:xfrm>
          <a:prstGeom prst="straightConnector1">
            <a:avLst/>
          </a:prstGeom>
          <a:ln>
            <a:tailEnd type="triangl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035908" y="4965443"/>
            <a:ext cx="3374292" cy="0"/>
          </a:xfrm>
          <a:prstGeom prst="straightConnector1">
            <a:avLst/>
          </a:prstGeom>
          <a:ln>
            <a:tailEnd type="triangl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042579" y="2123100"/>
            <a:ext cx="3374292" cy="0"/>
          </a:xfrm>
          <a:prstGeom prst="straightConnector1">
            <a:avLst/>
          </a:prstGeom>
          <a:ln>
            <a:headEnd type="triangle" w="lg" len="lg"/>
            <a:tailEnd type="non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552571" y="1619530"/>
            <a:ext cx="2398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FakeUser1 Password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027758" y="3669662"/>
            <a:ext cx="3374292" cy="0"/>
          </a:xfrm>
          <a:prstGeom prst="straightConnector1">
            <a:avLst/>
          </a:prstGeom>
          <a:ln>
            <a:headEnd type="triangle" w="lg" len="lg"/>
            <a:tailEnd type="non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556835" y="3169366"/>
            <a:ext cx="2390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FakeUser2 </a:t>
            </a:r>
            <a:r>
              <a:rPr lang="en-US" dirty="0"/>
              <a:t>Password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021775" y="5144975"/>
            <a:ext cx="3374292" cy="0"/>
          </a:xfrm>
          <a:prstGeom prst="straightConnector1">
            <a:avLst/>
          </a:prstGeom>
          <a:ln>
            <a:headEnd type="triangle" w="lg" len="lg"/>
            <a:tailEnd type="non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556835" y="4590457"/>
            <a:ext cx="2390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FakeUser3 </a:t>
            </a:r>
            <a:r>
              <a:rPr lang="en-US" dirty="0"/>
              <a:t>Password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87211" y="5638800"/>
            <a:ext cx="3038011" cy="646331"/>
          </a:xfrm>
          <a:prstGeom prst="rect">
            <a:avLst/>
          </a:prstGeom>
          <a:solidFill>
            <a:srgbClr val="FFFFFF"/>
          </a:solidFill>
          <a:effectLst>
            <a:glow rad="101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dirty="0" smtClean="0"/>
              <a:t>Reminder:</a:t>
            </a:r>
          </a:p>
          <a:p>
            <a:r>
              <a:rPr lang="en-US" dirty="0" smtClean="0"/>
              <a:t>Password = MD5(random())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5833117" y="2229272"/>
            <a:ext cx="2943225" cy="2230355"/>
            <a:chOff x="5833117" y="2229272"/>
            <a:chExt cx="2943225" cy="2230355"/>
          </a:xfrm>
        </p:grpSpPr>
        <p:grpSp>
          <p:nvGrpSpPr>
            <p:cNvPr id="19" name="Group 18"/>
            <p:cNvGrpSpPr/>
            <p:nvPr/>
          </p:nvGrpSpPr>
          <p:grpSpPr>
            <a:xfrm>
              <a:off x="6445493" y="2438400"/>
              <a:ext cx="1666875" cy="2021227"/>
              <a:chOff x="6409347" y="3262782"/>
              <a:chExt cx="1666875" cy="2021227"/>
            </a:xfrm>
          </p:grpSpPr>
          <p:pic>
            <p:nvPicPr>
              <p:cNvPr id="21" name="Picture 6" descr="http://m.img.brothersoft.com/iphone/1743/525757743_icon175x175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09347" y="3363278"/>
                <a:ext cx="1666875" cy="1666875"/>
              </a:xfrm>
              <a:prstGeom prst="rect">
                <a:avLst/>
              </a:prstGeom>
              <a:solidFill>
                <a:srgbClr val="FFFFFF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extLst/>
            </p:spPr>
          </p:pic>
          <p:sp>
            <p:nvSpPr>
              <p:cNvPr id="22" name="Lightning Bolt 21"/>
              <p:cNvSpPr/>
              <p:nvPr/>
            </p:nvSpPr>
            <p:spPr>
              <a:xfrm rot="20333304">
                <a:off x="7039910" y="3262782"/>
                <a:ext cx="381000" cy="2021227"/>
              </a:xfrm>
              <a:prstGeom prst="lightningBol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0" name="Picture 8" descr="http://www.smartwebby.com/images/tutorials/fireworks/Rainbow/pic_rainbow6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3117" y="2229272"/>
              <a:ext cx="2943225" cy="17323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TextBox 22"/>
          <p:cNvSpPr txBox="1"/>
          <p:nvPr/>
        </p:nvSpPr>
        <p:spPr>
          <a:xfrm>
            <a:off x="2223411" y="3577024"/>
            <a:ext cx="305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FakeUser2 – Clear Random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2223411" y="5045677"/>
            <a:ext cx="305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FakeUser3 – Clear Random</a:t>
            </a:r>
            <a:endParaRPr lang="en-US" dirty="0"/>
          </a:p>
        </p:txBody>
      </p:sp>
      <p:pic>
        <p:nvPicPr>
          <p:cNvPr id="25" name="Picture 2" descr="http://www.acunetix.com/wp-content/uploads/2011/07/malicious-user-sql-injecti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0886" y="1619530"/>
            <a:ext cx="1421328" cy="146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830" y="2530119"/>
            <a:ext cx="5753100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72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3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093322" y="53344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200" y="1622837"/>
            <a:ext cx="7572375" cy="1841771"/>
          </a:xfrm>
          <a:prstGeom prst="rect">
            <a:avLst/>
          </a:prstGeom>
          <a:ln cmpd="sng">
            <a:solidFill>
              <a:schemeClr val="tx2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182200" y="3845544"/>
            <a:ext cx="74795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Given 3 “random” new passwords – we will be able to tell all future ones</a:t>
            </a:r>
          </a:p>
        </p:txBody>
      </p:sp>
      <p:sp>
        <p:nvSpPr>
          <p:cNvPr id="6" name="Rectangle 5"/>
          <p:cNvSpPr/>
          <p:nvPr/>
        </p:nvSpPr>
        <p:spPr>
          <a:xfrm>
            <a:off x="182200" y="4291343"/>
            <a:ext cx="7572375" cy="118600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033039" y="4451974"/>
            <a:ext cx="55002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Then, we need to compute the “state” variable to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get </a:t>
            </a:r>
            <a:r>
              <a:rPr lang="en-US" dirty="0"/>
              <a:t>the 4</a:t>
            </a:r>
            <a:r>
              <a:rPr lang="en-US" baseline="30000" dirty="0"/>
              <a:t>th</a:t>
            </a:r>
            <a:r>
              <a:rPr lang="en-US" dirty="0"/>
              <a:t> consecutive </a:t>
            </a:r>
            <a:r>
              <a:rPr lang="en-US" dirty="0" smtClean="0"/>
              <a:t>value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504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0" y="381000"/>
            <a:ext cx="6248400" cy="563563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US" sz="2400" dirty="0" smtClean="0">
                <a:solidFill>
                  <a:srgbClr val="FEF8FD"/>
                </a:solidFill>
              </a:rPr>
              <a:t>V8’s default PRNG</a:t>
            </a:r>
            <a:endParaRPr lang="en-US" sz="2400" dirty="0">
              <a:solidFill>
                <a:srgbClr val="FEF8FD"/>
              </a:solidFill>
            </a:endParaRPr>
          </a:p>
        </p:txBody>
      </p:sp>
      <p:sp>
        <p:nvSpPr>
          <p:cNvPr id="10" name="TextBox 9"/>
          <p:cNvSpPr txBox="1"/>
          <p:nvPr>
            <p:custDataLst>
              <p:tags r:id="rId2"/>
            </p:custDataLst>
          </p:nvPr>
        </p:nvSpPr>
        <p:spPr>
          <a:xfrm>
            <a:off x="259534" y="3477950"/>
            <a:ext cx="8610600" cy="1754326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u="sng" dirty="0" smtClean="0"/>
              <a:t>V8 PRNG is known to be weak.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For example</a:t>
            </a:r>
            <a:r>
              <a:rPr lang="en-US" dirty="0"/>
              <a:t>, check Amit Klein’s </a:t>
            </a:r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dl.packetstormsecurity.net/papers/general/Google_Chrome_3.0_Beta_Math.random_vulnerability.pdf</a:t>
            </a: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259534" y="2027969"/>
            <a:ext cx="8610600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 </a:t>
            </a:r>
            <a:r>
              <a:rPr lang="en-US" b="1" dirty="0"/>
              <a:t>pseudorandom number generator</a:t>
            </a:r>
            <a:r>
              <a:rPr lang="en-US" dirty="0"/>
              <a:t> (</a:t>
            </a:r>
            <a:r>
              <a:rPr lang="en-US" b="1" dirty="0"/>
              <a:t>PRNG</a:t>
            </a:r>
            <a:r>
              <a:rPr lang="en-US" dirty="0"/>
              <a:t>), </a:t>
            </a:r>
            <a:r>
              <a:rPr lang="en-US" dirty="0" smtClean="0"/>
              <a:t>is </a:t>
            </a:r>
            <a:r>
              <a:rPr lang="en-US" dirty="0"/>
              <a:t>an </a:t>
            </a:r>
            <a:r>
              <a:rPr lang="en-US" dirty="0">
                <a:hlinkClick r:id="rId6" tooltip="Algorithm"/>
              </a:rPr>
              <a:t>algorithm</a:t>
            </a:r>
            <a:r>
              <a:rPr lang="en-US" dirty="0"/>
              <a:t> for generating a sequence of numbers whose properties approximate the properties of sequences of </a:t>
            </a:r>
            <a:r>
              <a:rPr lang="en-US" dirty="0">
                <a:hlinkClick r:id="rId7" tooltip="Random number generation"/>
              </a:rPr>
              <a:t>random numbers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1054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V8’s Default PRNG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75261" y="1565163"/>
            <a:ext cx="1524000" cy="6096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Seed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08861" y="1565163"/>
            <a:ext cx="1524000" cy="6096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State</a:t>
            </a:r>
            <a:r>
              <a:rPr lang="en-US" baseline="-25000" dirty="0" smtClean="0">
                <a:solidFill>
                  <a:schemeClr val="tx1"/>
                </a:solidFill>
              </a:rPr>
              <a:t>0</a:t>
            </a:r>
            <a:r>
              <a:rPr lang="en-US" dirty="0">
                <a:solidFill>
                  <a:schemeClr val="tx1"/>
                </a:solidFill>
              </a:rPr>
              <a:t>[0,1]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08861" y="2479563"/>
            <a:ext cx="1524000" cy="6096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State</a:t>
            </a:r>
            <a:r>
              <a:rPr lang="en-US" baseline="-25000" dirty="0" smtClean="0">
                <a:solidFill>
                  <a:schemeClr val="tx1"/>
                </a:solidFill>
              </a:rPr>
              <a:t>1</a:t>
            </a:r>
            <a:r>
              <a:rPr lang="en-US" dirty="0" smtClean="0">
                <a:solidFill>
                  <a:schemeClr val="tx1"/>
                </a:solidFill>
              </a:rPr>
              <a:t>[0,1</a:t>
            </a:r>
            <a:r>
              <a:rPr lang="en-US" dirty="0">
                <a:solidFill>
                  <a:schemeClr val="tx1"/>
                </a:solidFill>
              </a:rPr>
              <a:t>]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13809" y="3413755"/>
            <a:ext cx="1524000" cy="6096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State</a:t>
            </a:r>
            <a:r>
              <a:rPr lang="en-US" baseline="-25000" dirty="0" smtClean="0">
                <a:solidFill>
                  <a:schemeClr val="tx1"/>
                </a:solidFill>
              </a:rPr>
              <a:t>2</a:t>
            </a:r>
            <a:r>
              <a:rPr lang="en-US" dirty="0" smtClean="0">
                <a:solidFill>
                  <a:schemeClr val="tx1"/>
                </a:solidFill>
              </a:rPr>
              <a:t>[0,1</a:t>
            </a:r>
            <a:r>
              <a:rPr lang="en-US" dirty="0">
                <a:solidFill>
                  <a:schemeClr val="tx1"/>
                </a:solidFill>
              </a:rPr>
              <a:t>]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08861" y="4347947"/>
            <a:ext cx="1524000" cy="6096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State</a:t>
            </a:r>
            <a:r>
              <a:rPr lang="en-US" baseline="-25000" dirty="0" smtClean="0">
                <a:solidFill>
                  <a:schemeClr val="tx1"/>
                </a:solidFill>
              </a:rPr>
              <a:t>3</a:t>
            </a:r>
            <a:r>
              <a:rPr lang="en-US" dirty="0" smtClean="0">
                <a:solidFill>
                  <a:schemeClr val="tx1"/>
                </a:solidFill>
              </a:rPr>
              <a:t>[0,1</a:t>
            </a:r>
            <a:r>
              <a:rPr lang="en-US" dirty="0">
                <a:solidFill>
                  <a:schemeClr val="tx1"/>
                </a:solidFill>
              </a:rPr>
              <a:t>]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13809" y="5222763"/>
            <a:ext cx="1524000" cy="6096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State</a:t>
            </a:r>
            <a:r>
              <a:rPr lang="en-US" baseline="-25000" dirty="0" smtClean="0">
                <a:solidFill>
                  <a:schemeClr val="tx1"/>
                </a:solidFill>
              </a:rPr>
              <a:t>n</a:t>
            </a:r>
            <a:r>
              <a:rPr lang="en-US" dirty="0" smtClean="0">
                <a:solidFill>
                  <a:schemeClr val="tx1"/>
                </a:solidFill>
              </a:rPr>
              <a:t>[0,1</a:t>
            </a:r>
            <a:r>
              <a:rPr lang="en-US" dirty="0">
                <a:solidFill>
                  <a:schemeClr val="tx1"/>
                </a:solidFill>
              </a:rPr>
              <a:t>]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42461" y="1565163"/>
            <a:ext cx="1524000" cy="6096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Random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942461" y="2479563"/>
            <a:ext cx="1524000" cy="6096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Random</a:t>
            </a:r>
            <a:r>
              <a:rPr lang="en-US" baseline="-25000" dirty="0" smtClean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942461" y="3413755"/>
            <a:ext cx="1524000" cy="6096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Random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47409" y="5222763"/>
            <a:ext cx="1524000" cy="6096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Random</a:t>
            </a:r>
            <a:r>
              <a:rPr lang="en-US" baseline="-25000" dirty="0" err="1">
                <a:solidFill>
                  <a:schemeClr val="tx1"/>
                </a:solidFill>
              </a:rPr>
              <a:t>n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942461" y="4347947"/>
            <a:ext cx="1524000" cy="6096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Random</a:t>
            </a:r>
            <a:r>
              <a:rPr lang="en-US" baseline="-25000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15" name="Straight Arrow Connector 14"/>
          <p:cNvCxnSpPr>
            <a:stCxn id="4" idx="3"/>
            <a:endCxn id="5" idx="1"/>
          </p:cNvCxnSpPr>
          <p:nvPr/>
        </p:nvCxnSpPr>
        <p:spPr>
          <a:xfrm>
            <a:off x="2199261" y="1869963"/>
            <a:ext cx="6096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6" name="Straight Arrow Connector 15"/>
          <p:cNvCxnSpPr>
            <a:stCxn id="5" idx="3"/>
            <a:endCxn id="10" idx="1"/>
          </p:cNvCxnSpPr>
          <p:nvPr/>
        </p:nvCxnSpPr>
        <p:spPr>
          <a:xfrm>
            <a:off x="4332861" y="1869963"/>
            <a:ext cx="6096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7" name="Straight Arrow Connector 16"/>
          <p:cNvCxnSpPr>
            <a:stCxn id="6" idx="3"/>
            <a:endCxn id="11" idx="1"/>
          </p:cNvCxnSpPr>
          <p:nvPr/>
        </p:nvCxnSpPr>
        <p:spPr>
          <a:xfrm>
            <a:off x="4332861" y="2784363"/>
            <a:ext cx="6096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8" name="Straight Arrow Connector 17"/>
          <p:cNvCxnSpPr>
            <a:stCxn id="7" idx="3"/>
            <a:endCxn id="12" idx="1"/>
          </p:cNvCxnSpPr>
          <p:nvPr/>
        </p:nvCxnSpPr>
        <p:spPr>
          <a:xfrm>
            <a:off x="4337809" y="3718555"/>
            <a:ext cx="60465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9" name="Straight Arrow Connector 18"/>
          <p:cNvCxnSpPr>
            <a:stCxn id="8" idx="3"/>
            <a:endCxn id="14" idx="1"/>
          </p:cNvCxnSpPr>
          <p:nvPr/>
        </p:nvCxnSpPr>
        <p:spPr>
          <a:xfrm>
            <a:off x="4332861" y="4652747"/>
            <a:ext cx="6096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0" name="Straight Arrow Connector 19"/>
          <p:cNvCxnSpPr>
            <a:stCxn id="9" idx="3"/>
            <a:endCxn id="13" idx="1"/>
          </p:cNvCxnSpPr>
          <p:nvPr/>
        </p:nvCxnSpPr>
        <p:spPr>
          <a:xfrm>
            <a:off x="4337809" y="5527563"/>
            <a:ext cx="6096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1" name="Straight Arrow Connector 20"/>
          <p:cNvCxnSpPr>
            <a:stCxn id="5" idx="2"/>
            <a:endCxn id="6" idx="0"/>
          </p:cNvCxnSpPr>
          <p:nvPr/>
        </p:nvCxnSpPr>
        <p:spPr>
          <a:xfrm>
            <a:off x="3570861" y="2174763"/>
            <a:ext cx="0" cy="3048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2" name="Straight Arrow Connector 21"/>
          <p:cNvCxnSpPr>
            <a:stCxn id="6" idx="2"/>
            <a:endCxn id="7" idx="0"/>
          </p:cNvCxnSpPr>
          <p:nvPr/>
        </p:nvCxnSpPr>
        <p:spPr>
          <a:xfrm>
            <a:off x="3570861" y="3089163"/>
            <a:ext cx="4948" cy="3245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3" name="Straight Arrow Connector 22"/>
          <p:cNvCxnSpPr>
            <a:stCxn id="7" idx="2"/>
            <a:endCxn id="8" idx="0"/>
          </p:cNvCxnSpPr>
          <p:nvPr/>
        </p:nvCxnSpPr>
        <p:spPr>
          <a:xfrm flipH="1">
            <a:off x="3570861" y="4023355"/>
            <a:ext cx="4948" cy="3245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4" name="Straight Arrow Connector 23"/>
          <p:cNvCxnSpPr>
            <a:stCxn id="8" idx="2"/>
            <a:endCxn id="9" idx="0"/>
          </p:cNvCxnSpPr>
          <p:nvPr/>
        </p:nvCxnSpPr>
        <p:spPr>
          <a:xfrm>
            <a:off x="3570861" y="4957547"/>
            <a:ext cx="4948" cy="26521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328300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0" y="381000"/>
            <a:ext cx="6248400" cy="563563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US" sz="2400" dirty="0" smtClean="0">
                <a:solidFill>
                  <a:srgbClr val="FEF8FD"/>
                </a:solidFill>
              </a:rPr>
              <a:t>V8’s default PRNG</a:t>
            </a:r>
            <a:endParaRPr lang="en-US" sz="2400" dirty="0">
              <a:solidFill>
                <a:srgbClr val="FEF8FD"/>
              </a:solidFill>
            </a:endParaRPr>
          </a:p>
        </p:txBody>
      </p:sp>
      <p:sp>
        <p:nvSpPr>
          <p:cNvPr id="10" name="TextBox 9"/>
          <p:cNvSpPr txBox="1"/>
          <p:nvPr>
            <p:custDataLst>
              <p:tags r:id="rId2"/>
            </p:custDataLst>
          </p:nvPr>
        </p:nvSpPr>
        <p:spPr>
          <a:xfrm>
            <a:off x="0" y="1681062"/>
            <a:ext cx="8877300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smtClean="0"/>
              <a:t>The parameters of the algorithm are modified by Google every few releases, but the algorithm </a:t>
            </a:r>
            <a:br>
              <a:rPr lang="en-US" sz="1400" dirty="0" smtClean="0"/>
            </a:br>
            <a:r>
              <a:rPr lang="en-US" sz="1400" dirty="0" smtClean="0"/>
              <a:t>looks similar to the </a:t>
            </a:r>
            <a:r>
              <a:rPr lang="en-US" sz="1400" dirty="0"/>
              <a:t>following</a:t>
            </a:r>
            <a:r>
              <a:rPr lang="en-US" sz="1400" dirty="0" smtClean="0"/>
              <a:t>: (the actual value is then divided by 2^32)</a:t>
            </a:r>
            <a:r>
              <a:rPr lang="en-US" dirty="0"/>
              <a:t/>
            </a:r>
            <a:br>
              <a:rPr lang="en-US" dirty="0"/>
            </a:br>
            <a:r>
              <a:rPr lang="en-US" sz="1400" dirty="0">
                <a:hlinkClick r:id="rId6"/>
              </a:rPr>
              <a:t>https://</a:t>
            </a:r>
            <a:r>
              <a:rPr lang="en-US" sz="1400" dirty="0" smtClean="0">
                <a:hlinkClick r:id="rId6"/>
              </a:rPr>
              <a:t>code.google.com/p/v8/source/browse/tags/3.14.5.9/src/v8.cc?r=14773</a:t>
            </a:r>
            <a:endParaRPr lang="en-US" sz="1400" dirty="0" smtClean="0"/>
          </a:p>
          <a:p>
            <a:pPr>
              <a:lnSpc>
                <a:spcPct val="150000"/>
              </a:lnSpc>
            </a:pPr>
            <a:endParaRPr lang="en-US" sz="1600" dirty="0" smtClean="0"/>
          </a:p>
        </p:txBody>
      </p:sp>
      <p:sp>
        <p:nvSpPr>
          <p:cNvPr id="5" name="TextBox 4"/>
          <p:cNvSpPr txBox="1"/>
          <p:nvPr>
            <p:custDataLst>
              <p:tags r:id="rId3"/>
            </p:custDataLst>
          </p:nvPr>
        </p:nvSpPr>
        <p:spPr>
          <a:xfrm>
            <a:off x="103359" y="2912876"/>
            <a:ext cx="8077200" cy="3539430"/>
          </a:xfrm>
          <a:prstGeom prst="rect">
            <a:avLst/>
          </a:prstGeom>
          <a:solidFill>
            <a:srgbClr val="FFFFFF"/>
          </a:solidFill>
          <a:ln>
            <a:solidFill>
              <a:schemeClr val="accent1">
                <a:shade val="50000"/>
              </a:schemeClr>
            </a:solidFill>
          </a:ln>
          <a:effectLst>
            <a:glow rad="101600">
              <a:schemeClr val="tx1"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fontAlgn="t"/>
            <a:r>
              <a:rPr lang="en-US" sz="1600" dirty="0">
                <a:solidFill>
                  <a:srgbClr val="6BA42C"/>
                </a:solidFill>
              </a:rPr>
              <a:t>// Random number generator using George </a:t>
            </a:r>
            <a:r>
              <a:rPr lang="en-US" sz="1600" dirty="0" err="1">
                <a:solidFill>
                  <a:srgbClr val="6BA42C"/>
                </a:solidFill>
              </a:rPr>
              <a:t>Marsaglia's</a:t>
            </a:r>
            <a:r>
              <a:rPr lang="en-US" sz="1600" dirty="0">
                <a:solidFill>
                  <a:srgbClr val="6BA42C"/>
                </a:solidFill>
              </a:rPr>
              <a:t> MWC algorithm.</a:t>
            </a:r>
            <a:br>
              <a:rPr lang="en-US" sz="1600" dirty="0">
                <a:solidFill>
                  <a:srgbClr val="6BA42C"/>
                </a:solidFill>
              </a:rPr>
            </a:br>
            <a:endParaRPr lang="en-US" sz="1600" dirty="0">
              <a:solidFill>
                <a:srgbClr val="6BA42C"/>
              </a:solidFill>
            </a:endParaRPr>
          </a:p>
          <a:p>
            <a:pPr fontAlgn="t"/>
            <a:r>
              <a:rPr lang="en-US" sz="1600" dirty="0" smtClean="0"/>
              <a:t>static </a:t>
            </a:r>
            <a:r>
              <a:rPr lang="en-US" sz="1600" dirty="0"/>
              <a:t>uint32_t </a:t>
            </a:r>
            <a:r>
              <a:rPr lang="en-US" sz="1600" dirty="0" err="1"/>
              <a:t>random_base</a:t>
            </a:r>
            <a:r>
              <a:rPr lang="en-US" sz="1600" dirty="0"/>
              <a:t>(uint32_t* state) </a:t>
            </a:r>
            <a:r>
              <a:rPr lang="en-US" sz="1600" dirty="0" smtClean="0"/>
              <a:t>{</a:t>
            </a:r>
            <a:br>
              <a:rPr lang="en-US" sz="1600" dirty="0" smtClean="0"/>
            </a:br>
            <a:endParaRPr lang="en-US" sz="1600" dirty="0"/>
          </a:p>
          <a:p>
            <a:pPr fontAlgn="t"/>
            <a:r>
              <a:rPr lang="en-US" sz="1600" dirty="0"/>
              <a:t> </a:t>
            </a:r>
            <a:r>
              <a:rPr lang="en-US" sz="1600" dirty="0">
                <a:solidFill>
                  <a:srgbClr val="6BA42C"/>
                </a:solidFill>
              </a:rPr>
              <a:t> // Initialize seed using the system random().</a:t>
            </a:r>
          </a:p>
          <a:p>
            <a:pPr fontAlgn="t"/>
            <a:r>
              <a:rPr lang="en-US" sz="1600" dirty="0">
                <a:solidFill>
                  <a:srgbClr val="6BA42C"/>
                </a:solidFill>
              </a:rPr>
              <a:t>  // No non-zero seed will ever become zero again.</a:t>
            </a:r>
          </a:p>
          <a:p>
            <a:pPr fontAlgn="t"/>
            <a:r>
              <a:rPr lang="en-US" sz="1600" dirty="0"/>
              <a:t>  if (state[0] == 0) </a:t>
            </a:r>
            <a:r>
              <a:rPr lang="en-US" sz="1600" dirty="0" err="1"/>
              <a:t>seed_random</a:t>
            </a:r>
            <a:r>
              <a:rPr lang="en-US" sz="1600" dirty="0"/>
              <a:t>(state</a:t>
            </a:r>
            <a:r>
              <a:rPr lang="en-US" sz="1600" dirty="0" smtClean="0"/>
              <a:t>);</a:t>
            </a:r>
            <a:r>
              <a:rPr lang="en-US" sz="1600" dirty="0"/>
              <a:t/>
            </a:r>
            <a:br>
              <a:rPr lang="en-US" sz="1600" dirty="0"/>
            </a:br>
            <a:endParaRPr lang="en-US" sz="1600" dirty="0"/>
          </a:p>
          <a:p>
            <a:pPr fontAlgn="t"/>
            <a:r>
              <a:rPr lang="en-US" sz="1600" dirty="0"/>
              <a:t> </a:t>
            </a:r>
            <a:r>
              <a:rPr lang="en-US" sz="1600" dirty="0">
                <a:solidFill>
                  <a:srgbClr val="92D050"/>
                </a:solidFill>
              </a:rPr>
              <a:t> </a:t>
            </a:r>
            <a:r>
              <a:rPr lang="en-US" sz="1600" dirty="0">
                <a:solidFill>
                  <a:srgbClr val="6BA42C"/>
                </a:solidFill>
              </a:rPr>
              <a:t>// Mix the bits.  Never replaces state[</a:t>
            </a:r>
            <a:r>
              <a:rPr lang="en-US" sz="1600" dirty="0" err="1">
                <a:solidFill>
                  <a:srgbClr val="6BA42C"/>
                </a:solidFill>
              </a:rPr>
              <a:t>i</a:t>
            </a:r>
            <a:r>
              <a:rPr lang="en-US" sz="1600" dirty="0">
                <a:solidFill>
                  <a:srgbClr val="6BA42C"/>
                </a:solidFill>
              </a:rPr>
              <a:t>] with 0 if it is nonzero.</a:t>
            </a:r>
          </a:p>
          <a:p>
            <a:pPr fontAlgn="t"/>
            <a:r>
              <a:rPr lang="en-US" sz="1600" dirty="0"/>
              <a:t>  state[0] = 18273 * (state[0] &amp; 0xFFFF) + (state[0] &gt;&gt; 16</a:t>
            </a:r>
            <a:r>
              <a:rPr lang="en-US" sz="1600" dirty="0" smtClean="0"/>
              <a:t>);</a:t>
            </a:r>
            <a:endParaRPr lang="en-US" sz="1600" dirty="0"/>
          </a:p>
          <a:p>
            <a:pPr fontAlgn="t"/>
            <a:r>
              <a:rPr lang="en-US" sz="1600" dirty="0"/>
              <a:t>  state[1] = 36969 * (state[1] &amp; 0xFFFF) + (state[1] &gt;&gt; 16);</a:t>
            </a:r>
            <a:br>
              <a:rPr lang="en-US" sz="1600" dirty="0"/>
            </a:br>
            <a:endParaRPr lang="en-US" sz="1600" dirty="0" smtClean="0"/>
          </a:p>
          <a:p>
            <a:pPr fontAlgn="t"/>
            <a:r>
              <a:rPr lang="en-US" sz="1600" dirty="0"/>
              <a:t>  return (state[0] &lt;&lt; 14) + (state[1] &amp; 0x3FFFF);</a:t>
            </a:r>
            <a:br>
              <a:rPr lang="en-US" sz="1600" dirty="0"/>
            </a:br>
            <a:r>
              <a:rPr lang="en-US" sz="1600" dirty="0" smtClean="0"/>
              <a:t>}</a:t>
            </a:r>
            <a:endParaRPr lang="en-US" sz="1600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85092" y="53344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96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0" y="381000"/>
            <a:ext cx="6248400" cy="563563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US" sz="2400" dirty="0" smtClean="0">
                <a:solidFill>
                  <a:srgbClr val="FEF8FD"/>
                </a:solidFill>
              </a:rPr>
              <a:t>V8’s default PRNG</a:t>
            </a:r>
            <a:endParaRPr lang="en-US" sz="2400" dirty="0">
              <a:solidFill>
                <a:srgbClr val="FEF8FD"/>
              </a:solidFill>
            </a:endParaRPr>
          </a:p>
        </p:txBody>
      </p:sp>
      <p:sp>
        <p:nvSpPr>
          <p:cNvPr id="10" name="TextBox 9"/>
          <p:cNvSpPr txBox="1"/>
          <p:nvPr>
            <p:custDataLst>
              <p:tags r:id="rId2"/>
            </p:custDataLst>
          </p:nvPr>
        </p:nvSpPr>
        <p:spPr>
          <a:xfrm>
            <a:off x="58475" y="1662951"/>
            <a:ext cx="8610600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Given 3 consecutive random numbers, the values of state[0] and state[1] can be inferred – hence all future values can be known in advance.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	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But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 smtClean="0"/>
              <a:t>In browsers, each tab has its own set of “state” variables. That’s one of the reasons this issue is treated as low-severity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	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But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 smtClean="0"/>
              <a:t>In node.js, all users are running within the same context. Each user can tell what are the values of the global “state” variables.</a:t>
            </a:r>
          </a:p>
          <a:p>
            <a:pPr>
              <a:lnSpc>
                <a:spcPct val="150000"/>
              </a:lnSpc>
            </a:pPr>
            <a:endParaRPr lang="en-US" dirty="0" smtClean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85092" y="53344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559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3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981200" y="1524000"/>
            <a:ext cx="0" cy="4343400"/>
          </a:xfrm>
          <a:prstGeom prst="line">
            <a:avLst/>
          </a:prstGeom>
          <a:effectLst>
            <a:glow rad="50800">
              <a:schemeClr val="tx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5431692" y="1524000"/>
            <a:ext cx="3" cy="4343400"/>
          </a:xfrm>
          <a:prstGeom prst="line">
            <a:avLst/>
          </a:prstGeom>
          <a:effectLst>
            <a:glow rad="50800">
              <a:schemeClr val="tx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057400" y="1943569"/>
            <a:ext cx="3374292" cy="0"/>
          </a:xfrm>
          <a:prstGeom prst="straightConnector1">
            <a:avLst/>
          </a:prstGeom>
          <a:ln>
            <a:tailEnd type="triangl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39014" y="2036751"/>
            <a:ext cx="305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FakeUser1 – Clear Random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042579" y="3086381"/>
            <a:ext cx="3374292" cy="0"/>
          </a:xfrm>
          <a:prstGeom prst="straightConnector1">
            <a:avLst/>
          </a:prstGeom>
          <a:ln>
            <a:tailEnd type="triangl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035908" y="4229193"/>
            <a:ext cx="3374292" cy="0"/>
          </a:xfrm>
          <a:prstGeom prst="straightConnector1">
            <a:avLst/>
          </a:prstGeom>
          <a:ln>
            <a:tailEnd type="triangl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042579" y="2111225"/>
            <a:ext cx="3374292" cy="0"/>
          </a:xfrm>
          <a:prstGeom prst="straightConnector1">
            <a:avLst/>
          </a:prstGeom>
          <a:ln>
            <a:headEnd type="triangle" w="lg" len="lg"/>
            <a:tailEnd type="non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403315" y="1667419"/>
            <a:ext cx="2398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FakeUser1 Password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027758" y="3265912"/>
            <a:ext cx="3374292" cy="0"/>
          </a:xfrm>
          <a:prstGeom prst="straightConnector1">
            <a:avLst/>
          </a:prstGeom>
          <a:ln>
            <a:headEnd type="triangle" w="lg" len="lg"/>
            <a:tailEnd type="non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403315" y="2789666"/>
            <a:ext cx="2390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FakeUser2 </a:t>
            </a:r>
            <a:r>
              <a:rPr lang="en-US" dirty="0"/>
              <a:t>Password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033650" y="4408725"/>
            <a:ext cx="3374292" cy="0"/>
          </a:xfrm>
          <a:prstGeom prst="straightConnector1">
            <a:avLst/>
          </a:prstGeom>
          <a:ln>
            <a:headEnd type="triangle" w="lg" len="lg"/>
            <a:tailEnd type="non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403315" y="3940095"/>
            <a:ext cx="2390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FakeUser3 </a:t>
            </a:r>
            <a:r>
              <a:rPr lang="en-US" dirty="0"/>
              <a:t>Password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87211" y="5638800"/>
            <a:ext cx="3038011" cy="646331"/>
          </a:xfrm>
          <a:prstGeom prst="rect">
            <a:avLst/>
          </a:prstGeom>
          <a:solidFill>
            <a:srgbClr val="FFFFFF"/>
          </a:solidFill>
          <a:effectLst>
            <a:glow rad="101600">
              <a:schemeClr val="tx1"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dirty="0" smtClean="0"/>
              <a:t>Reminder:</a:t>
            </a:r>
          </a:p>
          <a:p>
            <a:r>
              <a:rPr lang="en-US" dirty="0" smtClean="0"/>
              <a:t>Password = MD5(random())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5833117" y="2229272"/>
            <a:ext cx="2943225" cy="2230355"/>
            <a:chOff x="5833117" y="2229272"/>
            <a:chExt cx="2943225" cy="2230355"/>
          </a:xfrm>
        </p:grpSpPr>
        <p:grpSp>
          <p:nvGrpSpPr>
            <p:cNvPr id="19" name="Group 18"/>
            <p:cNvGrpSpPr/>
            <p:nvPr/>
          </p:nvGrpSpPr>
          <p:grpSpPr>
            <a:xfrm>
              <a:off x="6445493" y="2438400"/>
              <a:ext cx="1666875" cy="2021227"/>
              <a:chOff x="6409347" y="3262782"/>
              <a:chExt cx="1666875" cy="2021227"/>
            </a:xfrm>
          </p:grpSpPr>
          <p:pic>
            <p:nvPicPr>
              <p:cNvPr id="21" name="Picture 6" descr="http://m.img.brothersoft.com/iphone/1743/525757743_icon175x175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09347" y="3363278"/>
                <a:ext cx="1666875" cy="1666875"/>
              </a:xfrm>
              <a:prstGeom prst="rect">
                <a:avLst/>
              </a:prstGeom>
              <a:solidFill>
                <a:srgbClr val="FFFFFF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extLst/>
            </p:spPr>
          </p:pic>
          <p:sp>
            <p:nvSpPr>
              <p:cNvPr id="22" name="Lightning Bolt 21"/>
              <p:cNvSpPr/>
              <p:nvPr/>
            </p:nvSpPr>
            <p:spPr>
              <a:xfrm rot="20333304">
                <a:off x="7039910" y="3262782"/>
                <a:ext cx="381000" cy="2021227"/>
              </a:xfrm>
              <a:prstGeom prst="lightningBol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0" name="Picture 8" descr="http://www.smartwebby.com/images/tutorials/fireworks/Rainbow/pic_rainbow6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3117" y="2229272"/>
              <a:ext cx="2943225" cy="17323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TextBox 22"/>
          <p:cNvSpPr txBox="1"/>
          <p:nvPr/>
        </p:nvSpPr>
        <p:spPr>
          <a:xfrm>
            <a:off x="2260541" y="3173274"/>
            <a:ext cx="305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FakeUser2 – Clear Random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2186280" y="4309427"/>
            <a:ext cx="305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FakeUser3 – Clear Random</a:t>
            </a:r>
            <a:endParaRPr lang="en-US" dirty="0"/>
          </a:p>
        </p:txBody>
      </p:sp>
      <p:pic>
        <p:nvPicPr>
          <p:cNvPr id="25" name="Picture 4" descr="tornator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493" y="1968556"/>
            <a:ext cx="2960914" cy="2960914"/>
          </a:xfrm>
          <a:prstGeom prst="rect">
            <a:avLst/>
          </a:prstGeom>
          <a:solidFill>
            <a:srgbClr val="FFFFFF"/>
          </a:solidFill>
          <a:effectLst>
            <a:glow rad="101600">
              <a:schemeClr val="tx1">
                <a:alpha val="40000"/>
              </a:schemeClr>
            </a:glow>
          </a:effectLst>
          <a:extLst/>
        </p:spPr>
      </p:pic>
      <p:cxnSp>
        <p:nvCxnSpPr>
          <p:cNvPr id="26" name="Straight Arrow Connector 25"/>
          <p:cNvCxnSpPr/>
          <p:nvPr/>
        </p:nvCxnSpPr>
        <p:spPr>
          <a:xfrm>
            <a:off x="2054774" y="5462753"/>
            <a:ext cx="3374292" cy="0"/>
          </a:xfrm>
          <a:prstGeom prst="straightConnector1">
            <a:avLst/>
          </a:prstGeom>
          <a:ln>
            <a:headEnd type="triangle" w="lg" len="lg"/>
            <a:tailEnd type="non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033650" y="5024228"/>
            <a:ext cx="3367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FF0000"/>
                </a:solidFill>
              </a:rPr>
              <a:t>RealUser</a:t>
            </a:r>
            <a:r>
              <a:rPr lang="en-US" sz="2000" dirty="0" smtClean="0">
                <a:solidFill>
                  <a:srgbClr val="FF0000"/>
                </a:solidFill>
              </a:rPr>
              <a:t> 4 – </a:t>
            </a:r>
            <a:r>
              <a:rPr lang="en-US" sz="2000" b="1" i="1" u="sng" dirty="0" smtClean="0">
                <a:solidFill>
                  <a:srgbClr val="FF0000"/>
                </a:solidFill>
              </a:rPr>
              <a:t>Future Password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28" name="Picture 2" descr="http://www.acunetix.com/wp-content/uploads/2011/07/malicious-user-sql-injection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0886" y="1619530"/>
            <a:ext cx="1421328" cy="146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8444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2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0" y="381000"/>
            <a:ext cx="6248400" cy="563563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US" sz="2400" dirty="0" smtClean="0">
                <a:solidFill>
                  <a:srgbClr val="FEF8FD"/>
                </a:solidFill>
              </a:rPr>
              <a:t>Step 3</a:t>
            </a:r>
            <a:endParaRPr lang="en-US" sz="2400" dirty="0">
              <a:solidFill>
                <a:srgbClr val="FEF8FD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48" y="1242168"/>
            <a:ext cx="749303" cy="749303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1981200" y="1524000"/>
            <a:ext cx="0" cy="4343400"/>
          </a:xfrm>
          <a:prstGeom prst="line">
            <a:avLst/>
          </a:prstGeom>
          <a:effectLst>
            <a:glow rad="50800">
              <a:schemeClr val="tx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5431692" y="1524000"/>
            <a:ext cx="3" cy="4343400"/>
          </a:xfrm>
          <a:prstGeom prst="line">
            <a:avLst/>
          </a:prstGeom>
          <a:effectLst>
            <a:glow rad="50800">
              <a:schemeClr val="tx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042579" y="2342954"/>
            <a:ext cx="3374292" cy="0"/>
          </a:xfrm>
          <a:prstGeom prst="straightConnector1">
            <a:avLst/>
          </a:prstGeom>
          <a:ln>
            <a:headEnd type="triangle" w="lg" len="lg"/>
            <a:tailEnd type="non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916" y="2079478"/>
            <a:ext cx="19656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FakeUser1 Clear Random</a:t>
            </a:r>
            <a:endParaRPr lang="en-US" sz="1200" dirty="0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2027758" y="2899548"/>
            <a:ext cx="3374292" cy="0"/>
          </a:xfrm>
          <a:prstGeom prst="straightConnector1">
            <a:avLst/>
          </a:prstGeom>
          <a:ln>
            <a:headEnd type="triangle" w="lg" len="lg"/>
            <a:tailEnd type="non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5475" y="2585949"/>
            <a:ext cx="19656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FakeUser2 </a:t>
            </a:r>
            <a:r>
              <a:rPr lang="en-US" sz="1200" dirty="0"/>
              <a:t>Clear Random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2057400" y="3508212"/>
            <a:ext cx="3374292" cy="0"/>
          </a:xfrm>
          <a:prstGeom prst="straightConnector1">
            <a:avLst/>
          </a:prstGeom>
          <a:ln>
            <a:headEnd type="triangle" w="lg" len="lg"/>
            <a:tailEnd type="non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9712" y="3206392"/>
            <a:ext cx="19656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FakeUser3 Clear Random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5876871" y="2218700"/>
            <a:ext cx="2943225" cy="2230355"/>
            <a:chOff x="5833117" y="2229272"/>
            <a:chExt cx="2943225" cy="2230355"/>
          </a:xfrm>
        </p:grpSpPr>
        <p:grpSp>
          <p:nvGrpSpPr>
            <p:cNvPr id="30" name="Group 29"/>
            <p:cNvGrpSpPr/>
            <p:nvPr/>
          </p:nvGrpSpPr>
          <p:grpSpPr>
            <a:xfrm>
              <a:off x="6445493" y="2438400"/>
              <a:ext cx="1666875" cy="2021227"/>
              <a:chOff x="6409347" y="3262782"/>
              <a:chExt cx="1666875" cy="2021227"/>
            </a:xfrm>
          </p:grpSpPr>
          <p:pic>
            <p:nvPicPr>
              <p:cNvPr id="32" name="Picture 6" descr="http://m.img.brothersoft.com/iphone/1743/525757743_icon175x175.jp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09347" y="3363278"/>
                <a:ext cx="1666875" cy="1666875"/>
              </a:xfrm>
              <a:prstGeom prst="rect">
                <a:avLst/>
              </a:prstGeom>
              <a:solidFill>
                <a:srgbClr val="FFFFFF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  <a:extLst/>
            </p:spPr>
          </p:pic>
          <p:sp>
            <p:nvSpPr>
              <p:cNvPr id="33" name="Lightning Bolt 32"/>
              <p:cNvSpPr/>
              <p:nvPr/>
            </p:nvSpPr>
            <p:spPr>
              <a:xfrm rot="20333304">
                <a:off x="7039910" y="3262782"/>
                <a:ext cx="381000" cy="2021227"/>
              </a:xfrm>
              <a:prstGeom prst="lightningBol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1" name="Picture 8" descr="http://www.smartwebby.com/images/tutorials/fireworks/Rainbow/pic_rainbow6.jpg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3117" y="2229272"/>
              <a:ext cx="2943225" cy="17323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" name="Picture 4" descr="tornator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493" y="1968556"/>
            <a:ext cx="2960914" cy="2960914"/>
          </a:xfrm>
          <a:prstGeom prst="rect">
            <a:avLst/>
          </a:prstGeom>
          <a:solidFill>
            <a:srgbClr val="FFFFFF"/>
          </a:solidFill>
          <a:effectLst>
            <a:glow rad="101600">
              <a:schemeClr val="tx1">
                <a:alpha val="40000"/>
              </a:schemeClr>
            </a:glow>
          </a:effectLst>
          <a:extLst/>
        </p:spPr>
      </p:pic>
      <p:sp>
        <p:nvSpPr>
          <p:cNvPr id="3" name="Explosion 2 2"/>
          <p:cNvSpPr/>
          <p:nvPr/>
        </p:nvSpPr>
        <p:spPr>
          <a:xfrm>
            <a:off x="-62724" y="3916979"/>
            <a:ext cx="3348533" cy="2122143"/>
          </a:xfrm>
          <a:prstGeom prst="irregularSeal2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057400" y="4722794"/>
            <a:ext cx="3374292" cy="0"/>
          </a:xfrm>
          <a:prstGeom prst="straightConnector1">
            <a:avLst/>
          </a:prstGeom>
          <a:ln>
            <a:headEnd type="triangle" w="lg" len="lg"/>
            <a:tailEnd type="none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81652" y="4669040"/>
            <a:ext cx="2059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Real User 4 future password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3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2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2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3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8" grpId="0"/>
      <p:bldP spid="3" grpId="0" animBg="1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1366" y="3036126"/>
            <a:ext cx="3254458" cy="112419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356841" y="3975656"/>
            <a:ext cx="443031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localhost/NodeJSCrypto/Default3.aspx</a:t>
            </a:r>
            <a:endParaRPr lang="en-US" dirty="0" smtClean="0"/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localhost/NodeJSCrypto/Default2.aspx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46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JSON is Everywhere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38" y="6297280"/>
            <a:ext cx="4282902" cy="44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91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0315"/>
            <a:ext cx="8229600" cy="4525963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MongoDB </a:t>
            </a: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Document-oriented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database. </a:t>
            </a: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Classified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as NoSQL </a:t>
            </a: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Doesn’t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use the traditional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table-based structure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Stores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JSON documents in its dynamic schemas. </a:t>
            </a:r>
          </a:p>
          <a:p>
            <a:endParaRPr lang="en-US" dirty="0"/>
          </a:p>
        </p:txBody>
      </p:sp>
      <p:pic>
        <p:nvPicPr>
          <p:cNvPr id="6146" name="Picture 2" descr="http://files.massivecraft.com/logo/mongod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200" y="4936435"/>
            <a:ext cx="1690090" cy="1690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516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307812" y="924202"/>
            <a:ext cx="6248400" cy="563563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US" sz="2400" dirty="0" smtClean="0">
                <a:solidFill>
                  <a:srgbClr val="FEF8FD"/>
                </a:solidFill>
              </a:rPr>
              <a:t>Architecture</a:t>
            </a:r>
            <a:endParaRPr lang="en-US" sz="2400" dirty="0">
              <a:solidFill>
                <a:srgbClr val="FEF8FD"/>
              </a:solidFill>
            </a:endParaRPr>
          </a:p>
        </p:txBody>
      </p:sp>
      <p:sp>
        <p:nvSpPr>
          <p:cNvPr id="10" name="TextBox 9"/>
          <p:cNvSpPr txBox="1"/>
          <p:nvPr>
            <p:custDataLst>
              <p:tags r:id="rId2"/>
            </p:custDataLst>
          </p:nvPr>
        </p:nvSpPr>
        <p:spPr>
          <a:xfrm>
            <a:off x="917412" y="2372002"/>
            <a:ext cx="6781800" cy="76944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solidFill>
                  <a:srgbClr val="222222"/>
                </a:solidFill>
                <a:latin typeface="Source Code Pro"/>
              </a:rPr>
              <a:t>db.products.insert</a:t>
            </a:r>
            <a:r>
              <a:rPr lang="en-US" dirty="0">
                <a:solidFill>
                  <a:srgbClr val="222222"/>
                </a:solidFill>
                <a:latin typeface="Source Code Pro"/>
              </a:rPr>
              <a:t>( { </a:t>
            </a:r>
            <a:r>
              <a:rPr lang="en-US" dirty="0" smtClean="0">
                <a:solidFill>
                  <a:srgbClr val="222222"/>
                </a:solidFill>
                <a:latin typeface="Source Code Pro"/>
              </a:rPr>
              <a:t>item: </a:t>
            </a:r>
            <a:r>
              <a:rPr lang="en-US" dirty="0">
                <a:solidFill>
                  <a:srgbClr val="4070A0"/>
                </a:solidFill>
                <a:latin typeface="Source Code Pro"/>
              </a:rPr>
              <a:t>"card"</a:t>
            </a:r>
            <a:r>
              <a:rPr lang="en-US" dirty="0">
                <a:solidFill>
                  <a:srgbClr val="222222"/>
                </a:solidFill>
                <a:latin typeface="Source Code Pro"/>
              </a:rPr>
              <a:t>, </a:t>
            </a:r>
            <a:r>
              <a:rPr lang="en-US" dirty="0" err="1" smtClean="0">
                <a:solidFill>
                  <a:srgbClr val="222222"/>
                </a:solidFill>
                <a:latin typeface="Source Code Pro"/>
              </a:rPr>
              <a:t>qty</a:t>
            </a:r>
            <a:r>
              <a:rPr lang="en-US" dirty="0" smtClean="0">
                <a:solidFill>
                  <a:srgbClr val="222222"/>
                </a:solidFill>
                <a:latin typeface="Source Code Pro"/>
              </a:rPr>
              <a:t> : </a:t>
            </a:r>
            <a:r>
              <a:rPr lang="en-US" dirty="0" smtClean="0">
                <a:solidFill>
                  <a:srgbClr val="208050"/>
                </a:solidFill>
                <a:latin typeface="Source Code Pro"/>
              </a:rPr>
              <a:t>15</a:t>
            </a:r>
            <a:r>
              <a:rPr lang="en-US" dirty="0" smtClean="0">
                <a:solidFill>
                  <a:srgbClr val="222222"/>
                </a:solidFill>
                <a:latin typeface="Source Code Pro"/>
              </a:rPr>
              <a:t> </a:t>
            </a:r>
            <a:r>
              <a:rPr lang="en-US" dirty="0">
                <a:solidFill>
                  <a:srgbClr val="222222"/>
                </a:solidFill>
                <a:latin typeface="Source Code Pro"/>
              </a:rPr>
              <a:t>} </a:t>
            </a:r>
            <a:r>
              <a:rPr lang="en-US" dirty="0" smtClean="0">
                <a:solidFill>
                  <a:srgbClr val="222222"/>
                </a:solidFill>
                <a:latin typeface="Source Code Pro"/>
              </a:rPr>
              <a:t>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solidFill>
                  <a:srgbClr val="222222"/>
                </a:solidFill>
                <a:latin typeface="Source Code Pro"/>
              </a:rPr>
              <a:t>db.products.insert</a:t>
            </a:r>
            <a:r>
              <a:rPr lang="en-US" dirty="0">
                <a:solidFill>
                  <a:srgbClr val="222222"/>
                </a:solidFill>
                <a:latin typeface="Source Code Pro"/>
              </a:rPr>
              <a:t>( { </a:t>
            </a:r>
            <a:r>
              <a:rPr lang="en-US" dirty="0" smtClean="0">
                <a:solidFill>
                  <a:srgbClr val="222222"/>
                </a:solidFill>
                <a:latin typeface="Source Code Pro"/>
              </a:rPr>
              <a:t>name: “</a:t>
            </a:r>
            <a:r>
              <a:rPr lang="en-US" dirty="0" smtClean="0">
                <a:solidFill>
                  <a:srgbClr val="4070A0"/>
                </a:solidFill>
                <a:latin typeface="Source Code Pro"/>
              </a:rPr>
              <a:t>elephant</a:t>
            </a:r>
            <a:r>
              <a:rPr lang="en-US" dirty="0" smtClean="0">
                <a:solidFill>
                  <a:srgbClr val="222222"/>
                </a:solidFill>
                <a:latin typeface="Source Code Pro"/>
              </a:rPr>
              <a:t>", size: 1700 </a:t>
            </a:r>
            <a:r>
              <a:rPr lang="en-US" dirty="0">
                <a:solidFill>
                  <a:srgbClr val="222222"/>
                </a:solidFill>
                <a:latin typeface="Source Code Pro"/>
              </a:rPr>
              <a:t>} </a:t>
            </a:r>
            <a:r>
              <a:rPr lang="en-US" dirty="0" smtClean="0">
                <a:solidFill>
                  <a:srgbClr val="222222"/>
                </a:solidFill>
                <a:latin typeface="Source Code Pro"/>
              </a:rPr>
              <a:t>) </a:t>
            </a:r>
            <a:endParaRPr lang="en-US" dirty="0">
              <a:solidFill>
                <a:srgbClr val="222222"/>
              </a:solidFill>
              <a:latin typeface="Source Code Pro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00" dirty="0" smtClean="0"/>
              <a:t> </a:t>
            </a:r>
            <a:endParaRPr lang="en-US" sz="4000" dirty="0"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0543" y="1783317"/>
            <a:ext cx="2018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err="1">
                <a:solidFill>
                  <a:srgbClr val="222222"/>
                </a:solidFill>
                <a:latin typeface="Source Code Pro"/>
              </a:rPr>
              <a:t>db.products.insert</a:t>
            </a:r>
            <a:endParaRPr lang="en-US" u="sng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25377" y="3360796"/>
            <a:ext cx="1705595" cy="584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52352" rIns="0" bIns="15235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u="sng" dirty="0" err="1" smtClean="0">
                <a:solidFill>
                  <a:srgbClr val="222222"/>
                </a:solidFill>
                <a:latin typeface="Source Code Pro"/>
              </a:rPr>
              <a:t>db.products.find</a:t>
            </a:r>
            <a:r>
              <a:rPr kumimoji="0" lang="en-US" sz="600" b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sz="1800" b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>
            <p:custDataLst>
              <p:tags r:id="rId3"/>
            </p:custDataLst>
          </p:nvPr>
        </p:nvSpPr>
        <p:spPr>
          <a:xfrm>
            <a:off x="911170" y="3945475"/>
            <a:ext cx="6781800" cy="92333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lv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222222"/>
                </a:solidFill>
                <a:latin typeface="Source Code Pro"/>
              </a:defRPr>
            </a:lvl1pPr>
          </a:lstStyle>
          <a:p>
            <a:r>
              <a:rPr lang="en-US" dirty="0" err="1"/>
              <a:t>db.products.find</a:t>
            </a:r>
            <a:r>
              <a:rPr lang="en-US" dirty="0"/>
              <a:t>()   		- Find all of them</a:t>
            </a:r>
          </a:p>
          <a:p>
            <a:r>
              <a:rPr lang="en-US" dirty="0" err="1"/>
              <a:t>db.products.find</a:t>
            </a:r>
            <a:r>
              <a:rPr lang="en-US" dirty="0"/>
              <a:t>( { </a:t>
            </a:r>
            <a:r>
              <a:rPr lang="en-US" dirty="0" err="1"/>
              <a:t>qty</a:t>
            </a:r>
            <a:r>
              <a:rPr lang="en-US" dirty="0"/>
              <a:t>: 15 }) 	- Find based on equality</a:t>
            </a:r>
          </a:p>
          <a:p>
            <a:r>
              <a:rPr lang="en-US" dirty="0" err="1"/>
              <a:t>db.products.find</a:t>
            </a:r>
            <a:r>
              <a:rPr lang="en-US" dirty="0"/>
              <a:t>( { </a:t>
            </a:r>
            <a:r>
              <a:rPr lang="en-US" dirty="0" err="1"/>
              <a:t>qty</a:t>
            </a:r>
            <a:r>
              <a:rPr lang="en-US" dirty="0"/>
              <a:t>: { $</a:t>
            </a:r>
            <a:r>
              <a:rPr lang="en-US" dirty="0" err="1"/>
              <a:t>gt</a:t>
            </a:r>
            <a:r>
              <a:rPr lang="en-US" dirty="0"/>
              <a:t>: 25 } } ) - Find based on criteria </a:t>
            </a:r>
          </a:p>
        </p:txBody>
      </p:sp>
      <p:sp>
        <p:nvSpPr>
          <p:cNvPr id="8" name="Right Brace 7"/>
          <p:cNvSpPr/>
          <p:nvPr/>
        </p:nvSpPr>
        <p:spPr>
          <a:xfrm rot="16200000">
            <a:off x="3979882" y="1010863"/>
            <a:ext cx="275862" cy="2286002"/>
          </a:xfrm>
          <a:prstGeom prst="rightBrace">
            <a:avLst>
              <a:gd name="adj1" fmla="val 197745"/>
              <a:gd name="adj2" fmla="val 50000"/>
            </a:avLst>
          </a:prstGeom>
          <a:noFill/>
          <a:ln>
            <a:solidFill>
              <a:schemeClr val="accent1">
                <a:shade val="50000"/>
              </a:schemeClr>
            </a:solidFill>
          </a:ln>
          <a:effectLst>
            <a:glow rad="381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222222"/>
              </a:solidFill>
              <a:latin typeface="Source Code Pro"/>
            </a:endParaRPr>
          </a:p>
        </p:txBody>
      </p:sp>
      <p:sp>
        <p:nvSpPr>
          <p:cNvPr id="11" name="Right Brace 10"/>
          <p:cNvSpPr/>
          <p:nvPr/>
        </p:nvSpPr>
        <p:spPr>
          <a:xfrm rot="5400000">
            <a:off x="3522682" y="3957732"/>
            <a:ext cx="275862" cy="2286002"/>
          </a:xfrm>
          <a:prstGeom prst="rightBrace">
            <a:avLst>
              <a:gd name="adj1" fmla="val 197745"/>
              <a:gd name="adj2" fmla="val 50000"/>
            </a:avLst>
          </a:prstGeom>
          <a:noFill/>
          <a:ln>
            <a:solidFill>
              <a:schemeClr val="accent1">
                <a:shade val="50000"/>
              </a:schemeClr>
            </a:solidFill>
          </a:ln>
          <a:effectLst>
            <a:glow rad="381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222222"/>
              </a:solidFill>
              <a:latin typeface="Source Code Pro"/>
            </a:endParaRPr>
          </a:p>
        </p:txBody>
      </p:sp>
      <p:sp>
        <p:nvSpPr>
          <p:cNvPr id="12" name="TextBox 11"/>
          <p:cNvSpPr txBox="1"/>
          <p:nvPr>
            <p:custDataLst>
              <p:tags r:id="rId4"/>
            </p:custDataLst>
          </p:nvPr>
        </p:nvSpPr>
        <p:spPr>
          <a:xfrm>
            <a:off x="2614497" y="1606497"/>
            <a:ext cx="4000498" cy="369332"/>
          </a:xfrm>
          <a:prstGeom prst="rect">
            <a:avLst/>
          </a:prstGeom>
          <a:solidFill>
            <a:srgbClr val="FFFFFF"/>
          </a:solidFill>
          <a:ln>
            <a:solidFill>
              <a:schemeClr val="accent1">
                <a:shade val="50000"/>
              </a:schemeClr>
            </a:solidFill>
          </a:ln>
          <a:effectLst>
            <a:glow rad="381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222222"/>
                </a:solidFill>
                <a:latin typeface="Source Code Pro"/>
              </a:defRPr>
            </a:lvl1pPr>
          </a:lstStyle>
          <a:p>
            <a:r>
              <a:rPr lang="en-US" dirty="0"/>
              <a:t>Data is inserted and stored as </a:t>
            </a:r>
            <a:r>
              <a:rPr lang="en-US" dirty="0" smtClean="0"/>
              <a:t>JSON </a:t>
            </a:r>
            <a:endParaRPr lang="en-US" dirty="0"/>
          </a:p>
        </p:txBody>
      </p:sp>
      <p:sp>
        <p:nvSpPr>
          <p:cNvPr id="13" name="TextBox 12"/>
          <p:cNvSpPr txBox="1"/>
          <p:nvPr>
            <p:custDataLst>
              <p:tags r:id="rId5"/>
            </p:custDataLst>
          </p:nvPr>
        </p:nvSpPr>
        <p:spPr>
          <a:xfrm>
            <a:off x="1908012" y="5238664"/>
            <a:ext cx="4000498" cy="369332"/>
          </a:xfrm>
          <a:prstGeom prst="rect">
            <a:avLst/>
          </a:prstGeom>
          <a:solidFill>
            <a:srgbClr val="FFFFFF"/>
          </a:solidFill>
          <a:ln>
            <a:solidFill>
              <a:schemeClr val="accent1">
                <a:shade val="50000"/>
              </a:schemeClr>
            </a:solidFill>
          </a:ln>
          <a:effectLst>
            <a:glow rad="381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222222"/>
                </a:solidFill>
                <a:latin typeface="Source Code Pro"/>
              </a:defRPr>
            </a:lvl1pPr>
          </a:lstStyle>
          <a:p>
            <a:r>
              <a:rPr lang="en-US" dirty="0" smtClean="0"/>
              <a:t>Queries as described using JSON</a:t>
            </a:r>
            <a:endParaRPr lang="en-US" dirty="0"/>
          </a:p>
        </p:txBody>
      </p:sp>
      <p:sp>
        <p:nvSpPr>
          <p:cNvPr id="15" name="TextBox 14"/>
          <p:cNvSpPr txBox="1"/>
          <p:nvPr>
            <p:custDataLst>
              <p:tags r:id="rId6"/>
            </p:custDataLst>
          </p:nvPr>
        </p:nvSpPr>
        <p:spPr>
          <a:xfrm>
            <a:off x="911170" y="5874967"/>
            <a:ext cx="6781800" cy="92333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lv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222222"/>
                </a:solidFill>
                <a:latin typeface="Source Code Pro"/>
              </a:defRPr>
            </a:lvl1pPr>
          </a:lstStyle>
          <a:p>
            <a:r>
              <a:rPr lang="en-US" dirty="0" err="1" smtClean="0"/>
              <a:t>var</a:t>
            </a:r>
            <a:r>
              <a:rPr lang="en-US" dirty="0" smtClean="0"/>
              <a:t> </a:t>
            </a:r>
            <a:r>
              <a:rPr lang="en-US" dirty="0" err="1" smtClean="0"/>
              <a:t>obj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obj.qty</a:t>
            </a:r>
            <a:r>
              <a:rPr lang="en-US" dirty="0" smtClean="0"/>
              <a:t>=15;</a:t>
            </a:r>
          </a:p>
          <a:p>
            <a:r>
              <a:rPr lang="en-US" dirty="0" err="1" smtClean="0"/>
              <a:t>db.products.find</a:t>
            </a:r>
            <a:r>
              <a:rPr lang="en-US" dirty="0" smtClean="0"/>
              <a:t>(</a:t>
            </a:r>
            <a:r>
              <a:rPr lang="en-US" dirty="0" err="1" smtClean="0"/>
              <a:t>obj</a:t>
            </a:r>
            <a:r>
              <a:rPr lang="en-US" dirty="0" smtClean="0"/>
              <a:t>)   </a:t>
            </a: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42390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0" y="381000"/>
            <a:ext cx="6248400" cy="563563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US" sz="2400" dirty="0" err="1" smtClean="0">
                <a:solidFill>
                  <a:srgbClr val="FEF8FD"/>
                </a:solidFill>
              </a:rPr>
              <a:t>QueryString</a:t>
            </a:r>
            <a:r>
              <a:rPr lang="en-US" sz="2400" dirty="0" smtClean="0">
                <a:solidFill>
                  <a:srgbClr val="FEF8FD"/>
                </a:solidFill>
              </a:rPr>
              <a:t> -&gt; Object -&gt; JSON</a:t>
            </a:r>
            <a:endParaRPr lang="en-US" sz="2400" dirty="0">
              <a:solidFill>
                <a:srgbClr val="FEF8FD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9088" y="1123952"/>
            <a:ext cx="3877985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solidFill>
                  <a:srgbClr val="222222"/>
                </a:solidFill>
                <a:latin typeface="Source Code Pro"/>
              </a:rPr>
              <a:t>res.write</a:t>
            </a:r>
            <a:r>
              <a:rPr lang="en-US" dirty="0">
                <a:solidFill>
                  <a:srgbClr val="222222"/>
                </a:solidFill>
                <a:latin typeface="Source Code Pro"/>
              </a:rPr>
              <a:t>(</a:t>
            </a:r>
            <a:r>
              <a:rPr lang="en-US" dirty="0" err="1">
                <a:solidFill>
                  <a:srgbClr val="222222"/>
                </a:solidFill>
                <a:latin typeface="Source Code Pro"/>
              </a:rPr>
              <a:t>JSON.stringify</a:t>
            </a:r>
            <a:r>
              <a:rPr lang="en-US" dirty="0">
                <a:solidFill>
                  <a:srgbClr val="222222"/>
                </a:solidFill>
                <a:latin typeface="Source Code Pro"/>
              </a:rPr>
              <a:t>(</a:t>
            </a:r>
            <a:r>
              <a:rPr lang="en-US" dirty="0" err="1">
                <a:solidFill>
                  <a:srgbClr val="222222"/>
                </a:solidFill>
                <a:latin typeface="Source Code Pro"/>
              </a:rPr>
              <a:t>req.query</a:t>
            </a:r>
            <a:r>
              <a:rPr lang="en-US" dirty="0">
                <a:solidFill>
                  <a:srgbClr val="222222"/>
                </a:solidFill>
                <a:latin typeface="Source Code Pro"/>
              </a:rPr>
              <a:t>));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37915"/>
              </p:ext>
            </p:extLst>
          </p:nvPr>
        </p:nvGraphicFramePr>
        <p:xfrm>
          <a:off x="76200" y="1691216"/>
          <a:ext cx="8991599" cy="44805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42095"/>
                <a:gridCol w="2434905"/>
                <a:gridCol w="251459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FF"/>
                          </a:solidFill>
                        </a:rPr>
                        <a:t>Query String</a:t>
                      </a:r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0093C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FFFFFF"/>
                          </a:solidFill>
                        </a:rPr>
                        <a:t>Req.query</a:t>
                      </a:r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0093C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FF"/>
                          </a:solidFill>
                        </a:rPr>
                        <a:t>JSON of the object created</a:t>
                      </a:r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0093C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  <a:hlinkClick r:id="rId4"/>
                        </a:rPr>
                        <a:t>http://localhost:11111/?a=b</a:t>
                      </a:r>
                      <a:endParaRPr lang="en-US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Obj.a</a:t>
                      </a:r>
                      <a:r>
                        <a:rPr lang="en-US" dirty="0" smtClean="0"/>
                        <a:t> = “b”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{"</a:t>
                      </a:r>
                      <a:r>
                        <a:rPr lang="en-US" dirty="0" err="1" smtClean="0"/>
                        <a:t>a":"b</a:t>
                      </a:r>
                      <a:r>
                        <a:rPr lang="en-US" dirty="0" smtClean="0"/>
                        <a:t>"}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5"/>
                        </a:rPr>
                        <a:t>http://localhost:11111/?a=b&amp;c=d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Obj.a</a:t>
                      </a:r>
                      <a:r>
                        <a:rPr lang="en-US" dirty="0" smtClean="0"/>
                        <a:t> = “b”</a:t>
                      </a:r>
                      <a:br>
                        <a:rPr lang="en-US" dirty="0" smtClean="0"/>
                      </a:br>
                      <a:r>
                        <a:rPr lang="en-US" dirty="0" err="1" smtClean="0"/>
                        <a:t>Obj.c</a:t>
                      </a:r>
                      <a:r>
                        <a:rPr lang="en-US" dirty="0" smtClean="0"/>
                        <a:t> = “d”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{"</a:t>
                      </a:r>
                      <a:r>
                        <a:rPr lang="en-US" dirty="0" err="1" smtClean="0"/>
                        <a:t>a":"b","c":"d</a:t>
                      </a:r>
                      <a:r>
                        <a:rPr lang="en-US" dirty="0" smtClean="0"/>
                        <a:t>"}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6"/>
                        </a:rPr>
                        <a:t>http://localhost:11111/?a=b&amp;c=d&amp;a=z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Obj.a</a:t>
                      </a:r>
                      <a:r>
                        <a:rPr lang="en-US" dirty="0" smtClean="0"/>
                        <a:t>[] = {“b”, “z”}</a:t>
                      </a:r>
                      <a:br>
                        <a:rPr lang="en-US" dirty="0" smtClean="0"/>
                      </a:br>
                      <a:r>
                        <a:rPr lang="en-US" dirty="0" err="1" smtClean="0"/>
                        <a:t>Obj.c</a:t>
                      </a:r>
                      <a:r>
                        <a:rPr lang="en-US" dirty="0" smtClean="0"/>
                        <a:t>   = “d”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{"a":["b","z"],"c":"d"}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7"/>
                        </a:rPr>
                        <a:t>http://localhost:11111/?a[5]=b&amp;c=d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Obj.a</a:t>
                      </a:r>
                      <a:r>
                        <a:rPr lang="en-US" dirty="0" smtClean="0"/>
                        <a:t>[]</a:t>
                      </a:r>
                      <a:r>
                        <a:rPr lang="en-US" baseline="0" dirty="0" smtClean="0"/>
                        <a:t> = {“b”}</a:t>
                      </a:r>
                      <a:br>
                        <a:rPr lang="en-US" baseline="0" dirty="0" smtClean="0"/>
                      </a:br>
                      <a:r>
                        <a:rPr lang="en-US" baseline="0" dirty="0" err="1" smtClean="0"/>
                        <a:t>Obj.c</a:t>
                      </a:r>
                      <a:r>
                        <a:rPr lang="en-US" baseline="0" dirty="0" smtClean="0"/>
                        <a:t>   = “d”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{"a":["b"],"</a:t>
                      </a:r>
                      <a:r>
                        <a:rPr lang="en-US" dirty="0" err="1" smtClean="0"/>
                        <a:t>c":"d</a:t>
                      </a:r>
                      <a:r>
                        <a:rPr lang="en-US" dirty="0" smtClean="0"/>
                        <a:t>"}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8"/>
                        </a:rPr>
                        <a:t>http://localhost:11111/?a[s]=b&amp;c=d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Obj.a.s</a:t>
                      </a:r>
                      <a:r>
                        <a:rPr lang="en-US" dirty="0" smtClean="0"/>
                        <a:t> = “b”</a:t>
                      </a:r>
                      <a:br>
                        <a:rPr lang="en-US" dirty="0" smtClean="0"/>
                      </a:br>
                      <a:r>
                        <a:rPr lang="en-US" dirty="0" err="1" smtClean="0"/>
                        <a:t>Obj.c</a:t>
                      </a:r>
                      <a:r>
                        <a:rPr lang="en-US" dirty="0" smtClean="0"/>
                        <a:t>    = “d”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{"a":{"</a:t>
                      </a:r>
                      <a:r>
                        <a:rPr lang="en-US" dirty="0" err="1" smtClean="0"/>
                        <a:t>s":"b</a:t>
                      </a:r>
                      <a:r>
                        <a:rPr lang="en-US" dirty="0" smtClean="0"/>
                        <a:t>"},"</a:t>
                      </a:r>
                      <a:r>
                        <a:rPr lang="en-US" dirty="0" err="1" smtClean="0"/>
                        <a:t>c":"d</a:t>
                      </a:r>
                      <a:r>
                        <a:rPr lang="en-US" dirty="0" smtClean="0"/>
                        <a:t>"}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Locahlhost</a:t>
                      </a:r>
                      <a:r>
                        <a:rPr lang="en-US" dirty="0" smtClean="0"/>
                        <a:t>/name[$</a:t>
                      </a:r>
                      <a:r>
                        <a:rPr lang="en-US" dirty="0" err="1" smtClean="0"/>
                        <a:t>gt</a:t>
                      </a:r>
                      <a:r>
                        <a:rPr lang="en-US" dirty="0" smtClean="0"/>
                        <a:t>]=</a:t>
                      </a:r>
                      <a:r>
                        <a:rPr lang="en-US" dirty="0" err="1" smtClean="0"/>
                        <a:t>a&amp;pass</a:t>
                      </a:r>
                      <a:r>
                        <a:rPr lang="en-US" dirty="0" smtClean="0"/>
                        <a:t>[$</a:t>
                      </a:r>
                      <a:r>
                        <a:rPr lang="en-US" dirty="0" err="1" smtClean="0"/>
                        <a:t>gt</a:t>
                      </a:r>
                      <a:r>
                        <a:rPr lang="en-US" dirty="0" smtClean="0"/>
                        <a:t>]=a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Obj.name.$</a:t>
                      </a:r>
                      <a:r>
                        <a:rPr lang="en-US" dirty="0" err="1" smtClean="0"/>
                        <a:t>gt</a:t>
                      </a:r>
                      <a:r>
                        <a:rPr lang="en-US" dirty="0" smtClean="0"/>
                        <a:t>=“a”</a:t>
                      </a:r>
                    </a:p>
                    <a:p>
                      <a:r>
                        <a:rPr lang="en-US" dirty="0" smtClean="0"/>
                        <a:t>Obj.pass.$</a:t>
                      </a:r>
                      <a:r>
                        <a:rPr lang="en-US" dirty="0" err="1" smtClean="0"/>
                        <a:t>gt</a:t>
                      </a:r>
                      <a:r>
                        <a:rPr lang="en-US" dirty="0" smtClean="0"/>
                        <a:t>=“a”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{name:{“$</a:t>
                      </a:r>
                      <a:r>
                        <a:rPr lang="en-US" dirty="0" err="1" smtClean="0"/>
                        <a:t>gt</a:t>
                      </a:r>
                      <a:r>
                        <a:rPr lang="en-US" dirty="0" smtClean="0"/>
                        <a:t>”:a},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pass:{“$</a:t>
                      </a:r>
                      <a:r>
                        <a:rPr lang="en-US" dirty="0" err="1" smtClean="0"/>
                        <a:t>gt</a:t>
                      </a:r>
                      <a:r>
                        <a:rPr lang="en-US" dirty="0" smtClean="0"/>
                        <a:t>”,a}}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6019800"/>
            <a:ext cx="98296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smtClean="0">
                <a:solidFill>
                  <a:srgbClr val="222222"/>
                </a:solidFill>
                <a:latin typeface="Source Code Pro"/>
              </a:rPr>
              <a:t>QSServer.js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05234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>
            <p:custDataLst>
              <p:tags r:id="rId1"/>
            </p:custDataLst>
          </p:nvPr>
        </p:nvSpPr>
        <p:spPr>
          <a:xfrm>
            <a:off x="457200" y="1295400"/>
            <a:ext cx="7772400" cy="120032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lv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222222"/>
                </a:solidFill>
                <a:latin typeface="Source Code Pro"/>
              </a:defRPr>
            </a:lvl1pPr>
          </a:lstStyle>
          <a:p>
            <a:r>
              <a:rPr lang="en-US" sz="2400" dirty="0" smtClean="0"/>
              <a:t>name = </a:t>
            </a:r>
            <a:r>
              <a:rPr lang="en-US" sz="2400" dirty="0" err="1" smtClean="0"/>
              <a:t>req.query.username</a:t>
            </a:r>
            <a:r>
              <a:rPr lang="en-US" sz="2400" dirty="0" smtClean="0"/>
              <a:t>;</a:t>
            </a:r>
          </a:p>
          <a:p>
            <a:r>
              <a:rPr lang="en-US" sz="2400" dirty="0" smtClean="0"/>
              <a:t>pass = </a:t>
            </a:r>
            <a:r>
              <a:rPr lang="en-US" sz="2400" dirty="0" err="1" smtClean="0"/>
              <a:t>req.query.password</a:t>
            </a:r>
            <a:r>
              <a:rPr lang="en-US" sz="2400" dirty="0" smtClean="0"/>
              <a:t>;</a:t>
            </a:r>
          </a:p>
          <a:p>
            <a:r>
              <a:rPr lang="en-US" sz="2400" dirty="0" err="1" smtClean="0"/>
              <a:t>db.users.find</a:t>
            </a:r>
            <a:r>
              <a:rPr lang="en-US" sz="2400" dirty="0" smtClean="0"/>
              <a:t>({username: name, password: pass});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FEF8FD"/>
                </a:solidFill>
              </a:rPr>
              <a:t>Security – User Supplied Data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2569568"/>
            <a:ext cx="8229600" cy="93563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What if we use the following query:</a:t>
            </a:r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05600" y="6414448"/>
            <a:ext cx="2133600" cy="365125"/>
          </a:xfrm>
          <a:prstGeom prst="rect">
            <a:avLst/>
          </a:prstGeom>
        </p:spPr>
        <p:txBody>
          <a:bodyPr/>
          <a:lstStyle/>
          <a:p>
            <a:fld id="{F56C8676-1494-424A-9EE1-69F4EB666BA8}" type="slidenum">
              <a:rPr lang="en-US" smtClean="0"/>
              <a:t>29</a:t>
            </a:fld>
            <a:endParaRPr lang="en-US" dirty="0"/>
          </a:p>
        </p:txBody>
      </p:sp>
      <p:sp>
        <p:nvSpPr>
          <p:cNvPr id="9" name="TextBox 8"/>
          <p:cNvSpPr txBox="1"/>
          <p:nvPr>
            <p:custDataLst>
              <p:tags r:id="rId2"/>
            </p:custDataLst>
          </p:nvPr>
        </p:nvSpPr>
        <p:spPr>
          <a:xfrm>
            <a:off x="457200" y="3850119"/>
            <a:ext cx="6781800" cy="83099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lv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222222"/>
                </a:solidFill>
                <a:latin typeface="Source Code Pro"/>
              </a:defRPr>
            </a:lvl1pPr>
          </a:lstStyle>
          <a:p>
            <a:r>
              <a:rPr lang="en-US" sz="2400" dirty="0" err="1"/>
              <a:t>db.users.find</a:t>
            </a:r>
            <a:r>
              <a:rPr lang="en-US" sz="2400" dirty="0"/>
              <a:t>({username: {$</a:t>
            </a:r>
            <a:r>
              <a:rPr lang="en-US" sz="2400" dirty="0" err="1"/>
              <a:t>gt</a:t>
            </a:r>
            <a:r>
              <a:rPr lang="en-US" sz="2400" dirty="0"/>
              <a:t>, “a”},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            password </a:t>
            </a:r>
            <a:r>
              <a:rPr lang="en-US" sz="2400" dirty="0"/>
              <a:t>: {$</a:t>
            </a:r>
            <a:r>
              <a:rPr lang="en-US" sz="2400" dirty="0" err="1"/>
              <a:t>gt</a:t>
            </a:r>
            <a:r>
              <a:rPr lang="en-US" sz="2400" dirty="0"/>
              <a:t>, “a”}}</a:t>
            </a:r>
          </a:p>
        </p:txBody>
      </p:sp>
    </p:spTree>
    <p:extLst>
      <p:ext uri="{BB962C8B-B14F-4D97-AF65-F5344CB8AC3E}">
        <p14:creationId xmlns:p14="http://schemas.microsoft.com/office/powerpoint/2010/main" val="227372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FEF8FD"/>
                </a:solidFill>
              </a:rPr>
              <a:t>Security – User Supplied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05600" y="6414448"/>
            <a:ext cx="2133600" cy="365125"/>
          </a:xfrm>
          <a:prstGeom prst="rect">
            <a:avLst/>
          </a:prstGeom>
        </p:spPr>
        <p:txBody>
          <a:bodyPr/>
          <a:lstStyle/>
          <a:p>
            <a:fld id="{F56C8676-1494-424A-9EE1-69F4EB666BA8}" type="slidenum">
              <a:rPr lang="en-US" smtClean="0"/>
              <a:t>30</a:t>
            </a:fld>
            <a:endParaRPr lang="en-US" dirty="0"/>
          </a:p>
        </p:txBody>
      </p:sp>
      <p:sp>
        <p:nvSpPr>
          <p:cNvPr id="9" name="TextBox 8"/>
          <p:cNvSpPr txBox="1"/>
          <p:nvPr>
            <p:custDataLst>
              <p:tags r:id="rId1"/>
            </p:custDataLst>
          </p:nvPr>
        </p:nvSpPr>
        <p:spPr>
          <a:xfrm>
            <a:off x="494805" y="1152690"/>
            <a:ext cx="6781800" cy="83099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lv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222222"/>
                </a:solidFill>
                <a:latin typeface="Source Code Pro"/>
              </a:defRPr>
            </a:lvl1pPr>
          </a:lstStyle>
          <a:p>
            <a:r>
              <a:rPr lang="en-US" sz="2400" dirty="0" err="1"/>
              <a:t>db.users.find</a:t>
            </a:r>
            <a:r>
              <a:rPr lang="en-US" sz="2400" dirty="0"/>
              <a:t>({</a:t>
            </a:r>
            <a:r>
              <a:rPr lang="en-US" sz="2400" dirty="0" smtClean="0"/>
              <a:t>user: </a:t>
            </a:r>
            <a:r>
              <a:rPr lang="en-US" sz="2400" dirty="0"/>
              <a:t>{$</a:t>
            </a:r>
            <a:r>
              <a:rPr lang="en-US" sz="2400" dirty="0" err="1"/>
              <a:t>gt</a:t>
            </a:r>
            <a:r>
              <a:rPr lang="en-US" sz="2400" dirty="0"/>
              <a:t>, “a”},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            pass </a:t>
            </a:r>
            <a:r>
              <a:rPr lang="en-US" sz="2400" dirty="0"/>
              <a:t>: {$</a:t>
            </a:r>
            <a:r>
              <a:rPr lang="en-US" sz="2400" dirty="0" err="1"/>
              <a:t>gt</a:t>
            </a:r>
            <a:r>
              <a:rPr lang="en-US" sz="2400" dirty="0"/>
              <a:t>, “a”}}</a:t>
            </a:r>
          </a:p>
        </p:txBody>
      </p:sp>
      <p:sp>
        <p:nvSpPr>
          <p:cNvPr id="10" name="TextBox 9"/>
          <p:cNvSpPr txBox="1"/>
          <p:nvPr>
            <p:custDataLst>
              <p:tags r:id="rId2"/>
            </p:custDataLst>
          </p:nvPr>
        </p:nvSpPr>
        <p:spPr>
          <a:xfrm>
            <a:off x="494805" y="5349753"/>
            <a:ext cx="6781800" cy="461665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lv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222222"/>
                </a:solidFill>
                <a:latin typeface="Source Code Pro"/>
              </a:defRPr>
            </a:lvl1pPr>
          </a:lstStyle>
          <a:p>
            <a:r>
              <a:rPr lang="en-US" sz="2400" dirty="0"/>
              <a:t>http:///server/page?user[$gt]=a&amp;pass[$gt]=a</a:t>
            </a:r>
          </a:p>
        </p:txBody>
      </p:sp>
      <p:sp>
        <p:nvSpPr>
          <p:cNvPr id="11" name="TextBox 10"/>
          <p:cNvSpPr txBox="1"/>
          <p:nvPr>
            <p:custDataLst>
              <p:tags r:id="rId3"/>
            </p:custDataLst>
          </p:nvPr>
        </p:nvSpPr>
        <p:spPr>
          <a:xfrm>
            <a:off x="494805" y="2438400"/>
            <a:ext cx="6781800" cy="2308324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lv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222222"/>
                </a:solidFill>
                <a:latin typeface="Source Code Pro"/>
              </a:defRPr>
            </a:lvl1pPr>
          </a:lstStyle>
          <a:p>
            <a:r>
              <a:rPr lang="en-US" sz="2400" dirty="0" smtClean="0"/>
              <a:t>Instead of:</a:t>
            </a:r>
          </a:p>
          <a:p>
            <a:r>
              <a:rPr lang="en-US" sz="2400" dirty="0"/>
              <a:t>	</a:t>
            </a:r>
            <a:r>
              <a:rPr lang="en-US" sz="2400" dirty="0" err="1" smtClean="0"/>
              <a:t>obj.user</a:t>
            </a:r>
            <a:r>
              <a:rPr lang="en-US" sz="2400" dirty="0" smtClean="0"/>
              <a:t> = “Maty”</a:t>
            </a:r>
          </a:p>
          <a:p>
            <a:r>
              <a:rPr lang="en-US" sz="2400" dirty="0"/>
              <a:t>	</a:t>
            </a:r>
            <a:r>
              <a:rPr lang="en-US" sz="2400" dirty="0" err="1" smtClean="0"/>
              <a:t>obj.pass</a:t>
            </a:r>
            <a:r>
              <a:rPr lang="en-US" sz="2400" dirty="0" smtClean="0"/>
              <a:t> = “123”</a:t>
            </a:r>
          </a:p>
          <a:p>
            <a:r>
              <a:rPr lang="en-US" sz="2400" dirty="0" smtClean="0"/>
              <a:t>We can use:</a:t>
            </a:r>
          </a:p>
          <a:p>
            <a:r>
              <a:rPr lang="en-US" sz="2400" dirty="0" smtClean="0"/>
              <a:t>	Obj.user.$</a:t>
            </a:r>
            <a:r>
              <a:rPr lang="en-US" sz="2400" dirty="0" err="1" smtClean="0"/>
              <a:t>gt</a:t>
            </a:r>
            <a:r>
              <a:rPr lang="en-US" sz="2400" dirty="0" smtClean="0"/>
              <a:t>=“a”</a:t>
            </a:r>
          </a:p>
          <a:p>
            <a:r>
              <a:rPr lang="en-US" sz="2400" dirty="0" smtClean="0"/>
              <a:t>	Obj.pass.$</a:t>
            </a:r>
            <a:r>
              <a:rPr lang="en-US" sz="2400" dirty="0" err="1" smtClean="0"/>
              <a:t>gt</a:t>
            </a:r>
            <a:r>
              <a:rPr lang="en-US" sz="2400" dirty="0" smtClean="0"/>
              <a:t>=“a”</a:t>
            </a:r>
          </a:p>
        </p:txBody>
      </p:sp>
      <p:cxnSp>
        <p:nvCxnSpPr>
          <p:cNvPr id="7" name="Straight Arrow Connector 6"/>
          <p:cNvCxnSpPr>
            <a:stCxn id="11" idx="0"/>
            <a:endCxn id="9" idx="2"/>
          </p:cNvCxnSpPr>
          <p:nvPr/>
        </p:nvCxnSpPr>
        <p:spPr>
          <a:xfrm flipV="1">
            <a:off x="3885705" y="1983687"/>
            <a:ext cx="0" cy="454713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10" idx="0"/>
            <a:endCxn id="11" idx="2"/>
          </p:cNvCxnSpPr>
          <p:nvPr/>
        </p:nvCxnSpPr>
        <p:spPr>
          <a:xfrm flipV="1">
            <a:off x="3885705" y="4746724"/>
            <a:ext cx="0" cy="603029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590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FEF8FD"/>
                </a:solidFill>
              </a:rPr>
              <a:t>JSON-base SQL Injection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0754"/>
            <a:ext cx="8423385" cy="4277995"/>
          </a:xfrm>
        </p:spPr>
        <p:txBody>
          <a:bodyPr/>
          <a:lstStyle/>
          <a:p>
            <a:r>
              <a:rPr lang="en-US" dirty="0" smtClean="0"/>
              <a:t>Node.JS, being a JSON based language, can accept JSON values for the .find method:</a:t>
            </a:r>
          </a:p>
          <a:p>
            <a:endParaRPr lang="en-US" dirty="0"/>
          </a:p>
          <a:p>
            <a:r>
              <a:rPr lang="en-US" dirty="0" smtClean="0"/>
              <a:t>A user can bypass it by sending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05600" y="6414448"/>
            <a:ext cx="2133600" cy="365125"/>
          </a:xfrm>
          <a:prstGeom prst="rect">
            <a:avLst/>
          </a:prstGeom>
        </p:spPr>
        <p:txBody>
          <a:bodyPr/>
          <a:lstStyle/>
          <a:p>
            <a:fld id="{F56C8676-1494-424A-9EE1-69F4EB666BA8}" type="slidenum">
              <a:rPr lang="en-US" smtClean="0"/>
              <a:t>31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4251" y="3216475"/>
            <a:ext cx="7112233" cy="502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0" y="5914205"/>
            <a:ext cx="7829900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4"/>
              </a:rPr>
              <a:t>http://blog.websecurify.com/2014/08/hacking-nodejs-and-mongodb.html</a:t>
            </a:r>
            <a:r>
              <a:rPr lang="en-US" dirty="0"/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534251" y="4599287"/>
            <a:ext cx="4685898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txBody>
          <a:bodyPr wrap="none">
            <a:spAutoFit/>
          </a:bodyPr>
          <a:lstStyle/>
          <a:p>
            <a:r>
              <a:rPr lang="en-US" dirty="0"/>
              <a:t>http</a:t>
            </a:r>
            <a:r>
              <a:rPr lang="en-US" dirty="0" smtClean="0"/>
              <a:t>:///server/page?user</a:t>
            </a:r>
            <a:r>
              <a:rPr lang="en-US" dirty="0"/>
              <a:t>[$gt]=a&amp;pass[$gt]=a</a:t>
            </a:r>
          </a:p>
        </p:txBody>
      </p:sp>
    </p:spTree>
    <p:extLst>
      <p:ext uri="{BB962C8B-B14F-4D97-AF65-F5344CB8AC3E}">
        <p14:creationId xmlns:p14="http://schemas.microsoft.com/office/powerpoint/2010/main" val="152848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0" y="381000"/>
            <a:ext cx="6248400" cy="563563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US" sz="2400" dirty="0" smtClean="0">
                <a:solidFill>
                  <a:srgbClr val="FEF8FD"/>
                </a:solidFill>
              </a:rPr>
              <a:t>DEMO</a:t>
            </a:r>
            <a:endParaRPr lang="en-US" sz="2400" dirty="0">
              <a:solidFill>
                <a:srgbClr val="FEF8FD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14400" y="2286000"/>
            <a:ext cx="518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http://localhost:49090/?</a:t>
            </a:r>
            <a:r>
              <a:rPr lang="en-US" dirty="0" smtClean="0">
                <a:hlinkClick r:id="rId4"/>
              </a:rPr>
              <a:t>user=hi&amp;pass=bye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30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tx1"/>
                </a:solidFill>
              </a:rPr>
              <a:t>ReDOS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38" y="6297280"/>
            <a:ext cx="4282902" cy="44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76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JSON-base SQL Injection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use the following: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Then </a:t>
            </a:r>
          </a:p>
          <a:p>
            <a:pPr marL="320040" lvl="1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05600" y="6414448"/>
            <a:ext cx="2133600" cy="365125"/>
          </a:xfrm>
          <a:prstGeom prst="rect">
            <a:avLst/>
          </a:prstGeom>
        </p:spPr>
        <p:txBody>
          <a:bodyPr/>
          <a:lstStyle/>
          <a:p>
            <a:fld id="{F56C8676-1494-424A-9EE1-69F4EB666BA8}" type="slidenum">
              <a:rPr lang="en-US" smtClean="0"/>
              <a:t>34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2330833"/>
            <a:ext cx="4743606" cy="369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db.users.find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({username: username});</a:t>
            </a:r>
          </a:p>
        </p:txBody>
      </p:sp>
      <p:sp>
        <p:nvSpPr>
          <p:cNvPr id="6" name="Rectangle 5"/>
          <p:cNvSpPr/>
          <p:nvPr/>
        </p:nvSpPr>
        <p:spPr>
          <a:xfrm>
            <a:off x="1143000" y="3513949"/>
            <a:ext cx="6453809" cy="369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bcrypt.compare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candidatePassword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password,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cb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</p:txBody>
      </p:sp>
      <p:pic>
        <p:nvPicPr>
          <p:cNvPr id="6146" name="Picture 2" descr="http://www.frenchviolation.com/dm/public/DM/SOTU/wrong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440" y="3864310"/>
            <a:ext cx="2241360" cy="121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8642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4291403" cy="56801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1138646"/>
            <a:ext cx="4114800" cy="56722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3886200"/>
            <a:ext cx="6342857" cy="380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07789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JSON-based </a:t>
            </a:r>
            <a:r>
              <a:rPr lang="en-US" dirty="0"/>
              <a:t>SQL Injection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100" dirty="0"/>
          </a:p>
          <a:p>
            <a:endParaRPr lang="en-US" sz="2100" dirty="0"/>
          </a:p>
          <a:p>
            <a:endParaRPr lang="en-US" sz="2100" dirty="0" smtClean="0"/>
          </a:p>
          <a:p>
            <a:endParaRPr lang="en-US" sz="2100" dirty="0"/>
          </a:p>
          <a:p>
            <a:endParaRPr lang="en-US" sz="2100" dirty="0" smtClean="0"/>
          </a:p>
          <a:p>
            <a:r>
              <a:rPr lang="en-US" sz="2100" dirty="0" smtClean="0"/>
              <a:t>This </a:t>
            </a:r>
            <a:r>
              <a:rPr lang="en-US" sz="2100" dirty="0"/>
              <a:t>can lead to Regular Expression Denial of Service through the {“username”: {“$regex”: </a:t>
            </a:r>
            <a:r>
              <a:rPr lang="en-US" sz="2100" dirty="0" smtClean="0"/>
              <a:t>“……..}}</a:t>
            </a:r>
            <a:endParaRPr lang="en-US" sz="2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05600" y="6414448"/>
            <a:ext cx="2133600" cy="365125"/>
          </a:xfrm>
          <a:prstGeom prst="rect">
            <a:avLst/>
          </a:prstGeom>
        </p:spPr>
        <p:txBody>
          <a:bodyPr/>
          <a:lstStyle/>
          <a:p>
            <a:fld id="{F56C8676-1494-424A-9EE1-69F4EB666BA8}" type="slidenum">
              <a:rPr lang="en-US" smtClean="0"/>
              <a:t>36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25851" y="2389361"/>
            <a:ext cx="4743606" cy="369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defRPr>
            </a:lvl1pPr>
          </a:lstStyle>
          <a:p>
            <a:r>
              <a:rPr lang="en-US" dirty="0" err="1"/>
              <a:t>db.users.find</a:t>
            </a:r>
            <a:r>
              <a:rPr lang="en-US" dirty="0"/>
              <a:t>({username: username});</a:t>
            </a:r>
          </a:p>
        </p:txBody>
      </p:sp>
    </p:spTree>
    <p:extLst>
      <p:ext uri="{BB962C8B-B14F-4D97-AF65-F5344CB8AC3E}">
        <p14:creationId xmlns:p14="http://schemas.microsoft.com/office/powerpoint/2010/main" val="275263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0" y="381000"/>
            <a:ext cx="6248400" cy="563563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US" sz="2400" dirty="0" smtClean="0">
                <a:solidFill>
                  <a:srgbClr val="FEF8FD"/>
                </a:solidFill>
              </a:rPr>
              <a:t>DEMO</a:t>
            </a:r>
            <a:endParaRPr lang="en-US" sz="2400" dirty="0">
              <a:solidFill>
                <a:srgbClr val="FEF8FD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6200" y="510540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http://localhost:49090/?user=admin&amp;pass[$regex]=^(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)(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</a:t>
            </a:r>
            <a:r>
              <a:rPr lang="en-US" sz="4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)$</a:t>
            </a:r>
          </a:p>
          <a:p>
            <a:endParaRPr lang="en-US" sz="4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029200" y="5118265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http://localhost:49090/?user[$gt]=&amp;pass[$gt]=</a:t>
            </a:r>
          </a:p>
          <a:p>
            <a:endParaRPr lang="en-US" sz="4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948" y="1458913"/>
            <a:ext cx="8917675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ttp://localhost:49090/?user=admin&amp;pass[$regex]=^(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)(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</a:t>
            </a:r>
            <a:r>
              <a:rPr lang="en-US" sz="1400" dirty="0"/>
              <a:t>|</a:t>
            </a:r>
          </a:p>
          <a:p>
            <a:r>
              <a:rPr lang="en-US" sz="1400" dirty="0" smtClean="0"/>
              <a:t>d|d|d|d|d|d|d|d|d|d|d|d|d|d|d|d|d|d|d|d|d|d|d|d|d|d|d|d|d|d|d|d|d|d|d|d|d|d|d|d|d|d|d|d|d|d|d|d|d|d|d|d|d|d|d|d|d|d|d|d|d|d|d|d|d|d|d|d|d|d|d|d|d|d|d|d|d|d|d|d|d|d|d|d|d|d|d|d|d|d|d|d|d|d|d|d|d|d|d|d|d|d|d|d|d|d|d|d|d|d|d|d|d|d|d|d|d|d|d|d|d|d|d|d|d|d|d|d|d|d|d|d)$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37917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100" dirty="0"/>
          </a:p>
          <a:p>
            <a:endParaRPr lang="en-US" sz="2100" dirty="0"/>
          </a:p>
          <a:p>
            <a:r>
              <a:rPr lang="en-US" sz="2100" dirty="0" smtClean="0"/>
              <a:t>Always </a:t>
            </a:r>
            <a:r>
              <a:rPr lang="en-US" sz="2100" dirty="0"/>
              <a:t>validate the input </a:t>
            </a:r>
            <a:r>
              <a:rPr lang="en-US" sz="2100" dirty="0" smtClean="0"/>
              <a:t>length, structure and permitted characters</a:t>
            </a:r>
          </a:p>
          <a:p>
            <a:endParaRPr lang="en-US" sz="2100" dirty="0"/>
          </a:p>
          <a:p>
            <a:r>
              <a:rPr lang="en-US" sz="2100" dirty="0" smtClean="0"/>
              <a:t>Remember - Node.js is highly sensitive to CPU-intensive tasks, and there’s a single thread for user-code  </a:t>
            </a:r>
          </a:p>
          <a:p>
            <a:pPr marL="0" indent="0">
              <a:buNone/>
            </a:pPr>
            <a:r>
              <a:rPr lang="en-US" sz="2100" dirty="0"/>
              <a:t>	</a:t>
            </a:r>
            <a:r>
              <a:rPr lang="en-US" sz="2100" dirty="0" smtClean="0"/>
              <a:t>									 </a:t>
            </a:r>
            <a:r>
              <a:rPr lang="en-US" sz="2100" u="sng" dirty="0" smtClean="0"/>
              <a:t>so </a:t>
            </a:r>
            <a:r>
              <a:rPr lang="en-US" sz="2100" u="sng" dirty="0" err="1" smtClean="0"/>
              <a:t>ReDoS</a:t>
            </a:r>
            <a:r>
              <a:rPr lang="en-US" sz="2100" u="sng" dirty="0" smtClean="0"/>
              <a:t> is really bad!!!</a:t>
            </a:r>
            <a:endParaRPr lang="en-US" sz="21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05600" y="6414448"/>
            <a:ext cx="2133600" cy="365125"/>
          </a:xfrm>
          <a:prstGeom prst="rect">
            <a:avLst/>
          </a:prstGeom>
        </p:spPr>
        <p:txBody>
          <a:bodyPr/>
          <a:lstStyle/>
          <a:p>
            <a:fld id="{F56C8676-1494-424A-9EE1-69F4EB666BA8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57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Thank You!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Helen Bravo</a:t>
            </a:r>
          </a:p>
          <a:p>
            <a:r>
              <a:rPr lang="en-US" dirty="0" err="1" smtClean="0"/>
              <a:t>Checkmarx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55013" y="6638925"/>
            <a:ext cx="78898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9E00086-52A8-423B-9E9E-50C416B3C09A}" type="slidenum">
              <a:rPr lang="en-GB" smtClean="0"/>
              <a:pPr>
                <a:defRPr/>
              </a:pPr>
              <a:t>39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256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1 Line Title / single colum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Infosecurity Cov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ov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 column + imag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2 Line 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WASP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INFEU15 - Tech Talks</Template>
  <TotalTime>4385</TotalTime>
  <Words>876</Words>
  <Application>Microsoft Office PowerPoint</Application>
  <PresentationFormat>On-screen Show (4:3)</PresentationFormat>
  <Paragraphs>257</Paragraphs>
  <Slides>39</Slides>
  <Notes>20</Notes>
  <HiddenSlides>3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39</vt:i4>
      </vt:variant>
    </vt:vector>
  </HeadingPairs>
  <TitlesOfParts>
    <vt:vector size="52" baseType="lpstr">
      <vt:lpstr>MS PGothic</vt:lpstr>
      <vt:lpstr>Arial</vt:lpstr>
      <vt:lpstr>Calibri</vt:lpstr>
      <vt:lpstr>Consolas</vt:lpstr>
      <vt:lpstr>Open Sans Semibold</vt:lpstr>
      <vt:lpstr>Source Code Pro</vt:lpstr>
      <vt:lpstr>1 Line Title / single column</vt:lpstr>
      <vt:lpstr>Infosecurity Cover</vt:lpstr>
      <vt:lpstr>Cover</vt:lpstr>
      <vt:lpstr>4_Custom Design</vt:lpstr>
      <vt:lpstr>1 column + images</vt:lpstr>
      <vt:lpstr>2 Line Title</vt:lpstr>
      <vt:lpstr>OWASP theme</vt:lpstr>
      <vt:lpstr>PowerPoint Presentation</vt:lpstr>
      <vt:lpstr>Agenda</vt:lpstr>
      <vt:lpstr>Architecture</vt:lpstr>
      <vt:lpstr>PowerPoint Presentation</vt:lpstr>
      <vt:lpstr>Architecture</vt:lpstr>
      <vt:lpstr>PowerPoint Presentation</vt:lpstr>
      <vt:lpstr>Single Thread Architecture - Event Loop</vt:lpstr>
      <vt:lpstr>PowerPoint Presentation</vt:lpstr>
      <vt:lpstr>DoS</vt:lpstr>
      <vt:lpstr>Node.js Weak Crypto </vt:lpstr>
      <vt:lpstr>PowerPoint Presentation</vt:lpstr>
      <vt:lpstr>Open Source Code</vt:lpstr>
      <vt:lpstr>Step 1</vt:lpstr>
      <vt:lpstr>Weak Crypto</vt:lpstr>
      <vt:lpstr>Step 2</vt:lpstr>
      <vt:lpstr>Step 2</vt:lpstr>
      <vt:lpstr>PowerPoint Presentation</vt:lpstr>
      <vt:lpstr>V8’s default PRNG</vt:lpstr>
      <vt:lpstr>V8’s Default PRNG</vt:lpstr>
      <vt:lpstr>V8’s default PRNG</vt:lpstr>
      <vt:lpstr>V8’s default PRNG</vt:lpstr>
      <vt:lpstr>Step 3</vt:lpstr>
      <vt:lpstr>Step 3</vt:lpstr>
      <vt:lpstr>PowerPoint Presentation</vt:lpstr>
      <vt:lpstr>JSON is Everywhere </vt:lpstr>
      <vt:lpstr>Architecture</vt:lpstr>
      <vt:lpstr>Architecture</vt:lpstr>
      <vt:lpstr>QueryString -&gt; Object -&gt; JSON</vt:lpstr>
      <vt:lpstr>Security – User Supplied Data</vt:lpstr>
      <vt:lpstr>Security – User Supplied Data</vt:lpstr>
      <vt:lpstr>JSON-base SQL Injection</vt:lpstr>
      <vt:lpstr>DEMO</vt:lpstr>
      <vt:lpstr>ReDOS </vt:lpstr>
      <vt:lpstr>JSON-base SQL Injection</vt:lpstr>
      <vt:lpstr>PowerPoint Presentation</vt:lpstr>
      <vt:lpstr>JSON-based SQL Injection</vt:lpstr>
      <vt:lpstr>DEMO</vt:lpstr>
      <vt:lpstr>Conclusion</vt:lpstr>
      <vt:lpstr>Thank You!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Maty Siman</dc:creator>
  <cp:lastModifiedBy>Helen Bravo</cp:lastModifiedBy>
  <cp:revision>64</cp:revision>
  <dcterms:created xsi:type="dcterms:W3CDTF">2015-05-18T11:52:58Z</dcterms:created>
  <dcterms:modified xsi:type="dcterms:W3CDTF">2015-10-13T17:34:50Z</dcterms:modified>
</cp:coreProperties>
</file>