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7" r:id="rId2"/>
    <p:sldId id="258" r:id="rId3"/>
    <p:sldId id="284" r:id="rId4"/>
    <p:sldId id="285" r:id="rId5"/>
    <p:sldId id="286" r:id="rId6"/>
    <p:sldId id="287" r:id="rId7"/>
    <p:sldId id="288" r:id="rId8"/>
    <p:sldId id="289" r:id="rId9"/>
    <p:sldId id="291" r:id="rId10"/>
    <p:sldId id="292" r:id="rId11"/>
    <p:sldId id="293" r:id="rId12"/>
    <p:sldId id="294" r:id="rId13"/>
    <p:sldId id="295" r:id="rId14"/>
    <p:sldId id="297" r:id="rId15"/>
    <p:sldId id="296" r:id="rId16"/>
    <p:sldId id="302" r:id="rId17"/>
    <p:sldId id="298" r:id="rId18"/>
    <p:sldId id="303" r:id="rId19"/>
    <p:sldId id="300" r:id="rId20"/>
    <p:sldId id="301" r:id="rId21"/>
    <p:sldId id="273"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85"/>
    <a:srgbClr val="2AD2C9"/>
    <a:srgbClr val="D8A51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99" autoAdjust="0"/>
    <p:restoredTop sz="62554" autoAdjust="0"/>
  </p:normalViewPr>
  <p:slideViewPr>
    <p:cSldViewPr snapToGrid="0" snapToObjects="1" showGuides="1">
      <p:cViewPr varScale="1">
        <p:scale>
          <a:sx n="46" d="100"/>
          <a:sy n="46" d="100"/>
        </p:scale>
        <p:origin x="1518" y="54"/>
      </p:cViewPr>
      <p:guideLst>
        <p:guide orient="horz" pos="2184"/>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C753F5-B87A-4B6B-9DEA-BC41C359FE6B}" type="doc">
      <dgm:prSet loTypeId="urn:microsoft.com/office/officeart/2005/8/layout/chevron1" loCatId="process" qsTypeId="urn:microsoft.com/office/officeart/2005/8/quickstyle/simple1" qsCatId="simple" csTypeId="urn:microsoft.com/office/officeart/2005/8/colors/accent1_2" csCatId="accent1" phldr="1"/>
      <dgm:spPr/>
    </dgm:pt>
    <dgm:pt modelId="{421BBE07-B930-449B-AA78-BF86393CAE3A}">
      <dgm:prSet phldrT="[Text]" custT="1"/>
      <dgm:spPr/>
      <dgm:t>
        <a:bodyPr/>
        <a:lstStyle/>
        <a:p>
          <a:r>
            <a:rPr lang="en-US" sz="1100" dirty="0" smtClean="0"/>
            <a:t>Planning</a:t>
          </a:r>
          <a:endParaRPr lang="en-US" sz="1100" dirty="0"/>
        </a:p>
      </dgm:t>
    </dgm:pt>
    <dgm:pt modelId="{A1AEC8E7-50B4-4777-83D1-7620B4B57424}" type="parTrans" cxnId="{A4CF34E3-C86D-45B3-A585-B10537A6BA14}">
      <dgm:prSet/>
      <dgm:spPr/>
      <dgm:t>
        <a:bodyPr/>
        <a:lstStyle/>
        <a:p>
          <a:endParaRPr lang="en-US" sz="1100"/>
        </a:p>
      </dgm:t>
    </dgm:pt>
    <dgm:pt modelId="{D35B7E1B-7F97-409F-958E-D3E3C20915EC}" type="sibTrans" cxnId="{A4CF34E3-C86D-45B3-A585-B10537A6BA14}">
      <dgm:prSet/>
      <dgm:spPr/>
      <dgm:t>
        <a:bodyPr/>
        <a:lstStyle/>
        <a:p>
          <a:endParaRPr lang="en-US" sz="1100"/>
        </a:p>
      </dgm:t>
    </dgm:pt>
    <dgm:pt modelId="{FF9DB298-592D-4682-B6BE-332D136D62A1}">
      <dgm:prSet phldrT="[Text]" custT="1"/>
      <dgm:spPr/>
      <dgm:t>
        <a:bodyPr/>
        <a:lstStyle/>
        <a:p>
          <a:r>
            <a:rPr lang="en-US" sz="1100" dirty="0" smtClean="0"/>
            <a:t>Integration</a:t>
          </a:r>
          <a:endParaRPr lang="en-US" sz="1100" dirty="0"/>
        </a:p>
      </dgm:t>
    </dgm:pt>
    <dgm:pt modelId="{9BF2B961-878C-4684-864C-BBD1C0362F75}" type="parTrans" cxnId="{C1A4ABE2-1AF4-493B-A448-D171BFB5D1AD}">
      <dgm:prSet/>
      <dgm:spPr/>
      <dgm:t>
        <a:bodyPr/>
        <a:lstStyle/>
        <a:p>
          <a:endParaRPr lang="en-US" sz="1100"/>
        </a:p>
      </dgm:t>
    </dgm:pt>
    <dgm:pt modelId="{A1F13DB3-6D9B-4C99-8714-F2F5BC339F14}" type="sibTrans" cxnId="{C1A4ABE2-1AF4-493B-A448-D171BFB5D1AD}">
      <dgm:prSet/>
      <dgm:spPr/>
      <dgm:t>
        <a:bodyPr/>
        <a:lstStyle/>
        <a:p>
          <a:endParaRPr lang="en-US" sz="1100"/>
        </a:p>
      </dgm:t>
    </dgm:pt>
    <dgm:pt modelId="{DEF1FD56-046F-4FE9-B3C5-0DB00F4ADD07}">
      <dgm:prSet phldrT="[Text]" custT="1"/>
      <dgm:spPr/>
      <dgm:t>
        <a:bodyPr/>
        <a:lstStyle/>
        <a:p>
          <a:r>
            <a:rPr lang="en-US" sz="1100" dirty="0" smtClean="0"/>
            <a:t>Feature Freeze</a:t>
          </a:r>
          <a:endParaRPr lang="en-US" sz="1100" dirty="0"/>
        </a:p>
      </dgm:t>
    </dgm:pt>
    <dgm:pt modelId="{6ED033BE-DCF6-42F7-9305-C7C65D4B2EB5}" type="parTrans" cxnId="{A7FD60EF-D8A8-4F16-850A-946D193BFE70}">
      <dgm:prSet/>
      <dgm:spPr/>
      <dgm:t>
        <a:bodyPr/>
        <a:lstStyle/>
        <a:p>
          <a:endParaRPr lang="en-US" sz="1100"/>
        </a:p>
      </dgm:t>
    </dgm:pt>
    <dgm:pt modelId="{F94E946A-AFBC-4F74-A94B-E7306BE206DF}" type="sibTrans" cxnId="{A7FD60EF-D8A8-4F16-850A-946D193BFE70}">
      <dgm:prSet/>
      <dgm:spPr/>
      <dgm:t>
        <a:bodyPr/>
        <a:lstStyle/>
        <a:p>
          <a:endParaRPr lang="en-US" sz="1100"/>
        </a:p>
      </dgm:t>
    </dgm:pt>
    <dgm:pt modelId="{DA519B2A-7527-45DD-BF74-B8D4D67BE048}">
      <dgm:prSet phldrT="[Text]" custT="1"/>
      <dgm:spPr/>
      <dgm:t>
        <a:bodyPr/>
        <a:lstStyle/>
        <a:p>
          <a:r>
            <a:rPr lang="en-US" sz="1100" dirty="0" smtClean="0"/>
            <a:t>Dev</a:t>
          </a:r>
          <a:endParaRPr lang="en-US" sz="1100" dirty="0"/>
        </a:p>
      </dgm:t>
    </dgm:pt>
    <dgm:pt modelId="{52AB1AEB-7D4B-4EA3-9BF8-341ACCED9A1C}" type="parTrans" cxnId="{53C20F64-1722-44EF-BC93-6849516DF7F2}">
      <dgm:prSet/>
      <dgm:spPr/>
      <dgm:t>
        <a:bodyPr/>
        <a:lstStyle/>
        <a:p>
          <a:endParaRPr lang="en-US" sz="1100"/>
        </a:p>
      </dgm:t>
    </dgm:pt>
    <dgm:pt modelId="{33202422-0F00-41F0-B2DF-85DA259E1983}" type="sibTrans" cxnId="{53C20F64-1722-44EF-BC93-6849516DF7F2}">
      <dgm:prSet/>
      <dgm:spPr/>
      <dgm:t>
        <a:bodyPr/>
        <a:lstStyle/>
        <a:p>
          <a:endParaRPr lang="en-US" sz="1100"/>
        </a:p>
      </dgm:t>
    </dgm:pt>
    <dgm:pt modelId="{F9D3AB12-54F3-4BAD-BF39-43F101CF2FF5}">
      <dgm:prSet phldrT="[Text]" custT="1"/>
      <dgm:spPr/>
      <dgm:t>
        <a:bodyPr/>
        <a:lstStyle/>
        <a:p>
          <a:r>
            <a:rPr lang="en-US" sz="1100" dirty="0" smtClean="0"/>
            <a:t>Code freeze</a:t>
          </a:r>
          <a:endParaRPr lang="en-US" sz="1100" dirty="0"/>
        </a:p>
      </dgm:t>
    </dgm:pt>
    <dgm:pt modelId="{29DF05B1-2627-41ED-A5CA-1E85FE77A102}" type="parTrans" cxnId="{C532A822-EF6A-4D1D-876A-E1AF9CF50BF5}">
      <dgm:prSet/>
      <dgm:spPr/>
      <dgm:t>
        <a:bodyPr/>
        <a:lstStyle/>
        <a:p>
          <a:endParaRPr lang="en-US" sz="1100"/>
        </a:p>
      </dgm:t>
    </dgm:pt>
    <dgm:pt modelId="{00470089-83C3-4EC3-8055-0548FE75F5FA}" type="sibTrans" cxnId="{C532A822-EF6A-4D1D-876A-E1AF9CF50BF5}">
      <dgm:prSet/>
      <dgm:spPr/>
      <dgm:t>
        <a:bodyPr/>
        <a:lstStyle/>
        <a:p>
          <a:endParaRPr lang="en-US" sz="1100"/>
        </a:p>
      </dgm:t>
    </dgm:pt>
    <dgm:pt modelId="{D325D2F8-F187-4396-878A-8FBBB0C515E6}">
      <dgm:prSet phldrT="[Text]" custT="1"/>
      <dgm:spPr/>
      <dgm:t>
        <a:bodyPr/>
        <a:lstStyle/>
        <a:p>
          <a:r>
            <a:rPr lang="en-US" sz="1100" dirty="0" smtClean="0"/>
            <a:t>GA</a:t>
          </a:r>
          <a:endParaRPr lang="en-US" sz="1100" dirty="0"/>
        </a:p>
      </dgm:t>
    </dgm:pt>
    <dgm:pt modelId="{D2F438DE-DAD3-4B60-AB39-9052360279DE}" type="parTrans" cxnId="{45341466-B41C-4710-ADD7-C0F306F33CAB}">
      <dgm:prSet/>
      <dgm:spPr/>
      <dgm:t>
        <a:bodyPr/>
        <a:lstStyle/>
        <a:p>
          <a:endParaRPr lang="en-US" sz="1100"/>
        </a:p>
      </dgm:t>
    </dgm:pt>
    <dgm:pt modelId="{88A7E32B-80E4-4939-8007-73D113F9D938}" type="sibTrans" cxnId="{45341466-B41C-4710-ADD7-C0F306F33CAB}">
      <dgm:prSet/>
      <dgm:spPr/>
      <dgm:t>
        <a:bodyPr/>
        <a:lstStyle/>
        <a:p>
          <a:endParaRPr lang="en-US" sz="1100"/>
        </a:p>
      </dgm:t>
    </dgm:pt>
    <dgm:pt modelId="{F8A80145-4F1E-48D0-8937-A8F3A90A384E}">
      <dgm:prSet phldrT="[Text]" custT="1"/>
      <dgm:spPr/>
      <dgm:t>
        <a:bodyPr/>
        <a:lstStyle/>
        <a:p>
          <a:r>
            <a:rPr lang="en-US" sz="1100" dirty="0" smtClean="0"/>
            <a:t>QA</a:t>
          </a:r>
          <a:endParaRPr lang="en-US" sz="1100" dirty="0"/>
        </a:p>
      </dgm:t>
    </dgm:pt>
    <dgm:pt modelId="{87DF6774-F174-4974-99F9-2410C03514E2}" type="sibTrans" cxnId="{75A8AF58-477C-4A0B-815C-F94CBEBFC7C9}">
      <dgm:prSet/>
      <dgm:spPr/>
      <dgm:t>
        <a:bodyPr/>
        <a:lstStyle/>
        <a:p>
          <a:endParaRPr lang="en-US" sz="1100"/>
        </a:p>
      </dgm:t>
    </dgm:pt>
    <dgm:pt modelId="{78259206-FA61-4E87-BC13-C058A38FC3BF}" type="parTrans" cxnId="{75A8AF58-477C-4A0B-815C-F94CBEBFC7C9}">
      <dgm:prSet/>
      <dgm:spPr/>
      <dgm:t>
        <a:bodyPr/>
        <a:lstStyle/>
        <a:p>
          <a:endParaRPr lang="en-US" sz="1100"/>
        </a:p>
      </dgm:t>
    </dgm:pt>
    <dgm:pt modelId="{B56ED9A2-0345-4E62-BD73-E55D6EF357EA}" type="pres">
      <dgm:prSet presAssocID="{EDC753F5-B87A-4B6B-9DEA-BC41C359FE6B}" presName="Name0" presStyleCnt="0">
        <dgm:presLayoutVars>
          <dgm:dir/>
          <dgm:animLvl val="lvl"/>
          <dgm:resizeHandles val="exact"/>
        </dgm:presLayoutVars>
      </dgm:prSet>
      <dgm:spPr/>
    </dgm:pt>
    <dgm:pt modelId="{ECA37965-B27E-4CFC-A5DB-3B0457BE7664}" type="pres">
      <dgm:prSet presAssocID="{421BBE07-B930-449B-AA78-BF86393CAE3A}" presName="parTxOnly" presStyleLbl="node1" presStyleIdx="0" presStyleCnt="7">
        <dgm:presLayoutVars>
          <dgm:chMax val="0"/>
          <dgm:chPref val="0"/>
          <dgm:bulletEnabled val="1"/>
        </dgm:presLayoutVars>
      </dgm:prSet>
      <dgm:spPr/>
      <dgm:t>
        <a:bodyPr/>
        <a:lstStyle/>
        <a:p>
          <a:endParaRPr lang="en-US"/>
        </a:p>
      </dgm:t>
    </dgm:pt>
    <dgm:pt modelId="{5CF5DBF2-FC01-44A9-8870-5DD523EB2442}" type="pres">
      <dgm:prSet presAssocID="{D35B7E1B-7F97-409F-958E-D3E3C20915EC}" presName="parTxOnlySpace" presStyleCnt="0"/>
      <dgm:spPr/>
    </dgm:pt>
    <dgm:pt modelId="{A7513C01-2698-4262-9046-68AE522C1373}" type="pres">
      <dgm:prSet presAssocID="{DA519B2A-7527-45DD-BF74-B8D4D67BE048}" presName="parTxOnly" presStyleLbl="node1" presStyleIdx="1" presStyleCnt="7">
        <dgm:presLayoutVars>
          <dgm:chMax val="0"/>
          <dgm:chPref val="0"/>
          <dgm:bulletEnabled val="1"/>
        </dgm:presLayoutVars>
      </dgm:prSet>
      <dgm:spPr/>
      <dgm:t>
        <a:bodyPr/>
        <a:lstStyle/>
        <a:p>
          <a:endParaRPr lang="en-US"/>
        </a:p>
      </dgm:t>
    </dgm:pt>
    <dgm:pt modelId="{D0C7001B-D4A4-4FCB-97B8-9038B770231B}" type="pres">
      <dgm:prSet presAssocID="{33202422-0F00-41F0-B2DF-85DA259E1983}" presName="parTxOnlySpace" presStyleCnt="0"/>
      <dgm:spPr/>
    </dgm:pt>
    <dgm:pt modelId="{CA2CD8A2-BA75-4A77-A904-6AC99B737930}" type="pres">
      <dgm:prSet presAssocID="{FF9DB298-592D-4682-B6BE-332D136D62A1}" presName="parTxOnly" presStyleLbl="node1" presStyleIdx="2" presStyleCnt="7">
        <dgm:presLayoutVars>
          <dgm:chMax val="0"/>
          <dgm:chPref val="0"/>
          <dgm:bulletEnabled val="1"/>
        </dgm:presLayoutVars>
      </dgm:prSet>
      <dgm:spPr/>
      <dgm:t>
        <a:bodyPr/>
        <a:lstStyle/>
        <a:p>
          <a:endParaRPr lang="en-US"/>
        </a:p>
      </dgm:t>
    </dgm:pt>
    <dgm:pt modelId="{3FBA05D0-A787-4F3C-B95A-BCFE20407D91}" type="pres">
      <dgm:prSet presAssocID="{A1F13DB3-6D9B-4C99-8714-F2F5BC339F14}" presName="parTxOnlySpace" presStyleCnt="0"/>
      <dgm:spPr/>
    </dgm:pt>
    <dgm:pt modelId="{F49E69C7-97B1-43B5-88E3-CA3D488FC15B}" type="pres">
      <dgm:prSet presAssocID="{F8A80145-4F1E-48D0-8937-A8F3A90A384E}" presName="parTxOnly" presStyleLbl="node1" presStyleIdx="3" presStyleCnt="7">
        <dgm:presLayoutVars>
          <dgm:chMax val="0"/>
          <dgm:chPref val="0"/>
          <dgm:bulletEnabled val="1"/>
        </dgm:presLayoutVars>
      </dgm:prSet>
      <dgm:spPr/>
      <dgm:t>
        <a:bodyPr/>
        <a:lstStyle/>
        <a:p>
          <a:endParaRPr lang="en-US"/>
        </a:p>
      </dgm:t>
    </dgm:pt>
    <dgm:pt modelId="{55595AD5-351C-49D4-BC97-94D14219EA3F}" type="pres">
      <dgm:prSet presAssocID="{87DF6774-F174-4974-99F9-2410C03514E2}" presName="parTxOnlySpace" presStyleCnt="0"/>
      <dgm:spPr/>
    </dgm:pt>
    <dgm:pt modelId="{2DFF41A2-0415-420B-A85A-BC5A0E39ADE5}" type="pres">
      <dgm:prSet presAssocID="{DEF1FD56-046F-4FE9-B3C5-0DB00F4ADD07}" presName="parTxOnly" presStyleLbl="node1" presStyleIdx="4" presStyleCnt="7">
        <dgm:presLayoutVars>
          <dgm:chMax val="0"/>
          <dgm:chPref val="0"/>
          <dgm:bulletEnabled val="1"/>
        </dgm:presLayoutVars>
      </dgm:prSet>
      <dgm:spPr/>
      <dgm:t>
        <a:bodyPr/>
        <a:lstStyle/>
        <a:p>
          <a:endParaRPr lang="en-US"/>
        </a:p>
      </dgm:t>
    </dgm:pt>
    <dgm:pt modelId="{50B202D1-AEF1-4A09-B79E-E1361894EFB5}" type="pres">
      <dgm:prSet presAssocID="{F94E946A-AFBC-4F74-A94B-E7306BE206DF}" presName="parTxOnlySpace" presStyleCnt="0"/>
      <dgm:spPr/>
    </dgm:pt>
    <dgm:pt modelId="{5ABE6E79-EF9E-4076-839F-7741B1FF5548}" type="pres">
      <dgm:prSet presAssocID="{F9D3AB12-54F3-4BAD-BF39-43F101CF2FF5}" presName="parTxOnly" presStyleLbl="node1" presStyleIdx="5" presStyleCnt="7">
        <dgm:presLayoutVars>
          <dgm:chMax val="0"/>
          <dgm:chPref val="0"/>
          <dgm:bulletEnabled val="1"/>
        </dgm:presLayoutVars>
      </dgm:prSet>
      <dgm:spPr/>
      <dgm:t>
        <a:bodyPr/>
        <a:lstStyle/>
        <a:p>
          <a:endParaRPr lang="en-US"/>
        </a:p>
      </dgm:t>
    </dgm:pt>
    <dgm:pt modelId="{0E3AA0F8-3395-4E21-8381-727C9BD438CA}" type="pres">
      <dgm:prSet presAssocID="{00470089-83C3-4EC3-8055-0548FE75F5FA}" presName="parTxOnlySpace" presStyleCnt="0"/>
      <dgm:spPr/>
    </dgm:pt>
    <dgm:pt modelId="{F4A125D6-8334-422D-BB3F-8A82860D4657}" type="pres">
      <dgm:prSet presAssocID="{D325D2F8-F187-4396-878A-8FBBB0C515E6}" presName="parTxOnly" presStyleLbl="node1" presStyleIdx="6" presStyleCnt="7">
        <dgm:presLayoutVars>
          <dgm:chMax val="0"/>
          <dgm:chPref val="0"/>
          <dgm:bulletEnabled val="1"/>
        </dgm:presLayoutVars>
      </dgm:prSet>
      <dgm:spPr/>
      <dgm:t>
        <a:bodyPr/>
        <a:lstStyle/>
        <a:p>
          <a:endParaRPr lang="en-US"/>
        </a:p>
      </dgm:t>
    </dgm:pt>
  </dgm:ptLst>
  <dgm:cxnLst>
    <dgm:cxn modelId="{79C3084D-58E9-4A1F-A711-00052CADB833}" type="presOf" srcId="{DA519B2A-7527-45DD-BF74-B8D4D67BE048}" destId="{A7513C01-2698-4262-9046-68AE522C1373}" srcOrd="0" destOrd="0" presId="urn:microsoft.com/office/officeart/2005/8/layout/chevron1"/>
    <dgm:cxn modelId="{53C20F64-1722-44EF-BC93-6849516DF7F2}" srcId="{EDC753F5-B87A-4B6B-9DEA-BC41C359FE6B}" destId="{DA519B2A-7527-45DD-BF74-B8D4D67BE048}" srcOrd="1" destOrd="0" parTransId="{52AB1AEB-7D4B-4EA3-9BF8-341ACCED9A1C}" sibTransId="{33202422-0F00-41F0-B2DF-85DA259E1983}"/>
    <dgm:cxn modelId="{96E23877-A470-4762-A6A3-F9C5F8FD4B25}" type="presOf" srcId="{F9D3AB12-54F3-4BAD-BF39-43F101CF2FF5}" destId="{5ABE6E79-EF9E-4076-839F-7741B1FF5548}" srcOrd="0" destOrd="0" presId="urn:microsoft.com/office/officeart/2005/8/layout/chevron1"/>
    <dgm:cxn modelId="{0A94FE62-81B0-49F4-808A-D10EF1AC02D6}" type="presOf" srcId="{DEF1FD56-046F-4FE9-B3C5-0DB00F4ADD07}" destId="{2DFF41A2-0415-420B-A85A-BC5A0E39ADE5}" srcOrd="0" destOrd="0" presId="urn:microsoft.com/office/officeart/2005/8/layout/chevron1"/>
    <dgm:cxn modelId="{50DD5722-254A-4CFD-A773-B0EDEBC53704}" type="presOf" srcId="{EDC753F5-B87A-4B6B-9DEA-BC41C359FE6B}" destId="{B56ED9A2-0345-4E62-BD73-E55D6EF357EA}" srcOrd="0" destOrd="0" presId="urn:microsoft.com/office/officeart/2005/8/layout/chevron1"/>
    <dgm:cxn modelId="{45341466-B41C-4710-ADD7-C0F306F33CAB}" srcId="{EDC753F5-B87A-4B6B-9DEA-BC41C359FE6B}" destId="{D325D2F8-F187-4396-878A-8FBBB0C515E6}" srcOrd="6" destOrd="0" parTransId="{D2F438DE-DAD3-4B60-AB39-9052360279DE}" sibTransId="{88A7E32B-80E4-4939-8007-73D113F9D938}"/>
    <dgm:cxn modelId="{174454E5-D135-4B4A-9CE6-6E88C1294892}" type="presOf" srcId="{F8A80145-4F1E-48D0-8937-A8F3A90A384E}" destId="{F49E69C7-97B1-43B5-88E3-CA3D488FC15B}" srcOrd="0" destOrd="0" presId="urn:microsoft.com/office/officeart/2005/8/layout/chevron1"/>
    <dgm:cxn modelId="{A7FD60EF-D8A8-4F16-850A-946D193BFE70}" srcId="{EDC753F5-B87A-4B6B-9DEA-BC41C359FE6B}" destId="{DEF1FD56-046F-4FE9-B3C5-0DB00F4ADD07}" srcOrd="4" destOrd="0" parTransId="{6ED033BE-DCF6-42F7-9305-C7C65D4B2EB5}" sibTransId="{F94E946A-AFBC-4F74-A94B-E7306BE206DF}"/>
    <dgm:cxn modelId="{A4CF34E3-C86D-45B3-A585-B10537A6BA14}" srcId="{EDC753F5-B87A-4B6B-9DEA-BC41C359FE6B}" destId="{421BBE07-B930-449B-AA78-BF86393CAE3A}" srcOrd="0" destOrd="0" parTransId="{A1AEC8E7-50B4-4777-83D1-7620B4B57424}" sibTransId="{D35B7E1B-7F97-409F-958E-D3E3C20915EC}"/>
    <dgm:cxn modelId="{C1A4ABE2-1AF4-493B-A448-D171BFB5D1AD}" srcId="{EDC753F5-B87A-4B6B-9DEA-BC41C359FE6B}" destId="{FF9DB298-592D-4682-B6BE-332D136D62A1}" srcOrd="2" destOrd="0" parTransId="{9BF2B961-878C-4684-864C-BBD1C0362F75}" sibTransId="{A1F13DB3-6D9B-4C99-8714-F2F5BC339F14}"/>
    <dgm:cxn modelId="{BE8CECD6-2A99-4AF9-8459-D5513065B06D}" type="presOf" srcId="{D325D2F8-F187-4396-878A-8FBBB0C515E6}" destId="{F4A125D6-8334-422D-BB3F-8A82860D4657}" srcOrd="0" destOrd="0" presId="urn:microsoft.com/office/officeart/2005/8/layout/chevron1"/>
    <dgm:cxn modelId="{A106E9D4-3BB6-49C1-BE1B-EAA3CD460736}" type="presOf" srcId="{FF9DB298-592D-4682-B6BE-332D136D62A1}" destId="{CA2CD8A2-BA75-4A77-A904-6AC99B737930}" srcOrd="0" destOrd="0" presId="urn:microsoft.com/office/officeart/2005/8/layout/chevron1"/>
    <dgm:cxn modelId="{75A8AF58-477C-4A0B-815C-F94CBEBFC7C9}" srcId="{EDC753F5-B87A-4B6B-9DEA-BC41C359FE6B}" destId="{F8A80145-4F1E-48D0-8937-A8F3A90A384E}" srcOrd="3" destOrd="0" parTransId="{78259206-FA61-4E87-BC13-C058A38FC3BF}" sibTransId="{87DF6774-F174-4974-99F9-2410C03514E2}"/>
    <dgm:cxn modelId="{CB72B036-9EA9-4A40-B5B1-03CAC68CAEDB}" type="presOf" srcId="{421BBE07-B930-449B-AA78-BF86393CAE3A}" destId="{ECA37965-B27E-4CFC-A5DB-3B0457BE7664}" srcOrd="0" destOrd="0" presId="urn:microsoft.com/office/officeart/2005/8/layout/chevron1"/>
    <dgm:cxn modelId="{C532A822-EF6A-4D1D-876A-E1AF9CF50BF5}" srcId="{EDC753F5-B87A-4B6B-9DEA-BC41C359FE6B}" destId="{F9D3AB12-54F3-4BAD-BF39-43F101CF2FF5}" srcOrd="5" destOrd="0" parTransId="{29DF05B1-2627-41ED-A5CA-1E85FE77A102}" sibTransId="{00470089-83C3-4EC3-8055-0548FE75F5FA}"/>
    <dgm:cxn modelId="{D7F3B8B6-2735-4407-A1DB-441854826014}" type="presParOf" srcId="{B56ED9A2-0345-4E62-BD73-E55D6EF357EA}" destId="{ECA37965-B27E-4CFC-A5DB-3B0457BE7664}" srcOrd="0" destOrd="0" presId="urn:microsoft.com/office/officeart/2005/8/layout/chevron1"/>
    <dgm:cxn modelId="{0F4DB632-8137-4DD2-9042-EE389F093834}" type="presParOf" srcId="{B56ED9A2-0345-4E62-BD73-E55D6EF357EA}" destId="{5CF5DBF2-FC01-44A9-8870-5DD523EB2442}" srcOrd="1" destOrd="0" presId="urn:microsoft.com/office/officeart/2005/8/layout/chevron1"/>
    <dgm:cxn modelId="{8253E43B-D3A9-4137-97E6-B1F2BE17FA48}" type="presParOf" srcId="{B56ED9A2-0345-4E62-BD73-E55D6EF357EA}" destId="{A7513C01-2698-4262-9046-68AE522C1373}" srcOrd="2" destOrd="0" presId="urn:microsoft.com/office/officeart/2005/8/layout/chevron1"/>
    <dgm:cxn modelId="{0C1CE53F-AACD-4015-A451-732A87B308EE}" type="presParOf" srcId="{B56ED9A2-0345-4E62-BD73-E55D6EF357EA}" destId="{D0C7001B-D4A4-4FCB-97B8-9038B770231B}" srcOrd="3" destOrd="0" presId="urn:microsoft.com/office/officeart/2005/8/layout/chevron1"/>
    <dgm:cxn modelId="{C4AE17A8-9C09-4825-9240-9EDE9886D6FD}" type="presParOf" srcId="{B56ED9A2-0345-4E62-BD73-E55D6EF357EA}" destId="{CA2CD8A2-BA75-4A77-A904-6AC99B737930}" srcOrd="4" destOrd="0" presId="urn:microsoft.com/office/officeart/2005/8/layout/chevron1"/>
    <dgm:cxn modelId="{A43F106E-F65A-42CA-85AB-217ABEBE3399}" type="presParOf" srcId="{B56ED9A2-0345-4E62-BD73-E55D6EF357EA}" destId="{3FBA05D0-A787-4F3C-B95A-BCFE20407D91}" srcOrd="5" destOrd="0" presId="urn:microsoft.com/office/officeart/2005/8/layout/chevron1"/>
    <dgm:cxn modelId="{A6664BBD-0E95-4523-98BD-758CBF23BFD8}" type="presParOf" srcId="{B56ED9A2-0345-4E62-BD73-E55D6EF357EA}" destId="{F49E69C7-97B1-43B5-88E3-CA3D488FC15B}" srcOrd="6" destOrd="0" presId="urn:microsoft.com/office/officeart/2005/8/layout/chevron1"/>
    <dgm:cxn modelId="{372D6092-1F6C-4A0A-8F79-FCD46DD3434C}" type="presParOf" srcId="{B56ED9A2-0345-4E62-BD73-E55D6EF357EA}" destId="{55595AD5-351C-49D4-BC97-94D14219EA3F}" srcOrd="7" destOrd="0" presId="urn:microsoft.com/office/officeart/2005/8/layout/chevron1"/>
    <dgm:cxn modelId="{94999105-4701-4F5E-8866-AB242DBFE21D}" type="presParOf" srcId="{B56ED9A2-0345-4E62-BD73-E55D6EF357EA}" destId="{2DFF41A2-0415-420B-A85A-BC5A0E39ADE5}" srcOrd="8" destOrd="0" presId="urn:microsoft.com/office/officeart/2005/8/layout/chevron1"/>
    <dgm:cxn modelId="{1F94CBFB-B8D2-449D-B5A6-959608AFD5C7}" type="presParOf" srcId="{B56ED9A2-0345-4E62-BD73-E55D6EF357EA}" destId="{50B202D1-AEF1-4A09-B79E-E1361894EFB5}" srcOrd="9" destOrd="0" presId="urn:microsoft.com/office/officeart/2005/8/layout/chevron1"/>
    <dgm:cxn modelId="{7E44E506-8A9F-41EF-BEBC-B3037573A8CB}" type="presParOf" srcId="{B56ED9A2-0345-4E62-BD73-E55D6EF357EA}" destId="{5ABE6E79-EF9E-4076-839F-7741B1FF5548}" srcOrd="10" destOrd="0" presId="urn:microsoft.com/office/officeart/2005/8/layout/chevron1"/>
    <dgm:cxn modelId="{1044885C-3ECB-45B8-9234-4B730300EA8D}" type="presParOf" srcId="{B56ED9A2-0345-4E62-BD73-E55D6EF357EA}" destId="{0E3AA0F8-3395-4E21-8381-727C9BD438CA}" srcOrd="11" destOrd="0" presId="urn:microsoft.com/office/officeart/2005/8/layout/chevron1"/>
    <dgm:cxn modelId="{3A7D6AD4-8AA4-421F-8B77-6EE5DF54B2E6}" type="presParOf" srcId="{B56ED9A2-0345-4E62-BD73-E55D6EF357EA}" destId="{F4A125D6-8334-422D-BB3F-8A82860D4657}" srcOrd="1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37965-B27E-4CFC-A5DB-3B0457BE7664}">
      <dsp:nvSpPr>
        <dsp:cNvPr id="0" name=""/>
        <dsp:cNvSpPr/>
      </dsp:nvSpPr>
      <dsp:spPr>
        <a:xfrm>
          <a:off x="0" y="864689"/>
          <a:ext cx="1390276" cy="55611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smtClean="0"/>
            <a:t>Planning</a:t>
          </a:r>
          <a:endParaRPr lang="en-US" sz="1100" kern="1200" dirty="0"/>
        </a:p>
      </dsp:txBody>
      <dsp:txXfrm>
        <a:off x="278055" y="864689"/>
        <a:ext cx="834166" cy="556110"/>
      </dsp:txXfrm>
    </dsp:sp>
    <dsp:sp modelId="{A7513C01-2698-4262-9046-68AE522C1373}">
      <dsp:nvSpPr>
        <dsp:cNvPr id="0" name=""/>
        <dsp:cNvSpPr/>
      </dsp:nvSpPr>
      <dsp:spPr>
        <a:xfrm>
          <a:off x="1251248" y="864689"/>
          <a:ext cx="1390276" cy="55611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smtClean="0"/>
            <a:t>Dev</a:t>
          </a:r>
          <a:endParaRPr lang="en-US" sz="1100" kern="1200" dirty="0"/>
        </a:p>
      </dsp:txBody>
      <dsp:txXfrm>
        <a:off x="1529303" y="864689"/>
        <a:ext cx="834166" cy="556110"/>
      </dsp:txXfrm>
    </dsp:sp>
    <dsp:sp modelId="{CA2CD8A2-BA75-4A77-A904-6AC99B737930}">
      <dsp:nvSpPr>
        <dsp:cNvPr id="0" name=""/>
        <dsp:cNvSpPr/>
      </dsp:nvSpPr>
      <dsp:spPr>
        <a:xfrm>
          <a:off x="2502496" y="864689"/>
          <a:ext cx="1390276" cy="55611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smtClean="0"/>
            <a:t>Integration</a:t>
          </a:r>
          <a:endParaRPr lang="en-US" sz="1100" kern="1200" dirty="0"/>
        </a:p>
      </dsp:txBody>
      <dsp:txXfrm>
        <a:off x="2780551" y="864689"/>
        <a:ext cx="834166" cy="556110"/>
      </dsp:txXfrm>
    </dsp:sp>
    <dsp:sp modelId="{F49E69C7-97B1-43B5-88E3-CA3D488FC15B}">
      <dsp:nvSpPr>
        <dsp:cNvPr id="0" name=""/>
        <dsp:cNvSpPr/>
      </dsp:nvSpPr>
      <dsp:spPr>
        <a:xfrm>
          <a:off x="3753745" y="864689"/>
          <a:ext cx="1390276" cy="55611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smtClean="0"/>
            <a:t>QA</a:t>
          </a:r>
          <a:endParaRPr lang="en-US" sz="1100" kern="1200" dirty="0"/>
        </a:p>
      </dsp:txBody>
      <dsp:txXfrm>
        <a:off x="4031800" y="864689"/>
        <a:ext cx="834166" cy="556110"/>
      </dsp:txXfrm>
    </dsp:sp>
    <dsp:sp modelId="{2DFF41A2-0415-420B-A85A-BC5A0E39ADE5}">
      <dsp:nvSpPr>
        <dsp:cNvPr id="0" name=""/>
        <dsp:cNvSpPr/>
      </dsp:nvSpPr>
      <dsp:spPr>
        <a:xfrm>
          <a:off x="5004993" y="864689"/>
          <a:ext cx="1390276" cy="55611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smtClean="0"/>
            <a:t>Feature Freeze</a:t>
          </a:r>
          <a:endParaRPr lang="en-US" sz="1100" kern="1200" dirty="0"/>
        </a:p>
      </dsp:txBody>
      <dsp:txXfrm>
        <a:off x="5283048" y="864689"/>
        <a:ext cx="834166" cy="556110"/>
      </dsp:txXfrm>
    </dsp:sp>
    <dsp:sp modelId="{5ABE6E79-EF9E-4076-839F-7741B1FF5548}">
      <dsp:nvSpPr>
        <dsp:cNvPr id="0" name=""/>
        <dsp:cNvSpPr/>
      </dsp:nvSpPr>
      <dsp:spPr>
        <a:xfrm>
          <a:off x="6256242" y="864689"/>
          <a:ext cx="1390276" cy="55611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smtClean="0"/>
            <a:t>Code freeze</a:t>
          </a:r>
          <a:endParaRPr lang="en-US" sz="1100" kern="1200" dirty="0"/>
        </a:p>
      </dsp:txBody>
      <dsp:txXfrm>
        <a:off x="6534297" y="864689"/>
        <a:ext cx="834166" cy="556110"/>
      </dsp:txXfrm>
    </dsp:sp>
    <dsp:sp modelId="{F4A125D6-8334-422D-BB3F-8A82860D4657}">
      <dsp:nvSpPr>
        <dsp:cNvPr id="0" name=""/>
        <dsp:cNvSpPr/>
      </dsp:nvSpPr>
      <dsp:spPr>
        <a:xfrm>
          <a:off x="7507490" y="864689"/>
          <a:ext cx="1390276" cy="556110"/>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en-US" sz="1100" kern="1200" dirty="0" smtClean="0"/>
            <a:t>GA</a:t>
          </a:r>
          <a:endParaRPr lang="en-US" sz="1100" kern="1200" dirty="0"/>
        </a:p>
      </dsp:txBody>
      <dsp:txXfrm>
        <a:off x="7785545" y="864689"/>
        <a:ext cx="834166" cy="55611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5FA878-0A72-4971-AB23-5DB8067A6619}" type="datetimeFigureOut">
              <a:rPr lang="en-US" smtClean="0"/>
              <a:t>9/18/2016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7F9330-D89A-4FA2-9F04-F2A903FB0EC1}" type="slidenum">
              <a:rPr lang="en-US" smtClean="0"/>
              <a:t>‹#›</a:t>
            </a:fld>
            <a:endParaRPr lang="en-US"/>
          </a:p>
        </p:txBody>
      </p:sp>
    </p:spTree>
    <p:extLst>
      <p:ext uri="{BB962C8B-B14F-4D97-AF65-F5344CB8AC3E}">
        <p14:creationId xmlns:p14="http://schemas.microsoft.com/office/powerpoint/2010/main" val="3572884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www.owasp.org/index.php/Top_10_2013-A6-Sensitive_Data_Exposure" TargetMode="External"/><Relationship Id="rId3" Type="http://schemas.openxmlformats.org/officeDocument/2006/relationships/hyperlink" Target="https://www.owasp.org/index.php/Top_10_2013-A1-Injection" TargetMode="External"/><Relationship Id="rId7" Type="http://schemas.openxmlformats.org/officeDocument/2006/relationships/hyperlink" Target="https://www.owasp.org/index.php/Top_10_2013-A5-Security_Misconfiguration" TargetMode="External"/><Relationship Id="rId12" Type="http://schemas.openxmlformats.org/officeDocument/2006/relationships/hyperlink" Target="https://www.owasp.org/index.php/Top_10_2013-A10-Unvalidated_Redirects_and_Forwards"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owasp.org/index.php/Top_10_2013-A4-Insecure_Direct_Object_References" TargetMode="External"/><Relationship Id="rId11" Type="http://schemas.openxmlformats.org/officeDocument/2006/relationships/hyperlink" Target="https://www.owasp.org/index.php/Top_10_2013-A9-Using_Components_with_Known_Vulnerabilities" TargetMode="External"/><Relationship Id="rId5" Type="http://schemas.openxmlformats.org/officeDocument/2006/relationships/hyperlink" Target="https://www.owasp.org/index.php/Top_10_2013-A3-Cross-Site_Scripting_(XSS)" TargetMode="External"/><Relationship Id="rId10" Type="http://schemas.openxmlformats.org/officeDocument/2006/relationships/hyperlink" Target="https://www.owasp.org/index.php/Top_10_2013-A8-Cross-Site_Request_Forgery_(CSRF)" TargetMode="External"/><Relationship Id="rId4" Type="http://schemas.openxmlformats.org/officeDocument/2006/relationships/hyperlink" Target="https://www.owasp.org/index.php/Top_10_2013-A2-Broken_Authentication_and_Session_Management" TargetMode="External"/><Relationship Id="rId9" Type="http://schemas.openxmlformats.org/officeDocument/2006/relationships/hyperlink" Target="https://www.owasp.org/index.php/Top_10_2013-A7-Missing_Function_Level_Access_Control"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Efrat:</a:t>
            </a:r>
          </a:p>
          <a:p>
            <a:r>
              <a:rPr lang="en-US" dirty="0" smtClean="0"/>
              <a:t>Hello everybody.</a:t>
            </a:r>
            <a:r>
              <a:rPr lang="en-US" baseline="0" dirty="0" smtClean="0"/>
              <a:t> We are very excited to be here today and present the important topic of </a:t>
            </a:r>
            <a:r>
              <a:rPr lang="en-US" sz="1200" dirty="0" smtClean="0"/>
              <a:t>Integrating Security in Agile projects.</a:t>
            </a:r>
          </a:p>
          <a:p>
            <a:r>
              <a:rPr lang="en-US" dirty="0" smtClean="0"/>
              <a:t>As you know</a:t>
            </a:r>
            <a:r>
              <a:rPr lang="en-US" baseline="0" dirty="0" smtClean="0"/>
              <a:t> the</a:t>
            </a:r>
            <a:r>
              <a:rPr lang="en-US" dirty="0" smtClean="0"/>
              <a:t> topic</a:t>
            </a:r>
            <a:r>
              <a:rPr lang="en-US" baseline="0" dirty="0" smtClean="0"/>
              <a:t> very often discussed in every conference in both Agile development and Security.</a:t>
            </a:r>
          </a:p>
          <a:p>
            <a:r>
              <a:rPr lang="en-US" baseline="0" dirty="0" smtClean="0"/>
              <a:t>And why we still want to re</a:t>
            </a:r>
          </a:p>
          <a:p>
            <a:r>
              <a:rPr lang="en-US" baseline="0" dirty="0" smtClean="0"/>
              <a:t>turn to the topic again?</a:t>
            </a:r>
            <a:endParaRPr lang="he-IL" baseline="0" dirty="0" smtClean="0"/>
          </a:p>
          <a:p>
            <a:endParaRPr lang="he-IL" baseline="0" dirty="0" smtClean="0"/>
          </a:p>
          <a:p>
            <a:r>
              <a:rPr lang="he-IL" baseline="0" dirty="0" smtClean="0"/>
              <a:t>שלום לכולם,</a:t>
            </a:r>
          </a:p>
          <a:p>
            <a:r>
              <a:rPr lang="he-IL" baseline="0" dirty="0" smtClean="0"/>
              <a:t>אנחנו מאוד מתרגשו ליד כאן היום לספר לכם את הסיפור האישי שלנו בנושא שילוב נושא הסקיוריטי/אבטחת מידע בפרוייקט אג'ילים.</a:t>
            </a:r>
          </a:p>
          <a:p>
            <a:r>
              <a:rPr lang="he-IL" baseline="0" dirty="0" smtClean="0"/>
              <a:t>אולי כבר שמעתם על הנושא, הוא די חם, ועולה על הפרק הן בועידות אג'ייל בכל העולם והן בועידות הסקיוריטי</a:t>
            </a:r>
          </a:p>
          <a:p>
            <a:r>
              <a:rPr lang="he-IL" baseline="0" dirty="0" smtClean="0"/>
              <a:t>אז למה אנחנו בכל זאת מדברות על הנושא היום?</a:t>
            </a:r>
            <a:endParaRPr lang="en-US" dirty="0"/>
          </a:p>
        </p:txBody>
      </p:sp>
      <p:sp>
        <p:nvSpPr>
          <p:cNvPr id="4" name="Slide Number Placeholder 3"/>
          <p:cNvSpPr>
            <a:spLocks noGrp="1"/>
          </p:cNvSpPr>
          <p:nvPr>
            <p:ph type="sldNum" sz="quarter" idx="10"/>
          </p:nvPr>
        </p:nvSpPr>
        <p:spPr/>
        <p:txBody>
          <a:bodyPr/>
          <a:lstStyle/>
          <a:p>
            <a:fld id="{A61A9B5A-73E8-4E5F-B409-5C2B6C431AA2}" type="slidenum">
              <a:rPr lang="en-US" smtClean="0"/>
              <a:t>1</a:t>
            </a:fld>
            <a:endParaRPr lang="en-US" dirty="0"/>
          </a:p>
        </p:txBody>
      </p:sp>
    </p:spTree>
    <p:extLst>
      <p:ext uri="{BB962C8B-B14F-4D97-AF65-F5344CB8AC3E}">
        <p14:creationId xmlns:p14="http://schemas.microsoft.com/office/powerpoint/2010/main" val="886585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Elena:</a:t>
            </a:r>
          </a:p>
          <a:p>
            <a:r>
              <a:rPr lang="en-US" dirty="0" smtClean="0"/>
              <a:t>Yes,</a:t>
            </a:r>
            <a:r>
              <a:rPr lang="en-US" baseline="0" dirty="0" smtClean="0"/>
              <a:t> why we think that we need to raise it again in this forum?</a:t>
            </a:r>
            <a:endParaRPr lang="en-US" dirty="0" smtClean="0"/>
          </a:p>
          <a:p>
            <a:r>
              <a:rPr lang="en-US" dirty="0" smtClean="0"/>
              <a:t>Because even after many years</a:t>
            </a:r>
            <a:r>
              <a:rPr lang="en-US" baseline="0" dirty="0" smtClean="0"/>
              <a:t> that agile has been practiced around the world and we all understand importance of secure development, many people still have concerns. </a:t>
            </a:r>
          </a:p>
          <a:p>
            <a:r>
              <a:rPr lang="en-US" baseline="0" dirty="0" smtClean="0"/>
              <a:t>&lt;click&gt;</a:t>
            </a:r>
          </a:p>
          <a:p>
            <a:r>
              <a:rPr lang="en-US" baseline="0" dirty="0" smtClean="0"/>
              <a:t>They say – Agile project should move very fast and security is slowing down.</a:t>
            </a:r>
          </a:p>
          <a:p>
            <a:r>
              <a:rPr lang="en-US" baseline="0" dirty="0" smtClean="0"/>
              <a:t>&lt;click&gt;</a:t>
            </a:r>
          </a:p>
          <a:p>
            <a:r>
              <a:rPr lang="en-US" baseline="0" dirty="0" smtClean="0"/>
              <a:t>Or they say – we have the releases train and security is stop us just before the delivery and brake the rhythm </a:t>
            </a:r>
          </a:p>
          <a:p>
            <a:r>
              <a:rPr lang="en-US" baseline="0" dirty="0" smtClean="0"/>
              <a:t>&lt;click&gt;</a:t>
            </a:r>
          </a:p>
          <a:p>
            <a:r>
              <a:rPr lang="en-US" dirty="0" smtClean="0"/>
              <a:t>Whether</a:t>
            </a:r>
            <a:r>
              <a:rPr lang="en-US" baseline="0" dirty="0" smtClean="0"/>
              <a:t> Agile and Security are Oil and Water and we can’t get effective mix of these two?</a:t>
            </a:r>
            <a:endParaRPr lang="en-US" dirty="0" smtClean="0"/>
          </a:p>
          <a:p>
            <a:endParaRPr lang="en-US" dirty="0"/>
          </a:p>
        </p:txBody>
      </p:sp>
      <p:sp>
        <p:nvSpPr>
          <p:cNvPr id="4" name="Slide Number Placeholder 3"/>
          <p:cNvSpPr>
            <a:spLocks noGrp="1"/>
          </p:cNvSpPr>
          <p:nvPr>
            <p:ph type="sldNum" sz="quarter" idx="10"/>
          </p:nvPr>
        </p:nvSpPr>
        <p:spPr/>
        <p:txBody>
          <a:bodyPr/>
          <a:lstStyle/>
          <a:p>
            <a:fld id="{A61A9B5A-73E8-4E5F-B409-5C2B6C431AA2}" type="slidenum">
              <a:rPr lang="en-US" smtClean="0"/>
              <a:t>2</a:t>
            </a:fld>
            <a:endParaRPr lang="en-US" dirty="0"/>
          </a:p>
        </p:txBody>
      </p:sp>
    </p:spTree>
    <p:extLst>
      <p:ext uri="{BB962C8B-B14F-4D97-AF65-F5344CB8AC3E}">
        <p14:creationId xmlns:p14="http://schemas.microsoft.com/office/powerpoint/2010/main" val="1470999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r>
              <a:rPr lang="en-US" dirty="0" smtClean="0"/>
              <a:t>Efrat:</a:t>
            </a:r>
          </a:p>
          <a:p>
            <a:r>
              <a:rPr lang="en-US" dirty="0" smtClean="0"/>
              <a:t>No!</a:t>
            </a:r>
            <a:r>
              <a:rPr lang="en-US" baseline="0" dirty="0" smtClean="0"/>
              <a:t> We are sure that Agile Development and Security are partners, they work together well when they work as a team on common goals. They understand weaknesses and strengths of each other and providing backup ad support in on-going activities.</a:t>
            </a:r>
            <a:endParaRPr lang="he-IL" baseline="0" dirty="0" smtClean="0"/>
          </a:p>
          <a:p>
            <a:endParaRPr lang="he-IL" baseline="0" dirty="0" smtClean="0"/>
          </a:p>
          <a:p>
            <a:r>
              <a:rPr lang="he-IL" baseline="0" dirty="0" smtClean="0"/>
              <a:t>אז לא- אנחנו בטוחות שאג'ייל וסקיוריטי יכוללים לעבוד יחד יד ביד , זה לצד זה עם מטרות משותפות ,בהבנה מלאה של החוזקות והחולשות של כל אחד מהצדדים, בתיאום ובסנכרון, לשתף פעולה ולנצח.</a:t>
            </a:r>
          </a:p>
          <a:p>
            <a:endParaRPr lang="en-US" dirty="0"/>
          </a:p>
        </p:txBody>
      </p:sp>
      <p:sp>
        <p:nvSpPr>
          <p:cNvPr id="4" name="Slide Number Placeholder 3"/>
          <p:cNvSpPr>
            <a:spLocks noGrp="1"/>
          </p:cNvSpPr>
          <p:nvPr>
            <p:ph type="sldNum" sz="quarter" idx="10"/>
          </p:nvPr>
        </p:nvSpPr>
        <p:spPr/>
        <p:txBody>
          <a:bodyPr/>
          <a:lstStyle/>
          <a:p>
            <a:fld id="{A61A9B5A-73E8-4E5F-B409-5C2B6C431AA2}" type="slidenum">
              <a:rPr lang="en-US" smtClean="0"/>
              <a:t>3</a:t>
            </a:fld>
            <a:endParaRPr lang="en-US" dirty="0"/>
          </a:p>
        </p:txBody>
      </p:sp>
    </p:spTree>
    <p:extLst>
      <p:ext uri="{BB962C8B-B14F-4D97-AF65-F5344CB8AC3E}">
        <p14:creationId xmlns:p14="http://schemas.microsoft.com/office/powerpoint/2010/main" val="2850166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r>
              <a:rPr lang="en-US" dirty="0" smtClean="0"/>
              <a:t>Elena:</a:t>
            </a:r>
            <a:r>
              <a:rPr lang="en-US" baseline="0" dirty="0" smtClean="0"/>
              <a:t> </a:t>
            </a:r>
            <a:r>
              <a:rPr lang="en-US" dirty="0" smtClean="0"/>
              <a:t>So who are we, </a:t>
            </a:r>
            <a:r>
              <a:rPr lang="en-US" baseline="0" dirty="0" smtClean="0"/>
              <a:t>and why did we decided to present this topic today? </a:t>
            </a:r>
          </a:p>
          <a:p>
            <a:r>
              <a:rPr lang="en-US" baseline="0" dirty="0" smtClean="0"/>
              <a:t>Since we are working together on integrating security in agile projects already three years. &lt;click&gt;</a:t>
            </a:r>
          </a:p>
          <a:p>
            <a:endParaRPr lang="he-IL" baseline="0" dirty="0" smtClean="0"/>
          </a:p>
          <a:p>
            <a:r>
              <a:rPr lang="he-IL" baseline="0" dirty="0" smtClean="0"/>
              <a:t>אלנה אחראית אצלנו על כל תחום הסקיוריט. היא מביאה איתה 25 שנות ניסיון בתחום פיתוח תכנה ו4 שנים בתחום אבטחת מידע, וכן היא בעלת תואר שני במצמטיקה שימושית.</a:t>
            </a:r>
          </a:p>
          <a:p>
            <a:endParaRPr lang="en-US" baseline="0" dirty="0" smtClean="0"/>
          </a:p>
          <a:p>
            <a:r>
              <a:rPr lang="en-US" baseline="0" dirty="0" smtClean="0"/>
              <a:t>Efrat: </a:t>
            </a:r>
          </a:p>
          <a:p>
            <a:r>
              <a:rPr lang="en-US" baseline="0" dirty="0" smtClean="0"/>
              <a:t>Elena represents the Security side of the project and brings vast experience in both development and security areas.</a:t>
            </a:r>
          </a:p>
          <a:p>
            <a:r>
              <a:rPr lang="en-US" dirty="0" smtClean="0"/>
              <a:t>She is</a:t>
            </a:r>
            <a:r>
              <a:rPr lang="en-US" baseline="0" dirty="0" smtClean="0"/>
              <a:t> </a:t>
            </a:r>
            <a:r>
              <a:rPr lang="en-US" dirty="0" smtClean="0"/>
              <a:t>responsible for a department developing 12 products ( ~400 developers)</a:t>
            </a:r>
          </a:p>
          <a:p>
            <a:endParaRPr lang="en-US" baseline="0" dirty="0" smtClean="0"/>
          </a:p>
          <a:p>
            <a:r>
              <a:rPr lang="en-US" baseline="0" dirty="0" smtClean="0"/>
              <a:t>Elena:</a:t>
            </a:r>
          </a:p>
          <a:p>
            <a:r>
              <a:rPr lang="en-US" baseline="0" dirty="0" smtClean="0"/>
              <a:t> &lt;click&gt;</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baseline="0" dirty="0" smtClean="0"/>
              <a:t>Efrat is representing the development team as a </a:t>
            </a:r>
            <a:r>
              <a:rPr lang="en-US" dirty="0" smtClean="0"/>
              <a:t>Senior Program Manager responsible for the lifecycle of Storm</a:t>
            </a:r>
            <a:r>
              <a:rPr lang="en-US" baseline="0" dirty="0" smtClean="0"/>
              <a:t> Runner Load - the </a:t>
            </a:r>
            <a:r>
              <a:rPr lang="en-US" dirty="0" smtClean="0"/>
              <a:t>cloud</a:t>
            </a:r>
            <a:r>
              <a:rPr lang="en-US" baseline="0" dirty="0" smtClean="0"/>
              <a:t> based </a:t>
            </a:r>
            <a:r>
              <a:rPr lang="en-US" dirty="0" smtClean="0"/>
              <a:t>product developed</a:t>
            </a:r>
            <a:r>
              <a:rPr lang="en-US" baseline="0" dirty="0" smtClean="0"/>
              <a:t> according to Agile methodology.</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baseline="0" dirty="0" smtClean="0"/>
              <a:t>Efrat is Brings deep knowledge and experience in both software development and project management.</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dirty="0" smtClean="0"/>
              <a:t>The</a:t>
            </a:r>
            <a:r>
              <a:rPr lang="en-US" baseline="0" dirty="0" smtClean="0"/>
              <a:t> group consists of </a:t>
            </a:r>
            <a:r>
              <a:rPr lang="en-US" dirty="0" smtClean="0"/>
              <a:t>4 development teams ( 50+ developers)  and requires coordinating the product delivery with 6 groups from different disciplines, providing integrations and services. Quite a complicated task</a:t>
            </a:r>
            <a:r>
              <a:rPr lang="en-US" baseline="0" dirty="0" smtClean="0"/>
              <a:t> </a:t>
            </a:r>
            <a:r>
              <a:rPr lang="en-US" baseline="0" dirty="0" smtClean="0">
                <a:sym typeface="Wingdings" panose="05000000000000000000" pitchFamily="2" charset="2"/>
              </a:rPr>
              <a:t>!</a:t>
            </a:r>
            <a:endParaRPr lang="en-US" dirty="0" smtClean="0"/>
          </a:p>
          <a:p>
            <a:endParaRPr lang="en-US" dirty="0"/>
          </a:p>
        </p:txBody>
      </p:sp>
      <p:sp>
        <p:nvSpPr>
          <p:cNvPr id="4" name="Slide Number Placeholder 3"/>
          <p:cNvSpPr>
            <a:spLocks noGrp="1"/>
          </p:cNvSpPr>
          <p:nvPr>
            <p:ph type="sldNum" sz="quarter" idx="10"/>
          </p:nvPr>
        </p:nvSpPr>
        <p:spPr/>
        <p:txBody>
          <a:bodyPr/>
          <a:lstStyle/>
          <a:p>
            <a:fld id="{A61A9B5A-73E8-4E5F-B409-5C2B6C431AA2}" type="slidenum">
              <a:rPr lang="en-US" smtClean="0"/>
              <a:t>4</a:t>
            </a:fld>
            <a:endParaRPr lang="en-US"/>
          </a:p>
        </p:txBody>
      </p:sp>
    </p:spTree>
    <p:extLst>
      <p:ext uri="{BB962C8B-B14F-4D97-AF65-F5344CB8AC3E}">
        <p14:creationId xmlns:p14="http://schemas.microsoft.com/office/powerpoint/2010/main" val="1907252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normAutofit fontScale="85000" lnSpcReduction="20000"/>
          </a:bodyPr>
          <a:lstStyle/>
          <a:p>
            <a:r>
              <a:rPr lang="en-US" sz="1100" kern="1200" dirty="0" smtClean="0">
                <a:solidFill>
                  <a:schemeClr val="tx1"/>
                </a:solidFill>
                <a:effectLst/>
                <a:latin typeface="+mn-lt"/>
                <a:ea typeface="+mn-ea"/>
                <a:cs typeface="+mn-cs"/>
              </a:rPr>
              <a:t>.</a:t>
            </a:r>
            <a:br>
              <a:rPr lang="en-US" sz="1100" kern="1200" dirty="0" smtClean="0">
                <a:solidFill>
                  <a:schemeClr val="tx1"/>
                </a:solidFill>
                <a:effectLst/>
                <a:latin typeface="+mn-lt"/>
                <a:ea typeface="+mn-ea"/>
                <a:cs typeface="+mn-cs"/>
              </a:rPr>
            </a:br>
            <a:r>
              <a:rPr lang="en-US" sz="1100" kern="1200" dirty="0" smtClean="0">
                <a:solidFill>
                  <a:schemeClr val="tx1"/>
                </a:solidFill>
                <a:effectLst/>
                <a:latin typeface="+mn-lt"/>
                <a:ea typeface="+mn-ea"/>
                <a:cs typeface="+mn-cs"/>
              </a:rPr>
              <a:t/>
            </a:r>
            <a:br>
              <a:rPr lang="en-US" sz="1100" kern="1200" dirty="0" smtClean="0">
                <a:solidFill>
                  <a:schemeClr val="tx1"/>
                </a:solidFill>
                <a:effectLst/>
                <a:latin typeface="+mn-lt"/>
                <a:ea typeface="+mn-ea"/>
                <a:cs typeface="+mn-cs"/>
              </a:rPr>
            </a:br>
            <a:r>
              <a:rPr lang="en-US" sz="1100" kern="1200" dirty="0" smtClean="0">
                <a:solidFill>
                  <a:schemeClr val="tx1"/>
                </a:solidFill>
                <a:effectLst/>
                <a:latin typeface="+mn-lt"/>
                <a:ea typeface="+mn-ea"/>
                <a:cs typeface="+mn-cs"/>
              </a:rPr>
              <a:t>Elena: </a:t>
            </a:r>
          </a:p>
          <a:p>
            <a:r>
              <a:rPr lang="en-US" sz="1100" kern="1200" dirty="0" smtClean="0">
                <a:solidFill>
                  <a:schemeClr val="tx1"/>
                </a:solidFill>
                <a:effectLst/>
                <a:latin typeface="+mn-lt"/>
                <a:ea typeface="+mn-ea"/>
                <a:cs typeface="+mn-cs"/>
              </a:rPr>
              <a:t>So,</a:t>
            </a:r>
            <a:r>
              <a:rPr lang="en-US" sz="1100" kern="1200" baseline="0" dirty="0" smtClean="0">
                <a:solidFill>
                  <a:schemeClr val="tx1"/>
                </a:solidFill>
                <a:effectLst/>
                <a:latin typeface="+mn-lt"/>
                <a:ea typeface="+mn-ea"/>
                <a:cs typeface="+mn-cs"/>
              </a:rPr>
              <a:t> based on our experience, we’d like to present you some main points of our collaboration</a:t>
            </a:r>
            <a:endParaRPr lang="en-US" sz="1100" kern="1200" dirty="0" smtClean="0">
              <a:solidFill>
                <a:schemeClr val="tx1"/>
              </a:solidFill>
              <a:effectLst/>
              <a:latin typeface="+mn-lt"/>
              <a:ea typeface="+mn-ea"/>
              <a:cs typeface="+mn-cs"/>
            </a:endParaRPr>
          </a:p>
          <a:p>
            <a:pPr rtl="0"/>
            <a:r>
              <a:rPr lang="en-US" sz="1100" kern="1200" dirty="0" smtClean="0">
                <a:solidFill>
                  <a:schemeClr val="tx1"/>
                </a:solidFill>
                <a:effectLst/>
                <a:latin typeface="+mn-lt"/>
                <a:ea typeface="+mn-ea"/>
                <a:cs typeface="+mn-cs"/>
              </a:rPr>
              <a:t>&lt;click&gt;</a:t>
            </a:r>
          </a:p>
          <a:p>
            <a:pPr rtl="0"/>
            <a:r>
              <a:rPr lang="en-US" sz="1100" kern="1200" dirty="0" smtClean="0">
                <a:solidFill>
                  <a:schemeClr val="tx1"/>
                </a:solidFill>
                <a:effectLst/>
                <a:latin typeface="+mn-lt"/>
                <a:ea typeface="+mn-ea"/>
                <a:cs typeface="+mn-cs"/>
              </a:rPr>
              <a:t>We’ll shortly describe the main challenges</a:t>
            </a:r>
          </a:p>
          <a:p>
            <a:pPr rtl="0"/>
            <a:r>
              <a:rPr lang="en-US" sz="1100" kern="1200" baseline="0" dirty="0" smtClean="0">
                <a:solidFill>
                  <a:schemeClr val="tx1"/>
                </a:solidFill>
                <a:effectLst/>
                <a:latin typeface="+mn-lt"/>
                <a:ea typeface="+mn-ea"/>
                <a:cs typeface="+mn-cs"/>
              </a:rPr>
              <a:t>&lt;click&gt;</a:t>
            </a:r>
          </a:p>
          <a:p>
            <a:pPr rtl="0"/>
            <a:r>
              <a:rPr lang="en-US" sz="1100" kern="1200" baseline="0" dirty="0" smtClean="0">
                <a:solidFill>
                  <a:schemeClr val="tx1"/>
                </a:solidFill>
                <a:effectLst/>
                <a:latin typeface="+mn-lt"/>
                <a:ea typeface="+mn-ea"/>
                <a:cs typeface="+mn-cs"/>
              </a:rPr>
              <a:t> and the </a:t>
            </a:r>
            <a:r>
              <a:rPr lang="en-US" sz="1100" kern="1200" dirty="0" smtClean="0">
                <a:solidFill>
                  <a:schemeClr val="tx1"/>
                </a:solidFill>
                <a:effectLst/>
                <a:latin typeface="+mn-lt"/>
                <a:ea typeface="+mn-ea"/>
                <a:cs typeface="+mn-cs"/>
              </a:rPr>
              <a:t>techniques &amp; procedures helping to </a:t>
            </a:r>
            <a:r>
              <a:rPr lang="en-US" sz="1100" b="1" kern="1200" dirty="0" smtClean="0">
                <a:solidFill>
                  <a:schemeClr val="tx1"/>
                </a:solidFill>
                <a:effectLst/>
                <a:latin typeface="+mn-lt"/>
                <a:ea typeface="+mn-ea"/>
                <a:cs typeface="+mn-cs"/>
              </a:rPr>
              <a:t>overcome</a:t>
            </a:r>
            <a:r>
              <a:rPr lang="en-US" sz="1100" kern="1200" dirty="0" smtClean="0">
                <a:solidFill>
                  <a:schemeClr val="tx1"/>
                </a:solidFill>
                <a:effectLst/>
                <a:latin typeface="+mn-lt"/>
                <a:ea typeface="+mn-ea"/>
                <a:cs typeface="+mn-cs"/>
              </a:rPr>
              <a:t> those challenges. </a:t>
            </a:r>
          </a:p>
          <a:p>
            <a:pPr rtl="0"/>
            <a:r>
              <a:rPr lang="en-US" sz="1100" kern="1200" dirty="0" smtClean="0">
                <a:solidFill>
                  <a:schemeClr val="tx1"/>
                </a:solidFill>
                <a:effectLst/>
                <a:latin typeface="+mn-lt"/>
                <a:ea typeface="+mn-ea"/>
                <a:cs typeface="+mn-cs"/>
              </a:rPr>
              <a:t>&lt;click&gt;</a:t>
            </a:r>
          </a:p>
          <a:p>
            <a:pPr rtl="0"/>
            <a:r>
              <a:rPr lang="en-US" sz="1100" kern="1200" dirty="0" smtClean="0">
                <a:solidFill>
                  <a:schemeClr val="tx1"/>
                </a:solidFill>
                <a:effectLst/>
                <a:latin typeface="+mn-lt"/>
                <a:ea typeface="+mn-ea"/>
                <a:cs typeface="+mn-cs"/>
              </a:rPr>
              <a:t>We’ll present the Security Lifecycle Management (SLM) Framework developed and used in HPE SW in the last three years, </a:t>
            </a:r>
          </a:p>
          <a:p>
            <a:pPr rtl="0"/>
            <a:endParaRPr lang="en-US" sz="1100" dirty="0" smtClean="0"/>
          </a:p>
          <a:p>
            <a:pPr rtl="0"/>
            <a:r>
              <a:rPr lang="en-US" sz="1100" dirty="0" smtClean="0"/>
              <a:t>Efrat:</a:t>
            </a:r>
          </a:p>
          <a:p>
            <a:pPr rtl="0"/>
            <a:r>
              <a:rPr lang="en-US" sz="1100" dirty="0" smtClean="0"/>
              <a:t> </a:t>
            </a:r>
            <a:r>
              <a:rPr lang="en-US" sz="1100" kern="1200" dirty="0" smtClean="0">
                <a:solidFill>
                  <a:schemeClr val="tx1"/>
                </a:solidFill>
                <a:effectLst/>
                <a:latin typeface="+mn-lt"/>
                <a:ea typeface="+mn-ea"/>
                <a:cs typeface="+mn-cs"/>
              </a:rPr>
              <a:t>&lt; click&gt;</a:t>
            </a:r>
            <a:endParaRPr lang="he-IL" sz="1100" kern="1200" dirty="0" smtClean="0">
              <a:solidFill>
                <a:schemeClr val="tx1"/>
              </a:solidFill>
              <a:effectLst/>
              <a:latin typeface="+mn-lt"/>
              <a:ea typeface="+mn-ea"/>
              <a:cs typeface="+mn-cs"/>
            </a:endParaRPr>
          </a:p>
          <a:p>
            <a:pPr rtl="0"/>
            <a:r>
              <a:rPr lang="he-IL" sz="1100" kern="1200" dirty="0" smtClean="0">
                <a:solidFill>
                  <a:schemeClr val="tx1"/>
                </a:solidFill>
                <a:effectLst/>
                <a:latin typeface="+mn-lt"/>
                <a:ea typeface="+mn-ea"/>
                <a:cs typeface="+mn-cs"/>
              </a:rPr>
              <a:t>בנוסף נתאר איך שילבנו</a:t>
            </a:r>
            <a:r>
              <a:rPr lang="he-IL" sz="1100" kern="1200" baseline="0" dirty="0" smtClean="0">
                <a:solidFill>
                  <a:schemeClr val="tx1"/>
                </a:solidFill>
                <a:effectLst/>
                <a:latin typeface="+mn-lt"/>
                <a:ea typeface="+mn-ea"/>
                <a:cs typeface="+mn-cs"/>
              </a:rPr>
              <a:t> את זה בתהליך מחזור חיי המוצר שמפותח בתודולוגיית אג'ל, ונשים דגש על התהליכים והטקסים המיוחדים שבחנו וכן על תפקידי המפתח שלדעתנו מהווים בסיס להצלחה.</a:t>
            </a:r>
          </a:p>
          <a:p>
            <a:pPr rtl="0"/>
            <a:endParaRPr lang="he-IL" sz="1100" kern="1200" dirty="0" smtClean="0">
              <a:solidFill>
                <a:schemeClr val="tx1"/>
              </a:solidFill>
              <a:effectLst/>
              <a:latin typeface="+mn-lt"/>
              <a:ea typeface="+mn-ea"/>
              <a:cs typeface="+mn-cs"/>
            </a:endParaRPr>
          </a:p>
          <a:p>
            <a:pPr rtl="0"/>
            <a:endParaRPr lang="he-IL" sz="1100" kern="1200" dirty="0" smtClean="0">
              <a:solidFill>
                <a:schemeClr val="tx1"/>
              </a:solidFill>
              <a:effectLst/>
              <a:latin typeface="+mn-lt"/>
              <a:ea typeface="+mn-ea"/>
              <a:cs typeface="+mn-cs"/>
            </a:endParaRPr>
          </a:p>
          <a:p>
            <a:pPr rtl="0"/>
            <a:r>
              <a:rPr lang="en-US" sz="1100" kern="1200" dirty="0" smtClean="0">
                <a:solidFill>
                  <a:schemeClr val="tx1"/>
                </a:solidFill>
                <a:effectLst/>
                <a:latin typeface="+mn-lt"/>
                <a:ea typeface="+mn-ea"/>
                <a:cs typeface="+mn-cs"/>
              </a:rPr>
              <a:t>Click</a:t>
            </a:r>
            <a:endParaRPr lang="he-IL" sz="1100" kern="1200" dirty="0" smtClean="0">
              <a:solidFill>
                <a:schemeClr val="tx1"/>
              </a:solidFill>
              <a:effectLst/>
              <a:latin typeface="+mn-lt"/>
              <a:ea typeface="+mn-ea"/>
              <a:cs typeface="+mn-cs"/>
            </a:endParaRPr>
          </a:p>
          <a:p>
            <a:pPr rtl="0"/>
            <a:r>
              <a:rPr lang="he-IL" sz="1100" kern="1200" dirty="0" smtClean="0">
                <a:solidFill>
                  <a:schemeClr val="tx1"/>
                </a:solidFill>
                <a:effectLst/>
                <a:latin typeface="+mn-lt"/>
                <a:ea typeface="+mn-ea"/>
                <a:cs typeface="+mn-cs"/>
              </a:rPr>
              <a:t>לבסוף נסכם ונתן לכם</a:t>
            </a:r>
            <a:r>
              <a:rPr lang="he-IL" sz="1100" kern="1200" baseline="0" dirty="0" smtClean="0">
                <a:solidFill>
                  <a:schemeClr val="tx1"/>
                </a:solidFill>
                <a:effectLst/>
                <a:latin typeface="+mn-lt"/>
                <a:ea typeface="+mn-ea"/>
                <a:cs typeface="+mn-cs"/>
              </a:rPr>
              <a:t> כמה טיפים על איך גווף סקיוריטי מסודר עם אגנדה מאוד ברורה יכול להשתלב כחלק אינטגרלי מ]אוייקט אג'ילי ולעשות זאת בהצלחה רבה.</a:t>
            </a:r>
            <a:endParaRPr lang="en-US" sz="1100" kern="1200" dirty="0" smtClean="0">
              <a:solidFill>
                <a:schemeClr val="tx1"/>
              </a:solidFill>
              <a:effectLst/>
              <a:latin typeface="+mn-lt"/>
              <a:ea typeface="+mn-ea"/>
              <a:cs typeface="+mn-cs"/>
            </a:endParaRPr>
          </a:p>
          <a:p>
            <a:pPr rtl="0"/>
            <a:r>
              <a:rPr lang="en-US" sz="1100" kern="1200" dirty="0" smtClean="0">
                <a:solidFill>
                  <a:schemeClr val="tx1"/>
                </a:solidFill>
                <a:effectLst/>
                <a:latin typeface="+mn-lt"/>
                <a:ea typeface="+mn-ea"/>
                <a:cs typeface="+mn-cs"/>
              </a:rPr>
              <a:t>and describe how it is integrated into the development of new SaaS-based fully agile developed product, with emphasis on main activities and roles. As a part of the presentation we would like to highlight the importance of the proper program management and role of the PMO (and others) and how it became a key success factor in the effective security program implementation.</a:t>
            </a:r>
          </a:p>
          <a:p>
            <a:pPr rtl="0"/>
            <a:r>
              <a:rPr lang="en-US" sz="1100" kern="1200" dirty="0" smtClean="0">
                <a:solidFill>
                  <a:schemeClr val="tx1"/>
                </a:solidFill>
                <a:effectLst/>
                <a:latin typeface="+mn-lt"/>
                <a:ea typeface="+mn-ea"/>
                <a:cs typeface="+mn-cs"/>
              </a:rPr>
              <a:t>&lt;click&gt;</a:t>
            </a:r>
          </a:p>
          <a:p>
            <a:pPr rtl="0"/>
            <a:r>
              <a:rPr lang="en-US" sz="1100" kern="1200" dirty="0" smtClean="0">
                <a:solidFill>
                  <a:schemeClr val="tx1"/>
                </a:solidFill>
                <a:effectLst/>
                <a:latin typeface="+mn-lt"/>
                <a:ea typeface="+mn-ea"/>
                <a:cs typeface="+mn-cs"/>
              </a:rPr>
              <a:t> </a:t>
            </a:r>
            <a:r>
              <a:rPr lang="en-US" sz="1100" dirty="0" smtClean="0"/>
              <a:t>And</a:t>
            </a:r>
            <a:r>
              <a:rPr lang="en-US" sz="1100" baseline="0" dirty="0" smtClean="0"/>
              <a:t> finally we’ll provide some practical recommendation how </a:t>
            </a:r>
            <a:r>
              <a:rPr lang="en-US" sz="1100" kern="1200" dirty="0" smtClean="0">
                <a:solidFill>
                  <a:schemeClr val="tx1"/>
                </a:solidFill>
                <a:effectLst/>
                <a:latin typeface="+mn-lt"/>
                <a:ea typeface="+mn-ea"/>
                <a:cs typeface="+mn-cs"/>
              </a:rPr>
              <a:t> a very comprehensive security program, managed by a dedicated security office, </a:t>
            </a:r>
            <a:r>
              <a:rPr lang="en-US" sz="1100" b="1" kern="1200" dirty="0" smtClean="0">
                <a:solidFill>
                  <a:schemeClr val="tx1"/>
                </a:solidFill>
                <a:effectLst/>
                <a:latin typeface="+mn-lt"/>
                <a:ea typeface="+mn-ea"/>
                <a:cs typeface="+mn-cs"/>
              </a:rPr>
              <a:t>CAN</a:t>
            </a:r>
            <a:r>
              <a:rPr lang="en-US" sz="1100" kern="1200" dirty="0" smtClean="0">
                <a:solidFill>
                  <a:schemeClr val="tx1"/>
                </a:solidFill>
                <a:effectLst/>
                <a:latin typeface="+mn-lt"/>
                <a:ea typeface="+mn-ea"/>
                <a:cs typeface="+mn-cs"/>
              </a:rPr>
              <a:t> be successfully integrated in an agile project based</a:t>
            </a:r>
            <a:r>
              <a:rPr lang="en-US" sz="1100" kern="1200" baseline="0" dirty="0" smtClean="0">
                <a:solidFill>
                  <a:schemeClr val="tx1"/>
                </a:solidFill>
                <a:effectLst/>
                <a:latin typeface="+mn-lt"/>
                <a:ea typeface="+mn-ea"/>
                <a:cs typeface="+mn-cs"/>
              </a:rPr>
              <a:t> upon</a:t>
            </a:r>
            <a:r>
              <a:rPr lang="en-US" sz="1100" kern="1200" dirty="0" smtClean="0">
                <a:solidFill>
                  <a:schemeClr val="tx1"/>
                </a:solidFill>
                <a:effectLst/>
                <a:latin typeface="+mn-lt"/>
                <a:ea typeface="+mn-ea"/>
                <a:cs typeface="+mn-cs"/>
              </a:rPr>
              <a:t> a real case example.</a:t>
            </a:r>
          </a:p>
          <a:p>
            <a:endParaRPr lang="en-US" dirty="0" smtClean="0"/>
          </a:p>
          <a:p>
            <a:endParaRPr lang="en-US"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A61A9B5A-73E8-4E5F-B409-5C2B6C431AA2}" type="slidenum">
              <a:rPr lang="en-US" smtClean="0"/>
              <a:t>5</a:t>
            </a:fld>
            <a:endParaRPr lang="en-US"/>
          </a:p>
        </p:txBody>
      </p:sp>
    </p:spTree>
    <p:extLst>
      <p:ext uri="{BB962C8B-B14F-4D97-AF65-F5344CB8AC3E}">
        <p14:creationId xmlns:p14="http://schemas.microsoft.com/office/powerpoint/2010/main" val="3854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r>
              <a:rPr lang="en-US" dirty="0" smtClean="0"/>
              <a:t>Elena:</a:t>
            </a:r>
          </a:p>
          <a:p>
            <a:r>
              <a:rPr lang="en-US" dirty="0" smtClean="0"/>
              <a:t>Before</a:t>
            </a:r>
            <a:r>
              <a:rPr lang="en-US" baseline="0" dirty="0" smtClean="0"/>
              <a:t> we will deep dive into the practical aspects of the integration, I’d like to provide some background regarding our organization and  the processes we built.</a:t>
            </a:r>
            <a:endParaRPr lang="en-US" dirty="0" smtClean="0"/>
          </a:p>
          <a:p>
            <a:r>
              <a:rPr lang="en-US" dirty="0" smtClean="0"/>
              <a:t> </a:t>
            </a:r>
          </a:p>
          <a:p>
            <a:r>
              <a:rPr lang="en-US" dirty="0" smtClean="0"/>
              <a:t>As</a:t>
            </a:r>
            <a:r>
              <a:rPr lang="en-US" baseline="0" dirty="0" smtClean="0"/>
              <a:t> you know, HPE Software is a big global organization. And the department which I am responsible for as Security Lead , has a very solid portfolio containing 12 products. Most of them are known in the market for a decade. The products are developed and supported by more than 400 employees located in 5 countries.</a:t>
            </a:r>
          </a:p>
          <a:p>
            <a:endParaRPr lang="en-US" baseline="0" dirty="0" smtClean="0"/>
          </a:p>
          <a:p>
            <a:r>
              <a:rPr lang="en-US" dirty="0" smtClean="0"/>
              <a:t>Obviously such big organization</a:t>
            </a:r>
            <a:r>
              <a:rPr lang="en-US" baseline="0" dirty="0" smtClean="0"/>
              <a:t> has many policies, processes and tools which should be used to support efficient development in big global enterprise.</a:t>
            </a:r>
            <a:endParaRPr lang="en-US" dirty="0" smtClean="0"/>
          </a:p>
        </p:txBody>
      </p:sp>
      <p:sp>
        <p:nvSpPr>
          <p:cNvPr id="4" name="Slide Number Placeholder 3"/>
          <p:cNvSpPr>
            <a:spLocks noGrp="1"/>
          </p:cNvSpPr>
          <p:nvPr>
            <p:ph type="sldNum" sz="quarter" idx="10"/>
          </p:nvPr>
        </p:nvSpPr>
        <p:spPr/>
        <p:txBody>
          <a:bodyPr/>
          <a:lstStyle/>
          <a:p>
            <a:fld id="{A61A9B5A-73E8-4E5F-B409-5C2B6C431AA2}" type="slidenum">
              <a:rPr lang="en-US" smtClean="0"/>
              <a:t>6</a:t>
            </a:fld>
            <a:endParaRPr lang="en-US"/>
          </a:p>
        </p:txBody>
      </p:sp>
    </p:spTree>
    <p:extLst>
      <p:ext uri="{BB962C8B-B14F-4D97-AF65-F5344CB8AC3E}">
        <p14:creationId xmlns:p14="http://schemas.microsoft.com/office/powerpoint/2010/main" val="511291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r>
              <a:rPr lang="en-US" dirty="0" smtClean="0"/>
              <a:t>Elena:</a:t>
            </a:r>
          </a:p>
          <a:p>
            <a:endParaRPr lang="en-US" dirty="0" smtClean="0"/>
          </a:p>
          <a:p>
            <a:r>
              <a:rPr lang="en-US" dirty="0" smtClean="0"/>
              <a:t> To ensure the proper</a:t>
            </a:r>
            <a:r>
              <a:rPr lang="en-US" baseline="0" dirty="0" smtClean="0"/>
              <a:t> security activities are done on relevant development stage we ( S&amp;TO) defined the Secure Lifecycle Management framework and started to implement in products according to enterprise requirements and product maturity.</a:t>
            </a:r>
          </a:p>
          <a:p>
            <a:r>
              <a:rPr lang="en-US" baseline="0" dirty="0" smtClean="0"/>
              <a:t> We started from big well-established products, with long development cycle and built the SLM framework presented in the slide.</a:t>
            </a:r>
          </a:p>
          <a:p>
            <a:r>
              <a:rPr lang="en-US" baseline="0" dirty="0" smtClean="0"/>
              <a:t> </a:t>
            </a:r>
            <a:r>
              <a:rPr lang="en-US" dirty="0" smtClean="0"/>
              <a:t>The framework  enables the proactive integration of security into its products lifecycle. The integration of comprehensive security controls such as design review, threat modeling, security testing, and more into the product lifecycle makes sure the risks are identified and appropriate mitigation is provided prior to the product release.</a:t>
            </a:r>
          </a:p>
          <a:p>
            <a:r>
              <a:rPr lang="en-US" dirty="0" smtClean="0"/>
              <a:t>On the slide you can see the activities mapping according</a:t>
            </a:r>
            <a:r>
              <a:rPr lang="en-US" baseline="0" dirty="0" smtClean="0"/>
              <a:t> to development stages.</a:t>
            </a:r>
          </a:p>
          <a:p>
            <a:r>
              <a:rPr lang="en-US" baseline="0" dirty="0" smtClean="0"/>
              <a:t>After the framework proved its value we continue to apply it on entire portfolio </a:t>
            </a:r>
            <a:r>
              <a:rPr lang="en-US" i="1" baseline="0" dirty="0" smtClean="0">
                <a:solidFill>
                  <a:srgbClr val="C00000"/>
                </a:solidFill>
              </a:rPr>
              <a:t>and found the next generation is coming.</a:t>
            </a:r>
            <a:endParaRPr lang="en-US" i="1" dirty="0" smtClean="0">
              <a:solidFill>
                <a:srgbClr val="C00000"/>
              </a:solidFill>
            </a:endParaRPr>
          </a:p>
          <a:p>
            <a:endParaRPr lang="en-US" dirty="0"/>
          </a:p>
        </p:txBody>
      </p:sp>
      <p:sp>
        <p:nvSpPr>
          <p:cNvPr id="4" name="Slide Number Placeholder 3"/>
          <p:cNvSpPr>
            <a:spLocks noGrp="1"/>
          </p:cNvSpPr>
          <p:nvPr>
            <p:ph type="sldNum" sz="quarter" idx="10"/>
          </p:nvPr>
        </p:nvSpPr>
        <p:spPr/>
        <p:txBody>
          <a:bodyPr/>
          <a:lstStyle/>
          <a:p>
            <a:fld id="{227F9330-D89A-4FA2-9F04-F2A903FB0EC1}" type="slidenum">
              <a:rPr lang="en-US" smtClean="0"/>
              <a:t>7</a:t>
            </a:fld>
            <a:endParaRPr lang="en-US"/>
          </a:p>
        </p:txBody>
      </p:sp>
    </p:spTree>
    <p:extLst>
      <p:ext uri="{BB962C8B-B14F-4D97-AF65-F5344CB8AC3E}">
        <p14:creationId xmlns:p14="http://schemas.microsoft.com/office/powerpoint/2010/main" val="4145402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normAutofit fontScale="40000" lnSpcReduction="20000"/>
          </a:bodyPr>
          <a:lstStyle/>
          <a:p>
            <a:r>
              <a:rPr lang="en-US" dirty="0" smtClean="0"/>
              <a:t>Efrat:</a:t>
            </a:r>
            <a:endParaRPr lang="he-IL" dirty="0" smtClean="0"/>
          </a:p>
          <a:p>
            <a:endParaRPr lang="he-IL" dirty="0" smtClean="0"/>
          </a:p>
          <a:p>
            <a:r>
              <a:rPr lang="he-IL" dirty="0" smtClean="0"/>
              <a:t>אז קצת רקע על הקייס</a:t>
            </a:r>
            <a:r>
              <a:rPr lang="he-IL" baseline="0" dirty="0" smtClean="0"/>
              <a:t> סטאדי שלנו. מדובר במוצר לבדיקות עומסים. המוצר שלנו רץ בענן והוא מבוסס סאאס שזה </a:t>
            </a:r>
            <a:endParaRPr lang="en-US" baseline="0" dirty="0" smtClean="0"/>
          </a:p>
          <a:p>
            <a:r>
              <a:rPr lang="en-US" baseline="0" dirty="0" err="1" smtClean="0"/>
              <a:t>Sw</a:t>
            </a:r>
            <a:r>
              <a:rPr lang="en-US" baseline="0" dirty="0" smtClean="0"/>
              <a:t> as a service</a:t>
            </a:r>
          </a:p>
          <a:p>
            <a:r>
              <a:rPr lang="he-IL" baseline="0" dirty="0" smtClean="0"/>
              <a:t> </a:t>
            </a:r>
            <a:r>
              <a:rPr lang="en-US" baseline="0" dirty="0" smtClean="0"/>
              <a:t>click</a:t>
            </a:r>
          </a:p>
          <a:p>
            <a:r>
              <a:rPr lang="he-IL" baseline="0" dirty="0" smtClean="0"/>
              <a:t>יש לנו 5 קבוצות פיתוח שזה כ 50 מפתחים</a:t>
            </a:r>
          </a:p>
          <a:p>
            <a:r>
              <a:rPr lang="en-US" dirty="0" smtClean="0"/>
              <a:t>Click</a:t>
            </a:r>
          </a:p>
          <a:p>
            <a:r>
              <a:rPr lang="he-IL" dirty="0" smtClean="0"/>
              <a:t>אנחנו אחת מהקבוצות</a:t>
            </a:r>
            <a:r>
              <a:rPr lang="he-IL" baseline="0" dirty="0" smtClean="0"/>
              <a:t> המהירות ביותר במרכז הפיצוח שלנו כאן בישראל. אנחנן מוציאים 6 גרסאות בשנה, כל חודשיים גרסה רשמית מלאה, ארוזה, מומצרת, מתועדת, בדוקה, כאשר בכל אחת יש כ 5 פיצרים חדשים לפחות ועוד מאות תיקוני באגים.</a:t>
            </a:r>
          </a:p>
          <a:p>
            <a:r>
              <a:rPr lang="en-US" baseline="0" dirty="0" smtClean="0"/>
              <a:t>Click</a:t>
            </a:r>
          </a:p>
          <a:p>
            <a:r>
              <a:rPr lang="he-IL" baseline="0" dirty="0" smtClean="0"/>
              <a:t>המוצר מבוסס סאאס. כלומר אין צורך בהתקנות כבדות כמו פעם או לחכות לדחסק התקנה , אין צורך להכשיר אדם אצל הלקוח עבור זה ואין צורך בחוצרה בבית הלקוח. הכל ניתן כשירות כל מה שהלקוח צריך לעשת זה להיכנס לאתר ולקנות רישיון בכרטיס אשראי. אגב – מומלץ. </a:t>
            </a:r>
            <a:r>
              <a:rPr lang="he-IL" baseline="0" dirty="0" smtClean="0">
                <a:sym typeface="Wingdings" panose="05000000000000000000" pitchFamily="2" charset="2"/>
              </a:rPr>
              <a:t></a:t>
            </a:r>
          </a:p>
          <a:p>
            <a:r>
              <a:rPr lang="he-IL" baseline="0" dirty="0" smtClean="0">
                <a:sym typeface="Wingdings" panose="05000000000000000000" pitchFamily="2" charset="2"/>
              </a:rPr>
              <a:t>אז המציאות הזו מכריחה אותנו לרוץ מהר. להגיב  עוד יותר מהר לשטח, להיות קלילים וגמישים. במידה ויש בעייה אצל לקוח ונדרש הוט םיקס- הום מתקנים מעליין לקלאוד והנה התכה התחלפה ללקוח מתחת לרגליים וכל מה שהוא מריך לעשות זה לוג אין ביום ראשון וזה כבר יכלול את התיקון.</a:t>
            </a:r>
          </a:p>
          <a:p>
            <a:r>
              <a:rPr lang="he-IL" baseline="0" dirty="0" smtClean="0">
                <a:sym typeface="Wingdings" panose="05000000000000000000" pitchFamily="2" charset="2"/>
              </a:rPr>
              <a:t> </a:t>
            </a:r>
            <a:r>
              <a:rPr lang="en-US" baseline="0" dirty="0" smtClean="0">
                <a:sym typeface="Wingdings" panose="05000000000000000000" pitchFamily="2" charset="2"/>
              </a:rPr>
              <a:t>click</a:t>
            </a:r>
          </a:p>
          <a:p>
            <a:r>
              <a:rPr lang="he-IL" baseline="0" dirty="0" smtClean="0">
                <a:sym typeface="Wingdings" panose="05000000000000000000" pitchFamily="2" charset="2"/>
              </a:rPr>
              <a:t>המוצר קלל, פשוט וחכם- </a:t>
            </a:r>
          </a:p>
          <a:p>
            <a:r>
              <a:rPr lang="he-IL" baseline="0" dirty="0" smtClean="0">
                <a:sym typeface="Wingdings" panose="05000000000000000000" pitchFamily="2" charset="2"/>
              </a:rPr>
              <a:t>מיועד לאנשים טכניים שרוצים תוצאות ומהר בלי יותר מדיי צעדים, כלי פשוט שעונה על כל צרכיהם.</a:t>
            </a:r>
          </a:p>
          <a:p>
            <a:r>
              <a:rPr lang="en-US" baseline="0" dirty="0" smtClean="0">
                <a:sym typeface="Wingdings" panose="05000000000000000000" pitchFamily="2" charset="2"/>
              </a:rPr>
              <a:t>Click</a:t>
            </a:r>
          </a:p>
          <a:p>
            <a:r>
              <a:rPr lang="he-IL" baseline="0" dirty="0" smtClean="0">
                <a:sym typeface="Wingdings" panose="05000000000000000000" pitchFamily="2" charset="2"/>
              </a:rPr>
              <a:t>לפיכך</a:t>
            </a:r>
          </a:p>
          <a:p>
            <a:r>
              <a:rPr lang="he-IL" baseline="0" dirty="0" smtClean="0">
                <a:sym typeface="Wingdings" panose="05000000000000000000" pitchFamily="2" charset="2"/>
              </a:rPr>
              <a:t>המוצר עצמו תומך עוצב ויויעד לתמוך פרוייקטים אג,ילים ובא לשירות את גוף או תחום בדיקות העומסים העובדים הפרוייקטים אג'ילים ולכן לא רק שהוא מכוון לשוק הזה, אנחנו בעצמנו משתמשים בפרקטיקה האג,ילית בזמן הפיתוח של.</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he-IL" dirty="0" smtClean="0"/>
              <a:t>ואמנם</a:t>
            </a:r>
            <a:r>
              <a:rPr lang="he-IL" baseline="0" dirty="0" smtClean="0"/>
              <a:t> כבר הבנתם שהקבוצה היא כמו סטרטאפ בתוך חברה גדולה, אך עדיין אנו מחוייבים לסנטנדרטים מסויימים לבירוקרטיה אם תרצו , אנו כפופים לתנאים ורגולציות ולוחות זמנים חיצוניים. אנחנו עובדים עם הרבה מאוד גופים בתוך החברה, חלקם קבוצות פיתוח שונוץ, על אינטגרציה פונקציונאלית , חלקם קבוצות נותני שירות כגון קבוצות הסאאס והדוקומנטציה, וחלקם גופי רגולציה כגוון הסקיויריטי אופיס אותו אלנה מייצגת ועוד גופים נוספים. סה"כ יש לקבוצה שלנו שיתוף פעולה עם משהו כמו 7 קבוצות באצר וכל זה בסייקלים מאוד יעילים וקצרים, ואנחו כל הזמן מנסים למצוא את האיזון בין "הארנב" לצב" – זה אתגר, ואת המקרה הפרטי של שילוב הסקיוריטי בקצב המהיר ןהחדש הזה-אנחנו רוצים לדבר איתכם היום..</a:t>
            </a:r>
            <a:endParaRPr lang="he-IL"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he-IL"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he-IL"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 some background on my</a:t>
            </a:r>
            <a:r>
              <a:rPr lang="en-US" baseline="0" dirty="0" smtClean="0"/>
              <a:t> Product.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product we are talking about is a cloud</a:t>
            </a:r>
            <a:r>
              <a:rPr lang="en-US" baseline="0" dirty="0" smtClean="0"/>
              <a:t> based </a:t>
            </a:r>
            <a:r>
              <a:rPr lang="en-US" b="1" baseline="0" dirty="0" smtClean="0"/>
              <a:t>performance </a:t>
            </a:r>
            <a:r>
              <a:rPr lang="en-US" baseline="0" dirty="0" smtClean="0"/>
              <a:t>testing tool.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We have 4 development teams and 1 QA team, (total of ~50 developers).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We are one of the most fast delivering groups in the Site. We issue 6 versions a year, which means one full tested , packaged, productized, documented version every two months, including at least 5 new features each.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product is SaaS based, this means the continuous delivery , the pace the light wait of delivering both formal communicated versions and hotfixes- is crucial</a:t>
            </a:r>
            <a:r>
              <a:rPr lang="en-US" i="1" baseline="0" dirty="0" smtClean="0"/>
              <a:t>. SaaS means this is no longer on </a:t>
            </a:r>
            <a:r>
              <a:rPr lang="en-US" i="1" baseline="0" dirty="0" err="1" smtClean="0"/>
              <a:t>prem</a:t>
            </a:r>
            <a:r>
              <a:rPr lang="en-US" i="1" baseline="0" dirty="0" smtClean="0"/>
              <a:t> Heavy installation and HW maintenance. This is provided as a service all the customer has do is purchase a license and we are good to 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Product is very smart , simple and scalable and the reason for this is that it is targeting very technical, high end developers and performance engineers. </a:t>
            </a:r>
            <a:r>
              <a:rPr lang="en-US" i="1" baseline="0" dirty="0" smtClean="0"/>
              <a:t>The kind of people who want results with not too many steps, easy to use – and suitable for agile project.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Which brings us to the next point and part of the topic for this presentation- the product supports agile development cycles and there for is also developed and managed project wise- according to the agile methodology- with a flavor- we will talk about that later.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Finally last but not least- although you might have already understood we are some sort of a startup mindset group inside a </a:t>
            </a:r>
            <a:r>
              <a:rPr lang="en-US" baseline="0" dirty="0" err="1" smtClean="0"/>
              <a:t>cooreperate</a:t>
            </a:r>
            <a:r>
              <a:rPr lang="en-US" baseline="0" dirty="0" smtClean="0"/>
              <a:t>, we are obligated to comply with all cooperate regulations. One of them being- security. Which we will talk about today.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Other collaborations we have start with functional </a:t>
            </a:r>
            <a:r>
              <a:rPr lang="en-US" baseline="0" dirty="0" err="1" smtClean="0"/>
              <a:t>itegrations</a:t>
            </a:r>
            <a:r>
              <a:rPr lang="en-US" baseline="0" dirty="0" smtClean="0"/>
              <a:t> with other dev groups and end with alignment to cross organizational Processes such as Project Life cycle management checklists. So this is quite an operation- and finding the balance between the so called “rabbit” and the “turtle” has become our day to day reality.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Collaboration - SaaS, PCoE, Documentation, Security, integrated services, </a:t>
            </a:r>
            <a:r>
              <a:rPr lang="en-US" i="1" dirty="0" err="1" smtClean="0"/>
              <a:t>MarketPlace</a:t>
            </a:r>
            <a:endParaRPr lang="en-US" i="1" dirty="0" smtClean="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F9330-D89A-4FA2-9F04-F2A903FB0EC1}" type="slidenum">
              <a:rPr lang="en-US" smtClean="0"/>
              <a:t>8</a:t>
            </a:fld>
            <a:endParaRPr lang="en-US"/>
          </a:p>
        </p:txBody>
      </p:sp>
    </p:spTree>
    <p:extLst>
      <p:ext uri="{BB962C8B-B14F-4D97-AF65-F5344CB8AC3E}">
        <p14:creationId xmlns:p14="http://schemas.microsoft.com/office/powerpoint/2010/main" val="3093532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normAutofit fontScale="70000" lnSpcReduction="20000"/>
          </a:bodyPr>
          <a:lstStyle/>
          <a:p>
            <a:r>
              <a:rPr lang="en-US" dirty="0" smtClean="0"/>
              <a:t>Efrat</a:t>
            </a:r>
            <a:r>
              <a:rPr lang="en-US" baseline="0" dirty="0" smtClean="0"/>
              <a:t> :</a:t>
            </a:r>
            <a:endParaRPr lang="he-IL" baseline="0" dirty="0" smtClean="0"/>
          </a:p>
          <a:p>
            <a:endParaRPr lang="he-IL" baseline="0" dirty="0" smtClean="0"/>
          </a:p>
          <a:p>
            <a:r>
              <a:rPr lang="he-IL" baseline="0" dirty="0" smtClean="0"/>
              <a:t>אז הדבר הראשון שעשינו זה בחנו את האג'ייל. בהתחלה הלכנו לזה בצורה די עיוורת, ומאוד מהר הבנו שזה לא ילך. הגדרת הספר זה משהו אחד, והחייים זה משהו אחר. החלטנו לבחון מה מתאים לנו וסיגלנו לעצמנו מה שנקרא אג'ייל פלייבר.</a:t>
            </a:r>
          </a:p>
          <a:p>
            <a:r>
              <a:rPr lang="he-IL" baseline="0" dirty="0" smtClean="0"/>
              <a:t>בעתיד אנחנו נראה שזה אחד הדברים שעזרו לנו ככ לשתף פעולנ עם ככ הרבה קבוצות בניהים קבוצת הסקיוריטי.</a:t>
            </a:r>
          </a:p>
          <a:p>
            <a:endParaRPr lang="he-IL" baseline="0" dirty="0" smtClean="0"/>
          </a:p>
          <a:p>
            <a:endParaRPr lang="en-US" baseline="0" dirty="0" smtClean="0"/>
          </a:p>
          <a:p>
            <a:r>
              <a:rPr lang="en-US" baseline="0" dirty="0" smtClean="0"/>
              <a:t> So, speaking of flavors, here are some small examples of what we did “by the book” and what we didn’t.</a:t>
            </a:r>
          </a:p>
          <a:p>
            <a:endParaRPr lang="en-US" baseline="0" dirty="0" smtClean="0"/>
          </a:p>
          <a:p>
            <a:r>
              <a:rPr lang="en-US" baseline="0" dirty="0" smtClean="0"/>
              <a:t>According to all agile best practices and the Agile manifesto we have the regular agile ceremonies which you might all be familiar with : Pre planning, Planning, Daily ,retrospective, Demo etc.</a:t>
            </a:r>
          </a:p>
          <a:p>
            <a:r>
              <a:rPr lang="en-US" baseline="0" dirty="0" smtClean="0"/>
              <a:t>We make sire to deliver the most minimal shippable product.</a:t>
            </a:r>
          </a:p>
          <a:p>
            <a:r>
              <a:rPr lang="en-US" baseline="0" dirty="0" smtClean="0"/>
              <a:t>We have a prioritized backlog ready for implementation at all times- and we let our self be flexible with it according to customer feed back.</a:t>
            </a:r>
          </a:p>
          <a:p>
            <a:r>
              <a:rPr lang="en-US" baseline="0" dirty="0" smtClean="0"/>
              <a:t>Sprints- We have a strict heart beat- with a “But”.</a:t>
            </a:r>
          </a:p>
          <a:p>
            <a:r>
              <a:rPr lang="en-US" baseline="0" dirty="0" smtClean="0"/>
              <a:t>We have a project management tool- to mange the content and the defects.</a:t>
            </a:r>
          </a:p>
          <a:p>
            <a:r>
              <a:rPr lang="en-US" baseline="0" dirty="0" smtClean="0"/>
              <a:t>And we keep a high automation coverage rate – which basically enables to </a:t>
            </a:r>
            <a:r>
              <a:rPr lang="en-US" baseline="0" dirty="0" err="1" smtClean="0"/>
              <a:t>to</a:t>
            </a:r>
            <a:r>
              <a:rPr lang="en-US" baseline="0" dirty="0" smtClean="0"/>
              <a:t> keep the quality at a certain level and their for test only the gaps and move faster.</a:t>
            </a:r>
          </a:p>
          <a:p>
            <a:endParaRPr lang="en-US" baseline="0" dirty="0" smtClean="0"/>
          </a:p>
          <a:p>
            <a:r>
              <a:rPr lang="en-US" baseline="0" dirty="0" smtClean="0"/>
              <a:t>What we do not do:</a:t>
            </a:r>
          </a:p>
          <a:p>
            <a:r>
              <a:rPr lang="en-US" baseline="0" dirty="0" smtClean="0"/>
              <a:t>Remember that “But”?</a:t>
            </a:r>
          </a:p>
          <a:p>
            <a:r>
              <a:rPr lang="en-US" baseline="0" dirty="0" smtClean="0"/>
              <a:t>So we do have a strict heart beat but that HB is 1 release. 1 release is 2 months and we have no sprints. The whole release is one sprint.  So 6 release a year. Steady heart beat but within the release we not have scheduled sprints but rather checkpoints dressed up as status meetings </a:t>
            </a:r>
            <a:r>
              <a:rPr lang="en-US" baseline="0" dirty="0" smtClean="0">
                <a:sym typeface="Wingdings" panose="05000000000000000000" pitchFamily="2" charset="2"/>
              </a:rPr>
              <a:t>.</a:t>
            </a:r>
          </a:p>
          <a:p>
            <a:endParaRPr lang="en-US" baseline="0" dirty="0" smtClean="0">
              <a:sym typeface="Wingdings" panose="05000000000000000000" pitchFamily="2" charset="2"/>
            </a:endParaRPr>
          </a:p>
          <a:p>
            <a:r>
              <a:rPr lang="en-US" baseline="0" dirty="0" smtClean="0">
                <a:sym typeface="Wingdings" panose="05000000000000000000" pitchFamily="2" charset="2"/>
              </a:rPr>
              <a:t>We do not have par excellence scrum teams. They are not heterogenic because the core teams did not agree to split. So we have the original FE and BE teams.  This is another example to work with what you have to win, don’t beat them, join them. </a:t>
            </a:r>
          </a:p>
          <a:p>
            <a:endParaRPr lang="en-US" baseline="0" dirty="0" smtClean="0">
              <a:sym typeface="Wingdings" panose="05000000000000000000" pitchFamily="2" charset="2"/>
            </a:endParaRPr>
          </a:p>
          <a:p>
            <a:r>
              <a:rPr lang="en-US" baseline="0" dirty="0" smtClean="0">
                <a:sym typeface="Wingdings" panose="05000000000000000000" pitchFamily="2" charset="2"/>
              </a:rPr>
              <a:t>As we do not have pure scrum teams- guess what else w don’t have? Scrum masters. We decided to take on a role of the feature leader, since we did want someone to technically lead the features developed. So this is kind of the compromise we found- to have a lead but not the classical agile role of the scrum master.</a:t>
            </a:r>
            <a:endParaRPr lang="en-US" baseline="0" dirty="0" smtClean="0"/>
          </a:p>
        </p:txBody>
      </p:sp>
      <p:sp>
        <p:nvSpPr>
          <p:cNvPr id="4" name="Slide Number Placeholder 3"/>
          <p:cNvSpPr>
            <a:spLocks noGrp="1"/>
          </p:cNvSpPr>
          <p:nvPr>
            <p:ph type="sldNum" sz="quarter" idx="10"/>
          </p:nvPr>
        </p:nvSpPr>
        <p:spPr/>
        <p:txBody>
          <a:bodyPr/>
          <a:lstStyle/>
          <a:p>
            <a:fld id="{A61A9B5A-73E8-4E5F-B409-5C2B6C431AA2}" type="slidenum">
              <a:rPr lang="en-US" smtClean="0"/>
              <a:t>9</a:t>
            </a:fld>
            <a:endParaRPr lang="en-US"/>
          </a:p>
        </p:txBody>
      </p:sp>
    </p:spTree>
    <p:extLst>
      <p:ext uri="{BB962C8B-B14F-4D97-AF65-F5344CB8AC3E}">
        <p14:creationId xmlns:p14="http://schemas.microsoft.com/office/powerpoint/2010/main" val="1803430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r>
              <a:rPr lang="en-US" dirty="0" smtClean="0"/>
              <a:t>Elena: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In this way we understood that we need to adjust the existing framework.</a:t>
            </a:r>
            <a:r>
              <a:rPr lang="en-US" baseline="0" dirty="0" smtClean="0"/>
              <a:t> The simplest solution – as we see on example of Microsoft SDLC was to create a separate framework for Agile development.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However we already had the framework  fully aligned with corporate processes and tools. It means we wasn't too flexible in these process.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So we started to look closely on all practices and processes run in Agile development and we found </a:t>
            </a:r>
            <a:r>
              <a:rPr lang="en-US" dirty="0" smtClean="0"/>
              <a:t>( don’t kill me Agile guru)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 – Agile project performs same activities as WF project but faster,</a:t>
            </a:r>
            <a:r>
              <a:rPr lang="en-US" baseline="0" dirty="0" smtClean="0"/>
              <a:t> shorter and more frequently. So we took our existing SLM, adjusted it to the Agile reality by changing the scale  and started to perform same activities in lightweight mode with fast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example we still have </a:t>
            </a:r>
            <a:r>
              <a:rPr lang="en-US" dirty="0" smtClean="0"/>
              <a:t> release criteria, content</a:t>
            </a:r>
            <a:r>
              <a:rPr lang="en-US" baseline="0" dirty="0" smtClean="0"/>
              <a:t> review</a:t>
            </a:r>
            <a:r>
              <a:rPr lang="en-US" dirty="0" smtClean="0"/>
              <a:t>, design review, security risk</a:t>
            </a:r>
            <a:r>
              <a:rPr lang="en-US" baseline="0" dirty="0" smtClean="0"/>
              <a:t> assessment and</a:t>
            </a:r>
            <a:r>
              <a:rPr lang="en-US" dirty="0" smtClean="0"/>
              <a:t> version sign-off but more often and in shorter</a:t>
            </a:r>
            <a:r>
              <a:rPr lang="en-US" baseline="0" dirty="0" smtClean="0"/>
              <a:t> timeframes.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activities are performed together by development team and external security governance team.</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27F9330-D89A-4FA2-9F04-F2A903FB0EC1}" type="slidenum">
              <a:rPr lang="en-US" smtClean="0"/>
              <a:t>10</a:t>
            </a:fld>
            <a:endParaRPr lang="en-US"/>
          </a:p>
        </p:txBody>
      </p:sp>
    </p:spTree>
    <p:extLst>
      <p:ext uri="{BB962C8B-B14F-4D97-AF65-F5344CB8AC3E}">
        <p14:creationId xmlns:p14="http://schemas.microsoft.com/office/powerpoint/2010/main" val="3024404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Elena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You possibly</a:t>
            </a:r>
            <a:r>
              <a:rPr lang="en-US" baseline="0" dirty="0" smtClean="0"/>
              <a:t> asking – why we still need the external security team since w</a:t>
            </a:r>
            <a:r>
              <a:rPr lang="en-US" dirty="0" smtClean="0"/>
              <a:t>e know that by the book agile team should have all required skills</a:t>
            </a:r>
            <a:r>
              <a:rPr lang="en-US" baseline="0" dirty="0" smtClean="0"/>
              <a:t> to perform all activities inside the team itself.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But ( without disregard our developers, who are very professional) </a:t>
            </a:r>
            <a:r>
              <a:rPr lang="en-US" dirty="0" smtClean="0"/>
              <a:t>we see that, in general,  developers not mature enough to make proper security decision, since application security is a new discipline and PT technics are not common knowledge yet (even passed secure coding secure design or ethical hacking courses)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We constantly improving</a:t>
            </a:r>
            <a:r>
              <a:rPr lang="en-US" baseline="0" dirty="0" smtClean="0"/>
              <a:t> over collaboration process to have it lightweight and flexible.</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a:t>
            </a:r>
            <a:r>
              <a:rPr lang="en-US" baseline="0" dirty="0" smtClean="0"/>
              <a:t> as mentioned before, we still have the main checkpoint embedded in development  such as </a:t>
            </a:r>
            <a:r>
              <a:rPr lang="en-US" dirty="0" smtClean="0"/>
              <a:t>release criteria, content</a:t>
            </a:r>
            <a:r>
              <a:rPr lang="en-US" baseline="0" dirty="0" smtClean="0"/>
              <a:t> review</a:t>
            </a:r>
            <a:r>
              <a:rPr lang="en-US" dirty="0" smtClean="0"/>
              <a:t>, design review, security risk</a:t>
            </a:r>
            <a:r>
              <a:rPr lang="en-US" baseline="0" dirty="0" smtClean="0"/>
              <a:t> assessment and</a:t>
            </a:r>
            <a:r>
              <a:rPr lang="en-US" dirty="0" smtClean="0"/>
              <a:t> version sign-off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For example during the content review checkpoint we are performing the security impact</a:t>
            </a:r>
            <a:r>
              <a:rPr lang="en-US" baseline="0" dirty="0" smtClean="0"/>
              <a:t> labeling.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 know, according to agile practices it should be done internally, but let’s take a couple of real examples: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Feature &lt;&gt;, yes it is obvious. It has high security impact since affect major security control implemented in the application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Feature &lt;&gt;, who think it has SI? Who think “no”? Who is right? I don’t know, we need more information. We need to ask some additional question..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61A9B5A-73E8-4E5F-B409-5C2B6C431AA2}" type="slidenum">
              <a:rPr lang="en-US" smtClean="0"/>
              <a:t>11</a:t>
            </a:fld>
            <a:endParaRPr lang="en-US"/>
          </a:p>
        </p:txBody>
      </p:sp>
    </p:spTree>
    <p:extLst>
      <p:ext uri="{BB962C8B-B14F-4D97-AF65-F5344CB8AC3E}">
        <p14:creationId xmlns:p14="http://schemas.microsoft.com/office/powerpoint/2010/main" val="247928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Elena:</a:t>
            </a:r>
          </a:p>
          <a:p>
            <a:r>
              <a:rPr lang="en-US" sz="1200" b="0" i="0" kern="1200" dirty="0" smtClean="0">
                <a:solidFill>
                  <a:schemeClr val="tx1"/>
                </a:solidFill>
                <a:effectLst/>
                <a:latin typeface="+mn-lt"/>
                <a:ea typeface="+mn-ea"/>
                <a:cs typeface="+mn-cs"/>
              </a:rPr>
              <a:t> You can use</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Owasp</a:t>
            </a:r>
            <a:r>
              <a:rPr lang="en-US" sz="1200" b="0" i="0" kern="1200" baseline="0" dirty="0" smtClean="0">
                <a:solidFill>
                  <a:schemeClr val="tx1"/>
                </a:solidFill>
                <a:effectLst/>
                <a:latin typeface="+mn-lt"/>
                <a:ea typeface="+mn-ea"/>
                <a:cs typeface="+mn-cs"/>
              </a:rPr>
              <a:t> TT for possible risks analysis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OWASP Top 10 - 2013 is as follows:</a:t>
            </a:r>
          </a:p>
          <a:p>
            <a:r>
              <a:rPr lang="en-US" sz="1200" b="0" i="0" u="none" strike="noStrike" kern="1200" dirty="0" smtClean="0">
                <a:solidFill>
                  <a:schemeClr val="tx1"/>
                </a:solidFill>
                <a:effectLst/>
                <a:latin typeface="+mn-lt"/>
                <a:ea typeface="+mn-ea"/>
                <a:cs typeface="+mn-cs"/>
                <a:hlinkClick r:id="rId3" tooltip="Top 10 2013-A1-Injection"/>
              </a:rPr>
              <a:t>A1 Injection</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4" tooltip="Top 10 2013-A2-Broken Authentication and Session Management"/>
              </a:rPr>
              <a:t>A2 Broken Authentication and Session Management</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5" tooltip="Top 10 2013-A3-Cross-Site Scripting (XSS)"/>
              </a:rPr>
              <a:t>A3 Cross-Site Scripting (XSS)</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6" tooltip="Top 10 2013-A4-Insecure Direct Object References"/>
              </a:rPr>
              <a:t>A4 Insecure Direct Object References</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7" tooltip="Top 10 2013-A5-Security Misconfiguration"/>
              </a:rPr>
              <a:t>A5 Security Misconfiguration</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8" tooltip="Top 10 2013-A6-Sensitive Data Exposure"/>
              </a:rPr>
              <a:t>A6 Sensitive Data Exposure</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9" tooltip="Top 10 2013-A7-Missing Function Level Access Control"/>
              </a:rPr>
              <a:t>A7 Missing Function Level Access Control</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0" tooltip="Top 10 2013-A8-Cross-Site Request Forgery (CSRF)"/>
              </a:rPr>
              <a:t>A8 Cross-Site Request Forgery (CSRF)</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1" tooltip="Top 10 2013-A9-Using Components with Known Vulnerabilities"/>
              </a:rPr>
              <a:t>A9 Using Components with Known Vulnerabilities</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2" tooltip="Top 10 2013-A10-Unvalidated Redirects and Forwards"/>
              </a:rPr>
              <a:t>A10 </a:t>
            </a:r>
            <a:r>
              <a:rPr lang="en-US" sz="1200" b="0" i="0" u="none" strike="noStrike" kern="1200" dirty="0" err="1" smtClean="0">
                <a:solidFill>
                  <a:schemeClr val="tx1"/>
                </a:solidFill>
                <a:effectLst/>
                <a:latin typeface="+mn-lt"/>
                <a:ea typeface="+mn-ea"/>
                <a:cs typeface="+mn-cs"/>
                <a:hlinkClick r:id="rId12" tooltip="Top 10 2013-A10-Unvalidated Redirects and Forwards"/>
              </a:rPr>
              <a:t>Unvalidated</a:t>
            </a:r>
            <a:r>
              <a:rPr lang="en-US" sz="1200" b="0" i="0" u="none" strike="noStrike" kern="1200" dirty="0" smtClean="0">
                <a:solidFill>
                  <a:schemeClr val="tx1"/>
                </a:solidFill>
                <a:effectLst/>
                <a:latin typeface="+mn-lt"/>
                <a:ea typeface="+mn-ea"/>
                <a:cs typeface="+mn-cs"/>
                <a:hlinkClick r:id="rId12" tooltip="Top 10 2013-A10-Unvalidated Redirects and Forwards"/>
              </a:rPr>
              <a:t> Redirects and Forwards</a:t>
            </a: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27F9330-D89A-4FA2-9F04-F2A903FB0EC1}" type="slidenum">
              <a:rPr lang="en-US" smtClean="0"/>
              <a:t>12</a:t>
            </a:fld>
            <a:endParaRPr lang="en-US"/>
          </a:p>
        </p:txBody>
      </p:sp>
    </p:spTree>
    <p:extLst>
      <p:ext uri="{BB962C8B-B14F-4D97-AF65-F5344CB8AC3E}">
        <p14:creationId xmlns:p14="http://schemas.microsoft.com/office/powerpoint/2010/main" val="210534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r>
              <a:rPr lang="en-US" dirty="0" smtClean="0"/>
              <a:t>Elena:</a:t>
            </a:r>
          </a:p>
          <a:p>
            <a:r>
              <a:rPr lang="en-US" dirty="0" smtClean="0"/>
              <a:t>Our</a:t>
            </a:r>
            <a:r>
              <a:rPr lang="en-US" baseline="0" dirty="0" smtClean="0"/>
              <a:t> security assessment differs from the classic PT only by some aspects:</a:t>
            </a:r>
          </a:p>
          <a:p>
            <a:r>
              <a:rPr lang="en-US" baseline="0" dirty="0" smtClean="0"/>
              <a:t>   1. Done before product release</a:t>
            </a:r>
          </a:p>
          <a:p>
            <a:r>
              <a:rPr lang="en-US" baseline="0" dirty="0" smtClean="0"/>
              <a:t>   2. White box approach</a:t>
            </a:r>
          </a:p>
          <a:p>
            <a:r>
              <a:rPr lang="en-US" baseline="0" dirty="0" smtClean="0"/>
              <a:t>   3. Done in testing environment </a:t>
            </a:r>
          </a:p>
          <a:p>
            <a:endParaRPr lang="en-US" baseline="0" dirty="0" smtClean="0"/>
          </a:p>
          <a:p>
            <a:r>
              <a:rPr lang="en-US" baseline="0" dirty="0" smtClean="0"/>
              <a:t>As you see even we are external team we are working very close with development team according to their release plan and timelines w/o significant effect on the release train schedule.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And how we succeed to achieve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Obviously we can not have a successful security program without good cooperation with development teams. We started security education program for RnD engineers, based on their role in the  development process: developer, QA, architect etc.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We’ve created an “institute” of security ambassadors in every product – we call them “security champions” to increase the collaboration and security awareness as well as better visibility and accessibility of security related activities inside development teams.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 In addition, together with product program manager  we built the process to embed the security activities to product lifecycle and Efrat will elaborate about this part of our cooperation.</a:t>
            </a:r>
          </a:p>
          <a:p>
            <a:endParaRPr lang="en-US" baseline="0" dirty="0" smtClean="0"/>
          </a:p>
          <a:p>
            <a:r>
              <a:rPr lang="en-US" baseline="0" dirty="0" smtClean="0"/>
              <a:t> </a:t>
            </a:r>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227F9330-D89A-4FA2-9F04-F2A903FB0EC1}" type="slidenum">
              <a:rPr lang="en-US" smtClean="0"/>
              <a:t>13</a:t>
            </a:fld>
            <a:endParaRPr lang="en-US"/>
          </a:p>
        </p:txBody>
      </p:sp>
    </p:spTree>
    <p:extLst>
      <p:ext uri="{BB962C8B-B14F-4D97-AF65-F5344CB8AC3E}">
        <p14:creationId xmlns:p14="http://schemas.microsoft.com/office/powerpoint/2010/main" val="863718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pPr marL="171450" indent="-171450">
              <a:buFontTx/>
              <a:buChar char="-"/>
            </a:pPr>
            <a:r>
              <a:rPr lang="en-US" dirty="0" smtClean="0"/>
              <a:t>Efrat: </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A61A9B5A-73E8-4E5F-B409-5C2B6C431AA2}" type="slidenum">
              <a:rPr lang="en-US" smtClean="0"/>
              <a:t>14</a:t>
            </a:fld>
            <a:endParaRPr lang="en-US"/>
          </a:p>
        </p:txBody>
      </p:sp>
    </p:spTree>
    <p:extLst>
      <p:ext uri="{BB962C8B-B14F-4D97-AF65-F5344CB8AC3E}">
        <p14:creationId xmlns:p14="http://schemas.microsoft.com/office/powerpoint/2010/main" val="2985395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pPr marL="171450" indent="-171450">
              <a:buFontTx/>
              <a:buChar char="-"/>
            </a:pPr>
            <a:r>
              <a:rPr lang="en-US" dirty="0" smtClean="0"/>
              <a:t>Efrat: </a:t>
            </a:r>
          </a:p>
          <a:p>
            <a:pPr marL="171450" indent="-171450">
              <a:buFontTx/>
              <a:buChar char="-"/>
            </a:pPr>
            <a:r>
              <a:rPr lang="en-US" dirty="0" smtClean="0"/>
              <a:t>Best practices : biweekly, release criteria, security impact, planning, defect validation, version sign-off </a:t>
            </a:r>
            <a:r>
              <a:rPr lang="en-US" dirty="0" err="1" smtClean="0"/>
              <a:t>etc</a:t>
            </a:r>
            <a:r>
              <a:rPr lang="en-US" dirty="0" smtClean="0"/>
              <a:t> - Efrat</a:t>
            </a:r>
          </a:p>
          <a:p>
            <a:pPr marL="171450" indent="-171450">
              <a:buFontTx/>
              <a:buChar char="-"/>
            </a:pPr>
            <a:r>
              <a:rPr lang="en-US" dirty="0" smtClean="0"/>
              <a:t>bi-weekly</a:t>
            </a:r>
            <a:r>
              <a:rPr lang="en-US" baseline="0" dirty="0" smtClean="0"/>
              <a:t> with dynamic content</a:t>
            </a:r>
          </a:p>
          <a:p>
            <a:pPr marL="171450" indent="-171450">
              <a:buFontTx/>
              <a:buChar char="-"/>
            </a:pPr>
            <a:r>
              <a:rPr lang="en-US" baseline="0" dirty="0" smtClean="0"/>
              <a:t>Fields in content management tool ( we use our own, you can use what is suitable to your team)</a:t>
            </a:r>
          </a:p>
          <a:p>
            <a:pPr marL="171450" indent="-171450">
              <a:buFontTx/>
              <a:buChar char="-"/>
            </a:pPr>
            <a:r>
              <a:rPr lang="en-US" baseline="0" dirty="0" err="1" smtClean="0"/>
              <a:t>Env</a:t>
            </a:r>
            <a:r>
              <a:rPr lang="en-US" baseline="0" dirty="0" smtClean="0"/>
              <a:t> preparations, knowledge session</a:t>
            </a:r>
          </a:p>
          <a:p>
            <a:pPr marL="171450" indent="-171450">
              <a:buFontTx/>
              <a:buChar char="-"/>
            </a:pPr>
            <a:r>
              <a:rPr lang="en-US" dirty="0" smtClean="0"/>
              <a:t>Add some</a:t>
            </a:r>
            <a:r>
              <a:rPr lang="en-US" baseline="0" dirty="0" smtClean="0"/>
              <a:t> snapshot for AGM or other illustrations</a:t>
            </a:r>
          </a:p>
          <a:p>
            <a:pPr marL="171450" indent="-171450">
              <a:buFontTx/>
              <a:buChar char="-"/>
            </a:pPr>
            <a:endParaRPr lang="en-US" baseline="0" dirty="0" smtClean="0"/>
          </a:p>
          <a:p>
            <a:pPr marL="171450" indent="-171450">
              <a:buFontTx/>
              <a:buChar char="-"/>
            </a:pPr>
            <a:r>
              <a:rPr lang="en-US" baseline="0" dirty="0" smtClean="0"/>
              <a:t>Work item – </a:t>
            </a:r>
            <a:r>
              <a:rPr lang="en-US" sz="1200" dirty="0" smtClean="0"/>
              <a:t>Security Tickets\Bugs\ER’s\US </a:t>
            </a:r>
            <a:endParaRPr lang="en-US" baseline="0" dirty="0" smtClean="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A61A9B5A-73E8-4E5F-B409-5C2B6C431AA2}" type="slidenum">
              <a:rPr lang="en-US" smtClean="0"/>
              <a:t>15</a:t>
            </a:fld>
            <a:endParaRPr lang="en-US"/>
          </a:p>
        </p:txBody>
      </p:sp>
    </p:spTree>
    <p:extLst>
      <p:ext uri="{BB962C8B-B14F-4D97-AF65-F5344CB8AC3E}">
        <p14:creationId xmlns:p14="http://schemas.microsoft.com/office/powerpoint/2010/main" val="3537142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pPr marL="171450" indent="-171450">
              <a:buFontTx/>
              <a:buChar char="-"/>
            </a:pPr>
            <a:r>
              <a:rPr lang="en-US" dirty="0" smtClean="0"/>
              <a:t>Efrat: </a:t>
            </a:r>
          </a:p>
          <a:p>
            <a:pPr marL="171450" indent="-171450">
              <a:buFontTx/>
              <a:buChar char="-"/>
            </a:pPr>
            <a:r>
              <a:rPr lang="en-US" dirty="0" smtClean="0"/>
              <a:t>Best practices : biweekly, release criteria, security impact, planning, defect validation, version sign-off </a:t>
            </a:r>
            <a:r>
              <a:rPr lang="en-US" dirty="0" err="1" smtClean="0"/>
              <a:t>etc</a:t>
            </a:r>
            <a:r>
              <a:rPr lang="en-US" dirty="0" smtClean="0"/>
              <a:t> - Efrat</a:t>
            </a:r>
          </a:p>
          <a:p>
            <a:pPr marL="171450" indent="-171450">
              <a:buFontTx/>
              <a:buChar char="-"/>
            </a:pPr>
            <a:r>
              <a:rPr lang="en-US" dirty="0" smtClean="0"/>
              <a:t>bi-weekly</a:t>
            </a:r>
            <a:r>
              <a:rPr lang="en-US" baseline="0" dirty="0" smtClean="0"/>
              <a:t> with dynamic content</a:t>
            </a:r>
          </a:p>
          <a:p>
            <a:pPr marL="171450" indent="-171450">
              <a:buFontTx/>
              <a:buChar char="-"/>
            </a:pPr>
            <a:r>
              <a:rPr lang="en-US" baseline="0" dirty="0" smtClean="0"/>
              <a:t>Fields in content management tool ( we use our own, you can use what is suitable to your team)</a:t>
            </a:r>
          </a:p>
          <a:p>
            <a:pPr marL="171450" indent="-171450">
              <a:buFontTx/>
              <a:buChar char="-"/>
            </a:pPr>
            <a:r>
              <a:rPr lang="en-US" baseline="0" dirty="0" err="1" smtClean="0"/>
              <a:t>Env</a:t>
            </a:r>
            <a:r>
              <a:rPr lang="en-US" baseline="0" dirty="0" smtClean="0"/>
              <a:t> preparations, knowledge session</a:t>
            </a:r>
          </a:p>
          <a:p>
            <a:pPr marL="171450" indent="-171450">
              <a:buFontTx/>
              <a:buChar char="-"/>
            </a:pPr>
            <a:r>
              <a:rPr lang="en-US" dirty="0" smtClean="0"/>
              <a:t>Add some</a:t>
            </a:r>
            <a:r>
              <a:rPr lang="en-US" baseline="0" dirty="0" smtClean="0"/>
              <a:t> snapshot for AGM or other illustrations</a:t>
            </a:r>
          </a:p>
          <a:p>
            <a:pPr marL="171450" indent="-171450">
              <a:buFontTx/>
              <a:buChar char="-"/>
            </a:pPr>
            <a:endParaRPr lang="en-US" baseline="0" dirty="0" smtClean="0"/>
          </a:p>
          <a:p>
            <a:pPr marL="171450" indent="-171450">
              <a:buFontTx/>
              <a:buChar char="-"/>
            </a:pPr>
            <a:r>
              <a:rPr lang="en-US" baseline="0" dirty="0" smtClean="0"/>
              <a:t>Work item – </a:t>
            </a:r>
            <a:r>
              <a:rPr lang="en-US" sz="1200" dirty="0" smtClean="0"/>
              <a:t>Security Tickets\Bugs\ER’s\US </a:t>
            </a:r>
            <a:endParaRPr lang="en-US" baseline="0" dirty="0" smtClean="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A61A9B5A-73E8-4E5F-B409-5C2B6C431AA2}" type="slidenum">
              <a:rPr lang="en-US" smtClean="0"/>
              <a:t>16</a:t>
            </a:fld>
            <a:endParaRPr lang="en-US"/>
          </a:p>
        </p:txBody>
      </p:sp>
    </p:spTree>
    <p:extLst>
      <p:ext uri="{BB962C8B-B14F-4D97-AF65-F5344CB8AC3E}">
        <p14:creationId xmlns:p14="http://schemas.microsoft.com/office/powerpoint/2010/main" val="3711189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pPr marL="171450" indent="-171450">
              <a:buFontTx/>
              <a:buChar char="-"/>
            </a:pPr>
            <a:r>
              <a:rPr lang="en-US" dirty="0" smtClean="0"/>
              <a:t>Efrat: </a:t>
            </a:r>
          </a:p>
          <a:p>
            <a:pPr marL="171450" indent="-171450">
              <a:buFontTx/>
              <a:buChar char="-"/>
            </a:pPr>
            <a:r>
              <a:rPr lang="en-US" dirty="0" smtClean="0"/>
              <a:t>Best practices : biweekly, release criteria, security impact, planning, defect validation, version sign-off </a:t>
            </a:r>
            <a:r>
              <a:rPr lang="en-US" dirty="0" err="1" smtClean="0"/>
              <a:t>etc</a:t>
            </a:r>
            <a:r>
              <a:rPr lang="en-US" dirty="0" smtClean="0"/>
              <a:t> - Efrat</a:t>
            </a:r>
          </a:p>
          <a:p>
            <a:pPr marL="171450" indent="-171450">
              <a:buFontTx/>
              <a:buChar char="-"/>
            </a:pPr>
            <a:r>
              <a:rPr lang="en-US" dirty="0" smtClean="0"/>
              <a:t>bi-weekly</a:t>
            </a:r>
            <a:r>
              <a:rPr lang="en-US" baseline="0" dirty="0" smtClean="0"/>
              <a:t> with dynamic content</a:t>
            </a:r>
          </a:p>
          <a:p>
            <a:pPr marL="171450" indent="-171450">
              <a:buFontTx/>
              <a:buChar char="-"/>
            </a:pPr>
            <a:r>
              <a:rPr lang="en-US" baseline="0" dirty="0" smtClean="0"/>
              <a:t>Fields in content management tool ( we use our own, you can use what is suitable to your team)</a:t>
            </a:r>
          </a:p>
          <a:p>
            <a:pPr marL="171450" indent="-171450">
              <a:buFontTx/>
              <a:buChar char="-"/>
            </a:pPr>
            <a:r>
              <a:rPr lang="en-US" baseline="0" dirty="0" err="1" smtClean="0"/>
              <a:t>Env</a:t>
            </a:r>
            <a:r>
              <a:rPr lang="en-US" baseline="0" dirty="0" smtClean="0"/>
              <a:t> preparations, knowledge session</a:t>
            </a:r>
          </a:p>
          <a:p>
            <a:pPr marL="171450" indent="-171450">
              <a:buFontTx/>
              <a:buChar char="-"/>
            </a:pPr>
            <a:r>
              <a:rPr lang="en-US" dirty="0" smtClean="0"/>
              <a:t>Add some</a:t>
            </a:r>
            <a:r>
              <a:rPr lang="en-US" baseline="0" dirty="0" smtClean="0"/>
              <a:t> snapshot for AGM or other illustrations</a:t>
            </a:r>
            <a:endParaRPr lang="en-US" dirty="0"/>
          </a:p>
        </p:txBody>
      </p:sp>
      <p:sp>
        <p:nvSpPr>
          <p:cNvPr id="4" name="Slide Number Placeholder 3"/>
          <p:cNvSpPr>
            <a:spLocks noGrp="1"/>
          </p:cNvSpPr>
          <p:nvPr>
            <p:ph type="sldNum" sz="quarter" idx="10"/>
          </p:nvPr>
        </p:nvSpPr>
        <p:spPr/>
        <p:txBody>
          <a:bodyPr/>
          <a:lstStyle/>
          <a:p>
            <a:fld id="{A61A9B5A-73E8-4E5F-B409-5C2B6C431AA2}" type="slidenum">
              <a:rPr lang="en-US" smtClean="0"/>
              <a:t>17</a:t>
            </a:fld>
            <a:endParaRPr lang="en-US"/>
          </a:p>
        </p:txBody>
      </p:sp>
    </p:spTree>
    <p:extLst>
      <p:ext uri="{BB962C8B-B14F-4D97-AF65-F5344CB8AC3E}">
        <p14:creationId xmlns:p14="http://schemas.microsoft.com/office/powerpoint/2010/main" val="1267159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normAutofit fontScale="47500" lnSpcReduction="20000"/>
          </a:bodyPr>
          <a:lstStyle/>
          <a:p>
            <a:pPr marL="514350" indent="-514350">
              <a:buAutoNum type="arabicPeriod"/>
            </a:pPr>
            <a:r>
              <a:rPr lang="en-US" dirty="0" smtClean="0"/>
              <a:t>Efrat: </a:t>
            </a:r>
            <a:r>
              <a:rPr lang="en-US" sz="3700" b="1" dirty="0" smtClean="0"/>
              <a:t>PMO</a:t>
            </a:r>
            <a:r>
              <a:rPr lang="en-US" sz="3700" dirty="0" smtClean="0"/>
              <a:t> – Main Orchestrator and Key role holder in the success of integrating security in Agile projects.. If you do not have a PMO- get one </a:t>
            </a:r>
            <a:r>
              <a:rPr lang="en-US" sz="3700" dirty="0" smtClean="0">
                <a:sym typeface="Wingdings" panose="05000000000000000000" pitchFamily="2" charset="2"/>
              </a:rPr>
              <a:t>, any one in the organization can take this role. Main goals:</a:t>
            </a:r>
          </a:p>
          <a:p>
            <a:pPr marL="914400" lvl="1" indent="-514350">
              <a:buAutoNum type="arabicPeriod"/>
            </a:pPr>
            <a:r>
              <a:rPr lang="en-US" dirty="0" smtClean="0">
                <a:sym typeface="Wingdings" panose="05000000000000000000" pitchFamily="2" charset="2"/>
              </a:rPr>
              <a:t>Lead, schedule and manage sync meetings</a:t>
            </a:r>
          </a:p>
          <a:p>
            <a:pPr marL="914400" lvl="1" indent="-514350">
              <a:buAutoNum type="arabicPeriod"/>
            </a:pPr>
            <a:r>
              <a:rPr lang="en-US" dirty="0" smtClean="0">
                <a:sym typeface="Wingdings" panose="05000000000000000000" pitchFamily="2" charset="2"/>
              </a:rPr>
              <a:t>Audit action items and validate execution</a:t>
            </a:r>
          </a:p>
          <a:p>
            <a:pPr marL="914400" lvl="1" indent="-514350">
              <a:buAutoNum type="arabicPeriod"/>
            </a:pPr>
            <a:r>
              <a:rPr lang="en-US" dirty="0" smtClean="0">
                <a:sym typeface="Wingdings" panose="05000000000000000000" pitchFamily="2" charset="2"/>
              </a:rPr>
              <a:t>Engage RND to security sense of urgency</a:t>
            </a:r>
          </a:p>
          <a:p>
            <a:pPr marL="914400" lvl="1" indent="-514350">
              <a:buAutoNum type="arabicPeriod"/>
            </a:pPr>
            <a:r>
              <a:rPr lang="en-US" dirty="0" smtClean="0">
                <a:sym typeface="Wingdings" panose="05000000000000000000" pitchFamily="2" charset="2"/>
              </a:rPr>
              <a:t>Make sure security elements are taking in to consideration in all project life cycle management: planning-&gt; execution-&gt;QA -&gt;retrospective</a:t>
            </a:r>
          </a:p>
          <a:p>
            <a:pPr marL="914400" lvl="1" indent="-514350">
              <a:buAutoNum type="arabicPeriod"/>
            </a:pPr>
            <a:r>
              <a:rPr lang="en-US" dirty="0" smtClean="0">
                <a:sym typeface="Wingdings" panose="05000000000000000000" pitchFamily="2" charset="2"/>
              </a:rPr>
              <a:t>Embed joint process into Product agile flavor</a:t>
            </a:r>
          </a:p>
          <a:p>
            <a:pPr marL="914400" lvl="1" indent="-514350">
              <a:buAutoNum type="arabicPeriod"/>
            </a:pPr>
            <a:r>
              <a:rPr lang="en-US" dirty="0" smtClean="0">
                <a:sym typeface="Wingdings" panose="05000000000000000000" pitchFamily="2" charset="2"/>
              </a:rPr>
              <a:t>Follow up</a:t>
            </a:r>
          </a:p>
          <a:p>
            <a:pPr marL="914400" lvl="1" indent="-514350">
              <a:buAutoNum type="arabicPeriod"/>
            </a:pPr>
            <a:r>
              <a:rPr lang="en-US" dirty="0" smtClean="0">
                <a:sym typeface="Wingdings" panose="05000000000000000000" pitchFamily="2" charset="2"/>
              </a:rPr>
              <a:t>Manage risks</a:t>
            </a:r>
          </a:p>
          <a:p>
            <a:pPr marL="914400" lvl="1" indent="-514350">
              <a:buAutoNum type="arabicPeriod"/>
            </a:pPr>
            <a:r>
              <a:rPr lang="en-US" dirty="0" smtClean="0">
                <a:sym typeface="Wingdings" panose="05000000000000000000" pitchFamily="2" charset="2"/>
              </a:rPr>
              <a:t>Main FP to Security team needs</a:t>
            </a:r>
          </a:p>
          <a:p>
            <a:pPr marL="914400" lvl="1" indent="-514350">
              <a:buAutoNum type="arabicPeriod"/>
            </a:pPr>
            <a:r>
              <a:rPr lang="en-US" dirty="0" smtClean="0">
                <a:sym typeface="Wingdings" panose="05000000000000000000" pitchFamily="2" charset="2"/>
              </a:rPr>
              <a:t>Schedule PT cycles</a:t>
            </a:r>
          </a:p>
          <a:p>
            <a:pPr marL="400050" lvl="1" indent="0">
              <a:buNone/>
            </a:pPr>
            <a:endParaRPr lang="en-US" dirty="0" smtClean="0"/>
          </a:p>
          <a:p>
            <a:pPr marL="514350" indent="-514350">
              <a:buAutoNum type="arabicPeriod"/>
            </a:pPr>
            <a:r>
              <a:rPr lang="en-US" sz="3700" b="1" dirty="0" smtClean="0"/>
              <a:t>Security Champion- </a:t>
            </a:r>
            <a:r>
              <a:rPr lang="en-US" sz="3700" dirty="0" smtClean="0"/>
              <a:t>Tactical technical Focal point.</a:t>
            </a:r>
          </a:p>
          <a:p>
            <a:pPr marL="914400" lvl="1" indent="-514350">
              <a:buAutoNum type="arabicPeriod"/>
            </a:pPr>
            <a:r>
              <a:rPr lang="en-US" dirty="0" smtClean="0"/>
              <a:t>Explain technical risks, aspects and implementations</a:t>
            </a:r>
          </a:p>
          <a:p>
            <a:pPr marL="914400" lvl="1" indent="-514350">
              <a:buAutoNum type="arabicPeriod"/>
            </a:pPr>
            <a:r>
              <a:rPr lang="en-US" dirty="0" smtClean="0"/>
              <a:t>Work closely with PT team when in need of technical help in reproducing a ticket\bug.</a:t>
            </a:r>
          </a:p>
          <a:p>
            <a:pPr marL="914400" lvl="1" indent="-514350">
              <a:buAutoNum type="arabicPeriod"/>
            </a:pPr>
            <a:r>
              <a:rPr lang="en-US" dirty="0" smtClean="0"/>
              <a:t>Technical demonstrator</a:t>
            </a:r>
          </a:p>
          <a:p>
            <a:pPr marL="914400" lvl="1" indent="-514350">
              <a:buAutoNum type="arabicPeriod"/>
            </a:pPr>
            <a:r>
              <a:rPr lang="en-US" dirty="0" smtClean="0"/>
              <a:t>Code referee</a:t>
            </a:r>
          </a:p>
          <a:p>
            <a:pPr marL="400050" lvl="1" indent="0">
              <a:buNone/>
            </a:pPr>
            <a:endParaRPr lang="en-US" dirty="0" smtClean="0"/>
          </a:p>
          <a:p>
            <a:pPr marL="514350" indent="-514350">
              <a:buAutoNum type="arabicPeriod"/>
            </a:pPr>
            <a:r>
              <a:rPr lang="en-US" sz="3700" b="1" dirty="0" smtClean="0"/>
              <a:t>Architect</a:t>
            </a:r>
            <a:r>
              <a:rPr lang="en-US" sz="3700" dirty="0" smtClean="0"/>
              <a:t>- Strategic technical focal point</a:t>
            </a:r>
          </a:p>
          <a:p>
            <a:pPr marL="914400" lvl="1" indent="-514350">
              <a:buAutoNum type="arabicPeriod"/>
            </a:pPr>
            <a:r>
              <a:rPr lang="en-US" dirty="0" smtClean="0"/>
              <a:t>DR’s</a:t>
            </a:r>
          </a:p>
          <a:p>
            <a:pPr marL="914400" lvl="1" indent="-514350">
              <a:buAutoNum type="arabicPeriod"/>
            </a:pPr>
            <a:r>
              <a:rPr lang="en-US" dirty="0" smtClean="0"/>
              <a:t>Embed Security aspects in product Road map</a:t>
            </a:r>
          </a:p>
          <a:p>
            <a:pPr marL="914400" lvl="1" indent="-514350">
              <a:buAutoNum type="arabicPeriod"/>
            </a:pPr>
            <a:r>
              <a:rPr lang="en-US" dirty="0" smtClean="0"/>
              <a:t>Make sure architecture is aligned.</a:t>
            </a:r>
          </a:p>
        </p:txBody>
      </p:sp>
      <p:sp>
        <p:nvSpPr>
          <p:cNvPr id="4" name="Slide Number Placeholder 3"/>
          <p:cNvSpPr>
            <a:spLocks noGrp="1"/>
          </p:cNvSpPr>
          <p:nvPr>
            <p:ph type="sldNum" sz="quarter" idx="10"/>
          </p:nvPr>
        </p:nvSpPr>
        <p:spPr/>
        <p:txBody>
          <a:bodyPr/>
          <a:lstStyle/>
          <a:p>
            <a:fld id="{C3CF04A5-5F47-4C72-8259-63557B76E581}" type="slidenum">
              <a:rPr lang="en-US" smtClean="0"/>
              <a:t>18</a:t>
            </a:fld>
            <a:endParaRPr lang="en-US"/>
          </a:p>
        </p:txBody>
      </p:sp>
    </p:spTree>
    <p:extLst>
      <p:ext uri="{BB962C8B-B14F-4D97-AF65-F5344CB8AC3E}">
        <p14:creationId xmlns:p14="http://schemas.microsoft.com/office/powerpoint/2010/main" val="2311289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dirty="0" smtClean="0"/>
              <a:t>Efrat : </a:t>
            </a:r>
            <a:r>
              <a:rPr lang="en-US" sz="1100" dirty="0" smtClean="0"/>
              <a:t>use each other tools, fit into their processes and timelines</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sz="1100" dirty="0" smtClean="0"/>
              <a:t> Elena: See</a:t>
            </a:r>
            <a:r>
              <a:rPr lang="en-US" sz="1100" baseline="0" dirty="0" smtClean="0"/>
              <a:t> the practical side,  adopt the theory to your real situation</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sz="1100" baseline="0" dirty="0" smtClean="0"/>
              <a:t>Efrat: cooperate and provide back up and support each other</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sz="1100" baseline="0" dirty="0" smtClean="0"/>
              <a:t>Elena: Work integrative, learn on your both success and failures</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sz="1100" baseline="0" dirty="0" smtClean="0"/>
              <a:t>Efrat: Meet and sync</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sz="1100" baseline="0" dirty="0" smtClean="0"/>
              <a:t>Elena: Use tools</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sz="1100" baseline="0" dirty="0" smtClean="0"/>
              <a:t>Efrat: ??</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r>
              <a:rPr lang="en-US" sz="1100" baseline="0" dirty="0" smtClean="0"/>
              <a:t>Elena: Finally …</a:t>
            </a:r>
          </a:p>
          <a:p>
            <a:pPr marL="45720" marR="0" lvl="0" indent="-36576" algn="l" defTabSz="914400" rtl="0" eaLnBrk="1" fontAlgn="auto" latinLnBrk="0" hangingPunct="1">
              <a:lnSpc>
                <a:spcPct val="100000"/>
              </a:lnSpc>
              <a:spcBef>
                <a:spcPts val="600"/>
              </a:spcBef>
              <a:spcAft>
                <a:spcPts val="0"/>
              </a:spcAft>
              <a:buClrTx/>
              <a:buSzPct val="25000"/>
              <a:buFont typeface="Arial" panose="020B0604020202020204" pitchFamily="34" charset="0"/>
              <a:buChar char=" "/>
              <a:tabLst/>
              <a:defRPr/>
            </a:pPr>
            <a:endParaRPr lang="en-US" sz="1100" dirty="0" smtClean="0"/>
          </a:p>
          <a:p>
            <a:endParaRPr lang="en-US" dirty="0"/>
          </a:p>
        </p:txBody>
      </p:sp>
      <p:sp>
        <p:nvSpPr>
          <p:cNvPr id="4" name="Slide Number Placeholder 3"/>
          <p:cNvSpPr>
            <a:spLocks noGrp="1"/>
          </p:cNvSpPr>
          <p:nvPr>
            <p:ph type="sldNum" sz="quarter" idx="10"/>
          </p:nvPr>
        </p:nvSpPr>
        <p:spPr/>
        <p:txBody>
          <a:bodyPr/>
          <a:lstStyle/>
          <a:p>
            <a:fld id="{227F9330-D89A-4FA2-9F04-F2A903FB0EC1}" type="slidenum">
              <a:rPr lang="en-US" smtClean="0"/>
              <a:t>19</a:t>
            </a:fld>
            <a:endParaRPr lang="en-US"/>
          </a:p>
        </p:txBody>
      </p:sp>
    </p:spTree>
    <p:extLst>
      <p:ext uri="{BB962C8B-B14F-4D97-AF65-F5344CB8AC3E}">
        <p14:creationId xmlns:p14="http://schemas.microsoft.com/office/powerpoint/2010/main" val="2826964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0913" y="381000"/>
            <a:ext cx="3432175" cy="2573338"/>
          </a:xfrm>
        </p:spPr>
      </p:sp>
      <p:sp>
        <p:nvSpPr>
          <p:cNvPr id="3" name="Notes Placeholder 2"/>
          <p:cNvSpPr>
            <a:spLocks noGrp="1"/>
          </p:cNvSpPr>
          <p:nvPr>
            <p:ph type="body" idx="1"/>
          </p:nvPr>
        </p:nvSpPr>
        <p:spPr/>
        <p:txBody>
          <a:bodyPr/>
          <a:lstStyle/>
          <a:p>
            <a:r>
              <a:rPr lang="en-US" dirty="0" smtClean="0"/>
              <a:t>Efrat:</a:t>
            </a:r>
          </a:p>
          <a:p>
            <a:endParaRPr lang="en-US" dirty="0" smtClean="0"/>
          </a:p>
          <a:p>
            <a:r>
              <a:rPr lang="en-US" dirty="0" smtClean="0"/>
              <a:t>At</a:t>
            </a:r>
            <a:r>
              <a:rPr lang="en-US" baseline="0" dirty="0" smtClean="0"/>
              <a:t> the end  we just to wan to underscore that the full cooperation, partnership, sharing common goals, knowledge and experience will bring us to real success in secure agile development as one consolidated methodology.</a:t>
            </a:r>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227F9330-D89A-4FA2-9F04-F2A903FB0EC1}" type="slidenum">
              <a:rPr lang="en-US" smtClean="0"/>
              <a:t>20</a:t>
            </a:fld>
            <a:endParaRPr lang="en-US"/>
          </a:p>
        </p:txBody>
      </p:sp>
    </p:spTree>
    <p:extLst>
      <p:ext uri="{BB962C8B-B14F-4D97-AF65-F5344CB8AC3E}">
        <p14:creationId xmlns:p14="http://schemas.microsoft.com/office/powerpoint/2010/main" val="32531018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F9330-D89A-4FA2-9F04-F2A903FB0EC1}" type="slidenum">
              <a:rPr lang="en-US" smtClean="0"/>
              <a:t>21</a:t>
            </a:fld>
            <a:endParaRPr lang="en-US"/>
          </a:p>
        </p:txBody>
      </p:sp>
    </p:spTree>
    <p:extLst>
      <p:ext uri="{BB962C8B-B14F-4D97-AF65-F5344CB8AC3E}">
        <p14:creationId xmlns:p14="http://schemas.microsoft.com/office/powerpoint/2010/main" val="25617937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48420" y="2130425"/>
            <a:ext cx="6809780" cy="1470025"/>
          </a:xfrm>
        </p:spPr>
        <p:txBody>
          <a:bodyPr/>
          <a:lstStyle>
            <a:lvl1pPr algn="l">
              <a:defRPr>
                <a:solidFill>
                  <a:srgbClr val="D8A519"/>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648420" y="3886200"/>
            <a:ext cx="6123980" cy="17526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98518825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6F7C92-B666-BE4A-87BA-E45BF689715D}"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E9C67AB-B614-C742-93A2-1DCA2D6D2270}" type="slidenum">
              <a:rPr lang="en-US" smtClean="0"/>
              <a:t>‹#›</a:t>
            </a:fld>
            <a:endParaRPr lang="en-US"/>
          </a:p>
        </p:txBody>
      </p:sp>
    </p:spTree>
    <p:extLst>
      <p:ext uri="{BB962C8B-B14F-4D97-AF65-F5344CB8AC3E}">
        <p14:creationId xmlns:p14="http://schemas.microsoft.com/office/powerpoint/2010/main" val="39108094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6F7C92-B666-BE4A-87BA-E45BF689715D}"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6441536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262"/>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6F7C92-B666-BE4A-87BA-E45BF689715D}" type="datetimeFigureOut">
              <a:rPr lang="en-US" smtClean="0"/>
              <a:t>9/18/2016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E9C67AB-B614-C742-93A2-1DCA2D6D2270}" type="slidenum">
              <a:rPr lang="en-US" smtClean="0"/>
              <a:t>‹#›</a:t>
            </a:fld>
            <a:endParaRPr lang="en-US"/>
          </a:p>
        </p:txBody>
      </p:sp>
    </p:spTree>
    <p:extLst>
      <p:ext uri="{BB962C8B-B14F-4D97-AF65-F5344CB8AC3E}">
        <p14:creationId xmlns:p14="http://schemas.microsoft.com/office/powerpoint/2010/main" val="27290282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69862"/>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6F7C92-B666-BE4A-87BA-E45BF689715D}" type="datetimeFigureOut">
              <a:rPr lang="en-US" smtClean="0"/>
              <a:t>9/18/2016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E9C67AB-B614-C742-93A2-1DCA2D6D2270}" type="slidenum">
              <a:rPr lang="en-US" smtClean="0"/>
              <a:t>‹#›</a:t>
            </a:fld>
            <a:endParaRPr lang="en-US"/>
          </a:p>
        </p:txBody>
      </p:sp>
    </p:spTree>
    <p:extLst>
      <p:ext uri="{BB962C8B-B14F-4D97-AF65-F5344CB8AC3E}">
        <p14:creationId xmlns:p14="http://schemas.microsoft.com/office/powerpoint/2010/main" val="41662662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6F7C92-B666-BE4A-87BA-E45BF689715D}" type="datetimeFigureOut">
              <a:rPr lang="en-US" smtClean="0"/>
              <a:t>9/18/2016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E9C67AB-B614-C742-93A2-1DCA2D6D2270}" type="slidenum">
              <a:rPr lang="en-US" smtClean="0"/>
              <a:t>‹#›</a:t>
            </a:fld>
            <a:endParaRPr lang="en-US"/>
          </a:p>
        </p:txBody>
      </p:sp>
    </p:spTree>
    <p:extLst>
      <p:ext uri="{BB962C8B-B14F-4D97-AF65-F5344CB8AC3E}">
        <p14:creationId xmlns:p14="http://schemas.microsoft.com/office/powerpoint/2010/main" val="6479717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6F7C92-B666-BE4A-87BA-E45BF689715D}" type="datetimeFigureOut">
              <a:rPr lang="en-US" smtClean="0"/>
              <a:t>9/18/2016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E9C67AB-B614-C742-93A2-1DCA2D6D2270}" type="slidenum">
              <a:rPr lang="en-US" smtClean="0"/>
              <a:t>‹#›</a:t>
            </a:fld>
            <a:endParaRPr lang="en-US"/>
          </a:p>
        </p:txBody>
      </p:sp>
    </p:spTree>
    <p:extLst>
      <p:ext uri="{BB962C8B-B14F-4D97-AF65-F5344CB8AC3E}">
        <p14:creationId xmlns:p14="http://schemas.microsoft.com/office/powerpoint/2010/main" val="40319149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6F7C92-B666-BE4A-87BA-E45BF689715D}" type="datetimeFigureOut">
              <a:rPr lang="en-US" smtClean="0"/>
              <a:t>9/18/2016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E9C67AB-B614-C742-93A2-1DCA2D6D2270}" type="slidenum">
              <a:rPr lang="en-US" smtClean="0"/>
              <a:t>‹#›</a:t>
            </a:fld>
            <a:endParaRPr lang="en-US"/>
          </a:p>
        </p:txBody>
      </p:sp>
    </p:spTree>
    <p:extLst>
      <p:ext uri="{BB962C8B-B14F-4D97-AF65-F5344CB8AC3E}">
        <p14:creationId xmlns:p14="http://schemas.microsoft.com/office/powerpoint/2010/main" val="203456999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6F7C92-B666-BE4A-87BA-E45BF689715D}" type="datetimeFigureOut">
              <a:rPr lang="en-US" smtClean="0"/>
              <a:t>9/18/2016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E9C67AB-B614-C742-93A2-1DCA2D6D2270}" type="slidenum">
              <a:rPr lang="en-US" smtClean="0"/>
              <a:t>‹#›</a:t>
            </a:fld>
            <a:endParaRPr lang="en-US"/>
          </a:p>
        </p:txBody>
      </p:sp>
    </p:spTree>
    <p:extLst>
      <p:ext uri="{BB962C8B-B14F-4D97-AF65-F5344CB8AC3E}">
        <p14:creationId xmlns:p14="http://schemas.microsoft.com/office/powerpoint/2010/main" val="274962915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6F7C92-B666-BE4A-87BA-E45BF689715D}"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E9C67AB-B614-C742-93A2-1DCA2D6D2270}" type="slidenum">
              <a:rPr lang="en-US" smtClean="0"/>
              <a:t>‹#›</a:t>
            </a:fld>
            <a:endParaRPr lang="en-US"/>
          </a:p>
        </p:txBody>
      </p:sp>
    </p:spTree>
    <p:extLst>
      <p:ext uri="{BB962C8B-B14F-4D97-AF65-F5344CB8AC3E}">
        <p14:creationId xmlns:p14="http://schemas.microsoft.com/office/powerpoint/2010/main" val="30340024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6F7C92-B666-BE4A-87BA-E45BF689715D}"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E9C67AB-B614-C742-93A2-1DCA2D6D2270}" type="slidenum">
              <a:rPr lang="en-US" smtClean="0"/>
              <a:t>‹#›</a:t>
            </a:fld>
            <a:endParaRPr lang="en-US"/>
          </a:p>
        </p:txBody>
      </p:sp>
    </p:spTree>
    <p:extLst>
      <p:ext uri="{BB962C8B-B14F-4D97-AF65-F5344CB8AC3E}">
        <p14:creationId xmlns:p14="http://schemas.microsoft.com/office/powerpoint/2010/main" val="31412341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9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12802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6F7C92-B666-BE4A-87BA-E45BF689715D}" type="datetimeFigureOut">
              <a:rPr lang="en-US" smtClean="0"/>
              <a:t>9/18/2016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349179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457200" rtl="0" eaLnBrk="1" latinLnBrk="0" hangingPunct="1">
        <a:spcBef>
          <a:spcPct val="0"/>
        </a:spcBef>
        <a:buNone/>
        <a:defRPr sz="4400" kern="1200">
          <a:solidFill>
            <a:srgbClr val="004685"/>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7.png"/><Relationship Id="rId2" Type="http://schemas.openxmlformats.org/officeDocument/2006/relationships/notesSlide" Target="../notesSlides/notesSlide7.xml"/><Relationship Id="rId16"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6.png"/><Relationship Id="rId5" Type="http://schemas.openxmlformats.org/officeDocument/2006/relationships/diagramQuickStyle" Target="../diagrams/quickStyle1.xml"/><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diagramLayout" Target="../diagrams/layout1.xml"/><Relationship Id="rId9" Type="http://schemas.openxmlformats.org/officeDocument/2006/relationships/image" Target="../media/image14.png"/><Relationship Id="rId1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emf"/><Relationship Id="rId7" Type="http://schemas.openxmlformats.org/officeDocument/2006/relationships/image" Target="../media/image24.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23.emf"/><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Integrating Security in Agile </a:t>
            </a:r>
            <a:r>
              <a:rPr lang="en-US" dirty="0" smtClean="0"/>
              <a:t>projects</a:t>
            </a:r>
            <a:endParaRPr lang="en-US" dirty="0"/>
          </a:p>
        </p:txBody>
      </p:sp>
      <p:sp>
        <p:nvSpPr>
          <p:cNvPr id="3" name="Subtitle 2"/>
          <p:cNvSpPr>
            <a:spLocks noGrp="1"/>
          </p:cNvSpPr>
          <p:nvPr>
            <p:ph type="subTitle" idx="1"/>
          </p:nvPr>
        </p:nvSpPr>
        <p:spPr>
          <a:xfrm>
            <a:off x="1648420" y="3886200"/>
            <a:ext cx="6123980" cy="794084"/>
          </a:xfrm>
        </p:spPr>
        <p:txBody>
          <a:bodyPr/>
          <a:lstStyle/>
          <a:p>
            <a:r>
              <a:rPr lang="en-US" dirty="0" smtClean="0"/>
              <a:t>(real case study)</a:t>
            </a:r>
            <a:endParaRPr lang="en-US" dirty="0"/>
          </a:p>
        </p:txBody>
      </p:sp>
    </p:spTree>
    <p:extLst>
      <p:ext uri="{BB962C8B-B14F-4D97-AF65-F5344CB8AC3E}">
        <p14:creationId xmlns:p14="http://schemas.microsoft.com/office/powerpoint/2010/main" val="4285134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290" y="236538"/>
            <a:ext cx="9045091" cy="1143000"/>
          </a:xfrm>
        </p:spPr>
        <p:txBody>
          <a:bodyPr>
            <a:normAutofit fontScale="90000"/>
          </a:bodyPr>
          <a:lstStyle/>
          <a:p>
            <a:r>
              <a:rPr lang="en-US" dirty="0" smtClean="0"/>
              <a:t>Secure Development vs. Agile Development</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139" y="2539954"/>
            <a:ext cx="2506532" cy="250653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6219" y="2555257"/>
            <a:ext cx="2506532" cy="250653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1348" y="2262873"/>
            <a:ext cx="2361304" cy="3541956"/>
          </a:xfrm>
          <a:prstGeom prst="rect">
            <a:avLst/>
          </a:prstGeom>
        </p:spPr>
      </p:pic>
    </p:spTree>
    <p:extLst>
      <p:ext uri="{BB962C8B-B14F-4D97-AF65-F5344CB8AC3E}">
        <p14:creationId xmlns:p14="http://schemas.microsoft.com/office/powerpoint/2010/main" val="70136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584" y="0"/>
            <a:ext cx="8229600" cy="1143000"/>
          </a:xfrm>
        </p:spPr>
        <p:txBody>
          <a:bodyPr>
            <a:normAutofit/>
          </a:bodyPr>
          <a:lstStyle/>
          <a:p>
            <a:r>
              <a:rPr lang="en-US" dirty="0" smtClean="0"/>
              <a:t>Secure Agile Development </a:t>
            </a:r>
            <a:endParaRPr lang="en-US" dirty="0"/>
          </a:p>
        </p:txBody>
      </p:sp>
      <p:pic>
        <p:nvPicPr>
          <p:cNvPr id="5" name="Picture 4"/>
          <p:cNvPicPr>
            <a:picLocks noChangeAspect="1"/>
          </p:cNvPicPr>
          <p:nvPr/>
        </p:nvPicPr>
        <p:blipFill>
          <a:blip r:embed="rId3"/>
          <a:stretch>
            <a:fillRect/>
          </a:stretch>
        </p:blipFill>
        <p:spPr>
          <a:xfrm>
            <a:off x="2097230" y="1372990"/>
            <a:ext cx="4862308" cy="4003598"/>
          </a:xfrm>
          <a:prstGeom prst="rect">
            <a:avLst/>
          </a:prstGeom>
        </p:spPr>
      </p:pic>
      <p:sp>
        <p:nvSpPr>
          <p:cNvPr id="7" name="Rectangle 6"/>
          <p:cNvSpPr/>
          <p:nvPr/>
        </p:nvSpPr>
        <p:spPr>
          <a:xfrm>
            <a:off x="413584" y="5421912"/>
            <a:ext cx="8513848" cy="461665"/>
          </a:xfrm>
          <a:prstGeom prst="rect">
            <a:avLst/>
          </a:prstGeom>
        </p:spPr>
        <p:txBody>
          <a:bodyPr wrap="square">
            <a:spAutoFit/>
          </a:bodyPr>
          <a:lstStyle/>
          <a:p>
            <a:pPr algn="ctr"/>
            <a:r>
              <a:rPr lang="en-US" sz="2400" dirty="0" smtClean="0"/>
              <a:t>We believe Agility and Security are on the same side</a:t>
            </a:r>
            <a:endParaRPr lang="en-US" sz="2400" dirty="0"/>
          </a:p>
        </p:txBody>
      </p:sp>
    </p:spTree>
    <p:extLst>
      <p:ext uri="{BB962C8B-B14F-4D97-AF65-F5344CB8AC3E}">
        <p14:creationId xmlns:p14="http://schemas.microsoft.com/office/powerpoint/2010/main" val="114949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405" y="-45855"/>
            <a:ext cx="8229600" cy="1143000"/>
          </a:xfrm>
        </p:spPr>
        <p:txBody>
          <a:bodyPr/>
          <a:lstStyle/>
          <a:p>
            <a:r>
              <a:rPr lang="en-US" dirty="0" smtClean="0"/>
              <a:t>Who we are…</a:t>
            </a:r>
            <a:endParaRPr lang="en-US" dirty="0"/>
          </a:p>
        </p:txBody>
      </p:sp>
      <p:sp>
        <p:nvSpPr>
          <p:cNvPr id="6" name="Text Placeholder 5"/>
          <p:cNvSpPr>
            <a:spLocks noGrp="1"/>
          </p:cNvSpPr>
          <p:nvPr>
            <p:ph type="body" sz="quarter" idx="4294967295"/>
          </p:nvPr>
        </p:nvSpPr>
        <p:spPr>
          <a:xfrm>
            <a:off x="-1587" y="1131603"/>
            <a:ext cx="3978275" cy="239712"/>
          </a:xfrm>
        </p:spPr>
        <p:txBody>
          <a:bodyPr>
            <a:noAutofit/>
          </a:bodyPr>
          <a:lstStyle/>
          <a:p>
            <a:pPr marL="0" indent="0">
              <a:buNone/>
            </a:pPr>
            <a:r>
              <a:rPr lang="en-US" sz="2800" dirty="0" smtClean="0"/>
              <a:t>Elena</a:t>
            </a:r>
            <a:r>
              <a:rPr lang="en-US" sz="1800" dirty="0" smtClean="0"/>
              <a:t>:</a:t>
            </a:r>
            <a:endParaRPr lang="en-US" sz="1800" dirty="0"/>
          </a:p>
        </p:txBody>
      </p:sp>
      <p:sp>
        <p:nvSpPr>
          <p:cNvPr id="5" name="Text Placeholder 4"/>
          <p:cNvSpPr>
            <a:spLocks noGrp="1"/>
          </p:cNvSpPr>
          <p:nvPr>
            <p:ph type="body" idx="4294967295"/>
          </p:nvPr>
        </p:nvSpPr>
        <p:spPr>
          <a:xfrm>
            <a:off x="0" y="3314826"/>
            <a:ext cx="3976688" cy="239712"/>
          </a:xfrm>
        </p:spPr>
        <p:txBody>
          <a:bodyPr>
            <a:noAutofit/>
          </a:bodyPr>
          <a:lstStyle/>
          <a:p>
            <a:pPr marL="0" indent="0">
              <a:buNone/>
            </a:pPr>
            <a:r>
              <a:rPr lang="en-US" sz="2800" dirty="0" smtClean="0"/>
              <a:t>Efrat</a:t>
            </a:r>
            <a:r>
              <a:rPr lang="en-US" sz="1800" dirty="0" smtClean="0"/>
              <a:t>:</a:t>
            </a:r>
            <a:endParaRPr lang="en-US" sz="1800" dirty="0"/>
          </a:p>
        </p:txBody>
      </p:sp>
      <p:sp>
        <p:nvSpPr>
          <p:cNvPr id="7" name="TextBox 6"/>
          <p:cNvSpPr txBox="1"/>
          <p:nvPr/>
        </p:nvSpPr>
        <p:spPr>
          <a:xfrm>
            <a:off x="378756" y="1150938"/>
            <a:ext cx="8165249" cy="2296013"/>
          </a:xfrm>
          <a:prstGeom prst="rect">
            <a:avLst/>
          </a:prstGeom>
          <a:noFill/>
        </p:spPr>
        <p:txBody>
          <a:bodyPr wrap="square" rtlCol="0">
            <a:spAutoFit/>
          </a:bodyPr>
          <a:lstStyle/>
          <a:p>
            <a:pPr marL="342900" indent="-342900">
              <a:spcBef>
                <a:spcPct val="20000"/>
              </a:spcBef>
              <a:buFont typeface="Arial" panose="020B0604020202020204" pitchFamily="34" charset="0"/>
              <a:buChar char="•"/>
            </a:pPr>
            <a:endParaRPr lang="en-US" sz="2400" dirty="0" smtClean="0"/>
          </a:p>
          <a:p>
            <a:pPr marL="342900" indent="-342900">
              <a:spcBef>
                <a:spcPct val="20000"/>
              </a:spcBef>
              <a:buFont typeface="Arial" panose="020B0604020202020204" pitchFamily="34" charset="0"/>
              <a:buChar char="•"/>
            </a:pPr>
            <a:r>
              <a:rPr lang="en-US" sz="2200" dirty="0" smtClean="0"/>
              <a:t>HPE </a:t>
            </a:r>
            <a:r>
              <a:rPr lang="en-US" sz="2200" dirty="0"/>
              <a:t>Software </a:t>
            </a:r>
            <a:r>
              <a:rPr lang="en-US" sz="2200" dirty="0" smtClean="0"/>
              <a:t>Security </a:t>
            </a:r>
            <a:r>
              <a:rPr lang="en-US" sz="2200" dirty="0"/>
              <a:t>Lead for HPE’s Application Delivery Management (ADM) Business Unit</a:t>
            </a:r>
          </a:p>
          <a:p>
            <a:pPr marL="342900" indent="-342900">
              <a:spcBef>
                <a:spcPct val="20000"/>
              </a:spcBef>
              <a:buFont typeface="Arial" panose="020B0604020202020204" pitchFamily="34" charset="0"/>
              <a:buChar char="•"/>
            </a:pPr>
            <a:r>
              <a:rPr lang="en-US" sz="2200" dirty="0"/>
              <a:t>25+ years of software engineering and 4 years in product security </a:t>
            </a:r>
          </a:p>
          <a:p>
            <a:pPr marL="342900" indent="-342900">
              <a:spcBef>
                <a:spcPct val="20000"/>
              </a:spcBef>
              <a:buFont typeface="Arial" panose="020B0604020202020204" pitchFamily="34" charset="0"/>
              <a:buChar char="•"/>
            </a:pPr>
            <a:r>
              <a:rPr lang="en-US" sz="2200" dirty="0"/>
              <a:t>MSc in Applied Mathematics from Leningrad State University</a:t>
            </a:r>
          </a:p>
          <a:p>
            <a:endParaRPr lang="en-US" dirty="0"/>
          </a:p>
        </p:txBody>
      </p:sp>
      <p:sp>
        <p:nvSpPr>
          <p:cNvPr id="8" name="TextBox 7"/>
          <p:cNvSpPr txBox="1"/>
          <p:nvPr/>
        </p:nvSpPr>
        <p:spPr>
          <a:xfrm>
            <a:off x="378756" y="3554538"/>
            <a:ext cx="7808029" cy="2609945"/>
          </a:xfrm>
          <a:prstGeom prst="rect">
            <a:avLst/>
          </a:prstGeom>
          <a:noFill/>
        </p:spPr>
        <p:txBody>
          <a:bodyPr wrap="square" rtlCol="0">
            <a:spAutoFit/>
          </a:bodyPr>
          <a:lstStyle/>
          <a:p>
            <a:pPr marL="342900" indent="-342900">
              <a:spcBef>
                <a:spcPct val="20000"/>
              </a:spcBef>
              <a:buFont typeface="Arial" panose="020B0604020202020204" pitchFamily="34" charset="0"/>
              <a:buChar char="•"/>
            </a:pPr>
            <a:endParaRPr lang="en-US" dirty="0" smtClean="0"/>
          </a:p>
          <a:p>
            <a:pPr marL="342900" indent="-342900">
              <a:spcBef>
                <a:spcPct val="20000"/>
              </a:spcBef>
              <a:buFont typeface="Arial" panose="020B0604020202020204" pitchFamily="34" charset="0"/>
              <a:buChar char="•"/>
            </a:pPr>
            <a:r>
              <a:rPr lang="en-US" sz="2200" dirty="0" smtClean="0"/>
              <a:t>Senior Program Manager in HPE SW StormRunner Load (SRL) </a:t>
            </a:r>
            <a:endParaRPr lang="en-US" sz="2200" dirty="0"/>
          </a:p>
          <a:p>
            <a:pPr marL="342900" indent="-342900">
              <a:spcBef>
                <a:spcPct val="20000"/>
              </a:spcBef>
              <a:buFont typeface="Arial" panose="020B0604020202020204" pitchFamily="34" charset="0"/>
              <a:buChar char="•"/>
            </a:pPr>
            <a:r>
              <a:rPr lang="en-US" sz="2200" dirty="0"/>
              <a:t>17+ years in Software Development, and 9 years as a Program manager</a:t>
            </a:r>
            <a:r>
              <a:rPr lang="en-US" sz="2200" dirty="0" smtClean="0"/>
              <a:t>.</a:t>
            </a:r>
            <a:endParaRPr lang="en-US" sz="2200" dirty="0"/>
          </a:p>
          <a:p>
            <a:pPr marL="342900" indent="-342900">
              <a:spcBef>
                <a:spcPct val="20000"/>
              </a:spcBef>
              <a:buFont typeface="Arial" panose="020B0604020202020204" pitchFamily="34" charset="0"/>
              <a:buChar char="•"/>
            </a:pPr>
            <a:r>
              <a:rPr lang="en-US" sz="2200" dirty="0"/>
              <a:t>BSc in Computer Science and Mathematics</a:t>
            </a:r>
          </a:p>
          <a:p>
            <a:pPr marL="342900" indent="-342900">
              <a:spcBef>
                <a:spcPct val="20000"/>
              </a:spcBef>
              <a:buFont typeface="Arial" panose="020B0604020202020204" pitchFamily="34" charset="0"/>
              <a:buChar char="•"/>
            </a:pPr>
            <a:r>
              <a:rPr lang="en-US" sz="2200" dirty="0"/>
              <a:t>MBA in Business Management and Marketing</a:t>
            </a:r>
          </a:p>
          <a:p>
            <a:endParaRPr lang="en-US" dirty="0"/>
          </a:p>
        </p:txBody>
      </p:sp>
    </p:spTree>
    <p:extLst>
      <p:ext uri="{BB962C8B-B14F-4D97-AF65-F5344CB8AC3E}">
        <p14:creationId xmlns:p14="http://schemas.microsoft.com/office/powerpoint/2010/main" val="427238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945" y="281119"/>
            <a:ext cx="8229600" cy="1143000"/>
          </a:xfrm>
        </p:spPr>
        <p:txBody>
          <a:bodyPr>
            <a:noAutofit/>
          </a:bodyPr>
          <a:lstStyle/>
          <a:p>
            <a:r>
              <a:rPr lang="en-US" dirty="0" smtClean="0"/>
              <a:t>What we will discuss today</a:t>
            </a:r>
            <a:br>
              <a:rPr lang="en-US" dirty="0" smtClean="0"/>
            </a:br>
            <a:endParaRPr lang="en-US" dirty="0"/>
          </a:p>
        </p:txBody>
      </p:sp>
      <p:grpSp>
        <p:nvGrpSpPr>
          <p:cNvPr id="11" name="Group 10"/>
          <p:cNvGrpSpPr/>
          <p:nvPr/>
        </p:nvGrpSpPr>
        <p:grpSpPr>
          <a:xfrm>
            <a:off x="703563" y="1849383"/>
            <a:ext cx="2018359" cy="416830"/>
            <a:chOff x="385141" y="3184302"/>
            <a:chExt cx="2691145" cy="555772"/>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41" y="3184302"/>
              <a:ext cx="630000" cy="506250"/>
            </a:xfrm>
            <a:prstGeom prst="rect">
              <a:avLst/>
            </a:prstGeom>
          </p:spPr>
        </p:pic>
        <p:sp>
          <p:nvSpPr>
            <p:cNvPr id="4" name="TextBox 3"/>
            <p:cNvSpPr txBox="1"/>
            <p:nvPr/>
          </p:nvSpPr>
          <p:spPr>
            <a:xfrm>
              <a:off x="672600" y="3206595"/>
              <a:ext cx="2403686" cy="533479"/>
            </a:xfrm>
            <a:prstGeom prst="rect">
              <a:avLst/>
            </a:prstGeom>
            <a:noFill/>
          </p:spPr>
          <p:txBody>
            <a:bodyPr wrap="square" rtlCol="0">
              <a:spAutoFit/>
            </a:bodyPr>
            <a:lstStyle/>
            <a:p>
              <a:pPr lvl="1"/>
              <a:r>
                <a:rPr lang="en-US" sz="2000" dirty="0"/>
                <a:t>Challenges</a:t>
              </a:r>
            </a:p>
          </p:txBody>
        </p:sp>
      </p:grpSp>
      <p:grpSp>
        <p:nvGrpSpPr>
          <p:cNvPr id="15" name="Group 14"/>
          <p:cNvGrpSpPr/>
          <p:nvPr/>
        </p:nvGrpSpPr>
        <p:grpSpPr>
          <a:xfrm>
            <a:off x="686835" y="2946459"/>
            <a:ext cx="3993685" cy="1323439"/>
            <a:chOff x="2290032" y="919720"/>
            <a:chExt cx="4714846" cy="1764585"/>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0032" y="1215953"/>
              <a:ext cx="585000" cy="585000"/>
            </a:xfrm>
            <a:prstGeom prst="rect">
              <a:avLst/>
            </a:prstGeom>
          </p:spPr>
        </p:pic>
        <p:sp>
          <p:nvSpPr>
            <p:cNvPr id="12" name="TextBox 11"/>
            <p:cNvSpPr txBox="1"/>
            <p:nvPr/>
          </p:nvSpPr>
          <p:spPr>
            <a:xfrm>
              <a:off x="2558539" y="919720"/>
              <a:ext cx="4446339" cy="1764585"/>
            </a:xfrm>
            <a:prstGeom prst="rect">
              <a:avLst/>
            </a:prstGeom>
            <a:noFill/>
          </p:spPr>
          <p:txBody>
            <a:bodyPr wrap="square" rtlCol="0">
              <a:spAutoFit/>
            </a:bodyPr>
            <a:lstStyle/>
            <a:p>
              <a:pPr lvl="1"/>
              <a:r>
                <a:rPr lang="en-US" sz="2000" dirty="0"/>
                <a:t>Secure development lifecycle management </a:t>
              </a:r>
            </a:p>
            <a:p>
              <a:pPr lvl="1"/>
              <a:r>
                <a:rPr lang="en-US" sz="2000" dirty="0"/>
                <a:t>( SLM)</a:t>
              </a:r>
            </a:p>
            <a:p>
              <a:endParaRPr lang="en-US" sz="2000" dirty="0"/>
            </a:p>
          </p:txBody>
        </p:sp>
      </p:grpSp>
      <p:grpSp>
        <p:nvGrpSpPr>
          <p:cNvPr id="16" name="Group 15"/>
          <p:cNvGrpSpPr/>
          <p:nvPr/>
        </p:nvGrpSpPr>
        <p:grpSpPr>
          <a:xfrm>
            <a:off x="718146" y="4307040"/>
            <a:ext cx="2733994" cy="1015663"/>
            <a:chOff x="6105851" y="2021897"/>
            <a:chExt cx="3645326" cy="1354217"/>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5851" y="2404932"/>
              <a:ext cx="641249" cy="641251"/>
            </a:xfrm>
            <a:prstGeom prst="rect">
              <a:avLst/>
            </a:prstGeom>
          </p:spPr>
        </p:pic>
        <p:sp>
          <p:nvSpPr>
            <p:cNvPr id="13" name="TextBox 12"/>
            <p:cNvSpPr txBox="1"/>
            <p:nvPr/>
          </p:nvSpPr>
          <p:spPr>
            <a:xfrm>
              <a:off x="6407031" y="2021897"/>
              <a:ext cx="3344146" cy="1354217"/>
            </a:xfrm>
            <a:prstGeom prst="rect">
              <a:avLst/>
            </a:prstGeom>
            <a:noFill/>
          </p:spPr>
          <p:txBody>
            <a:bodyPr wrap="square" rtlCol="0">
              <a:spAutoFit/>
            </a:bodyPr>
            <a:lstStyle/>
            <a:p>
              <a:pPr lvl="1"/>
              <a:r>
                <a:rPr lang="en-US" sz="2000" dirty="0"/>
                <a:t>Agile development practices</a:t>
              </a:r>
            </a:p>
          </p:txBody>
        </p:sp>
      </p:grpSp>
      <p:grpSp>
        <p:nvGrpSpPr>
          <p:cNvPr id="17" name="Group 16"/>
          <p:cNvGrpSpPr/>
          <p:nvPr/>
        </p:nvGrpSpPr>
        <p:grpSpPr>
          <a:xfrm>
            <a:off x="5110229" y="1700977"/>
            <a:ext cx="2511620" cy="1323439"/>
            <a:chOff x="5568906" y="4084384"/>
            <a:chExt cx="2759596" cy="1764584"/>
          </a:xfrm>
        </p:grpSpPr>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68906" y="4250667"/>
              <a:ext cx="517500" cy="641250"/>
            </a:xfrm>
            <a:prstGeom prst="rect">
              <a:avLst/>
            </a:prstGeom>
          </p:spPr>
        </p:pic>
        <p:sp>
          <p:nvSpPr>
            <p:cNvPr id="14" name="TextBox 13"/>
            <p:cNvSpPr txBox="1"/>
            <p:nvPr/>
          </p:nvSpPr>
          <p:spPr>
            <a:xfrm>
              <a:off x="5811311" y="4084384"/>
              <a:ext cx="2517191" cy="1764584"/>
            </a:xfrm>
            <a:prstGeom prst="rect">
              <a:avLst/>
            </a:prstGeom>
            <a:noFill/>
          </p:spPr>
          <p:txBody>
            <a:bodyPr wrap="square" rtlCol="0">
              <a:spAutoFit/>
            </a:bodyPr>
            <a:lstStyle/>
            <a:p>
              <a:pPr lvl="1"/>
              <a:r>
                <a:rPr lang="en-US" sz="2000" dirty="0"/>
                <a:t>Planning and </a:t>
              </a:r>
              <a:r>
                <a:rPr lang="en-US" sz="2000" dirty="0" smtClean="0"/>
                <a:t>coordination, Roles</a:t>
              </a:r>
              <a:endParaRPr lang="en-US" sz="2000" dirty="0"/>
            </a:p>
            <a:p>
              <a:endParaRPr lang="en-US" sz="2000" dirty="0"/>
            </a:p>
          </p:txBody>
        </p:sp>
      </p:grpSp>
      <p:grpSp>
        <p:nvGrpSpPr>
          <p:cNvPr id="27" name="Group 26"/>
          <p:cNvGrpSpPr/>
          <p:nvPr/>
        </p:nvGrpSpPr>
        <p:grpSpPr>
          <a:xfrm>
            <a:off x="5173284" y="3042077"/>
            <a:ext cx="3098897" cy="737978"/>
            <a:chOff x="541050" y="4670085"/>
            <a:chExt cx="4131862" cy="983969"/>
          </a:xfrm>
        </p:grpSpPr>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1050" y="4670085"/>
              <a:ext cx="506251" cy="641250"/>
            </a:xfrm>
            <a:prstGeom prst="rect">
              <a:avLst/>
            </a:prstGeom>
          </p:spPr>
        </p:pic>
        <p:sp>
          <p:nvSpPr>
            <p:cNvPr id="19" name="TextBox 18"/>
            <p:cNvSpPr txBox="1"/>
            <p:nvPr/>
          </p:nvSpPr>
          <p:spPr>
            <a:xfrm>
              <a:off x="1362738" y="4710207"/>
              <a:ext cx="3310174" cy="943847"/>
            </a:xfrm>
            <a:prstGeom prst="rect">
              <a:avLst/>
            </a:prstGeom>
            <a:noFill/>
          </p:spPr>
          <p:txBody>
            <a:bodyPr wrap="square" rtlCol="0">
              <a:spAutoFit/>
            </a:bodyPr>
            <a:lstStyle/>
            <a:p>
              <a:pPr marL="0" lvl="1"/>
              <a:r>
                <a:rPr lang="en-US" sz="2000" dirty="0" smtClean="0"/>
                <a:t>Practical tips </a:t>
              </a:r>
              <a:endParaRPr lang="en-US" sz="2000" dirty="0"/>
            </a:p>
            <a:p>
              <a:endParaRPr lang="en-US" sz="2000" dirty="0"/>
            </a:p>
          </p:txBody>
        </p:sp>
      </p:grpSp>
    </p:spTree>
    <p:extLst>
      <p:ext uri="{BB962C8B-B14F-4D97-AF65-F5344CB8AC3E}">
        <p14:creationId xmlns:p14="http://schemas.microsoft.com/office/powerpoint/2010/main" val="3219065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561" y="73319"/>
            <a:ext cx="8676457" cy="857250"/>
          </a:xfrm>
        </p:spPr>
        <p:txBody>
          <a:bodyPr>
            <a:noAutofit/>
          </a:bodyPr>
          <a:lstStyle/>
          <a:p>
            <a:r>
              <a:rPr lang="en-US" dirty="0" smtClean="0"/>
              <a:t>HPE ADM organization and portfolio</a:t>
            </a:r>
            <a:endParaRPr lang="en-US" dirty="0"/>
          </a:p>
        </p:txBody>
      </p:sp>
      <p:grpSp>
        <p:nvGrpSpPr>
          <p:cNvPr id="3" name="Group 2"/>
          <p:cNvGrpSpPr/>
          <p:nvPr/>
        </p:nvGrpSpPr>
        <p:grpSpPr>
          <a:xfrm>
            <a:off x="1459536" y="1641764"/>
            <a:ext cx="6224927" cy="3896649"/>
            <a:chOff x="2067901" y="1282550"/>
            <a:chExt cx="7622058" cy="4180702"/>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7901" y="1282550"/>
              <a:ext cx="7622058" cy="4180702"/>
            </a:xfrm>
            <a:prstGeom prst="rect">
              <a:avLst/>
            </a:prstGeom>
          </p:spPr>
        </p:pic>
        <p:sp>
          <p:nvSpPr>
            <p:cNvPr id="8" name="Rectangle 7"/>
            <p:cNvSpPr/>
            <p:nvPr/>
          </p:nvSpPr>
          <p:spPr>
            <a:xfrm>
              <a:off x="6420092" y="1504710"/>
              <a:ext cx="787079" cy="42826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500" dirty="0"/>
                <a:t>12</a:t>
              </a:r>
            </a:p>
          </p:txBody>
        </p:sp>
        <p:sp>
          <p:nvSpPr>
            <p:cNvPr id="12" name="Rectangle 11"/>
            <p:cNvSpPr/>
            <p:nvPr/>
          </p:nvSpPr>
          <p:spPr>
            <a:xfrm>
              <a:off x="2762491" y="1417638"/>
              <a:ext cx="2060293" cy="9204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latin typeface="MetricHPE Light" panose="020B0303030202060203" pitchFamily="34" charset="0"/>
              </a:endParaRPr>
            </a:p>
            <a:p>
              <a:pPr algn="ctr"/>
              <a:r>
                <a:rPr lang="en-US" sz="1350" dirty="0">
                  <a:latin typeface="MetricHPE Light" panose="020B0303030202060203" pitchFamily="34" charset="0"/>
                </a:rPr>
                <a:t>Countries</a:t>
              </a:r>
            </a:p>
          </p:txBody>
        </p:sp>
        <p:sp>
          <p:nvSpPr>
            <p:cNvPr id="13" name="Rectangle 12"/>
            <p:cNvSpPr/>
            <p:nvPr/>
          </p:nvSpPr>
          <p:spPr>
            <a:xfrm>
              <a:off x="3247664" y="1514928"/>
              <a:ext cx="1089949" cy="3629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500" dirty="0"/>
                <a:t>5</a:t>
              </a:r>
            </a:p>
          </p:txBody>
        </p:sp>
        <p:sp>
          <p:nvSpPr>
            <p:cNvPr id="14" name="Rectangle 13"/>
            <p:cNvSpPr/>
            <p:nvPr/>
          </p:nvSpPr>
          <p:spPr>
            <a:xfrm>
              <a:off x="7723985" y="1412669"/>
              <a:ext cx="1575122" cy="91000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350" dirty="0">
                <a:latin typeface="MetricHPE Light" panose="020B0303030202060203" pitchFamily="34" charset="0"/>
              </a:endParaRPr>
            </a:p>
            <a:p>
              <a:pPr algn="ctr"/>
              <a:r>
                <a:rPr lang="en-US" sz="1350" dirty="0">
                  <a:latin typeface="MetricHPE Light" panose="020B0303030202060203" pitchFamily="34" charset="0"/>
                </a:rPr>
                <a:t>Developers</a:t>
              </a:r>
            </a:p>
          </p:txBody>
        </p:sp>
        <p:sp>
          <p:nvSpPr>
            <p:cNvPr id="15" name="Rectangle 14"/>
            <p:cNvSpPr/>
            <p:nvPr/>
          </p:nvSpPr>
          <p:spPr>
            <a:xfrm>
              <a:off x="8094906" y="1514928"/>
              <a:ext cx="833281" cy="3588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500" dirty="0"/>
                <a:t>~400</a:t>
              </a:r>
            </a:p>
          </p:txBody>
        </p:sp>
      </p:grpSp>
    </p:spTree>
    <p:extLst>
      <p:ext uri="{BB962C8B-B14F-4D97-AF65-F5344CB8AC3E}">
        <p14:creationId xmlns:p14="http://schemas.microsoft.com/office/powerpoint/2010/main" val="385522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145" y="126395"/>
            <a:ext cx="6172200" cy="857250"/>
          </a:xfrm>
        </p:spPr>
        <p:txBody>
          <a:bodyPr/>
          <a:lstStyle/>
          <a:p>
            <a:r>
              <a:rPr lang="en-US" dirty="0" smtClean="0"/>
              <a:t>SLM framework</a:t>
            </a:r>
            <a:endParaRPr lang="en-US" dirty="0"/>
          </a:p>
        </p:txBody>
      </p:sp>
      <p:grpSp>
        <p:nvGrpSpPr>
          <p:cNvPr id="13" name="Group 12"/>
          <p:cNvGrpSpPr/>
          <p:nvPr/>
        </p:nvGrpSpPr>
        <p:grpSpPr>
          <a:xfrm>
            <a:off x="246233" y="1065213"/>
            <a:ext cx="8897767" cy="4974640"/>
            <a:chOff x="246233" y="1065213"/>
            <a:chExt cx="8897767" cy="4974640"/>
          </a:xfrm>
        </p:grpSpPr>
        <p:grpSp>
          <p:nvGrpSpPr>
            <p:cNvPr id="12" name="Group 11"/>
            <p:cNvGrpSpPr/>
            <p:nvPr/>
          </p:nvGrpSpPr>
          <p:grpSpPr>
            <a:xfrm>
              <a:off x="246233" y="1065213"/>
              <a:ext cx="8897767" cy="4974640"/>
              <a:chOff x="1362364" y="1992020"/>
              <a:chExt cx="6626348" cy="3696229"/>
            </a:xfrm>
          </p:grpSpPr>
          <p:sp>
            <p:nvSpPr>
              <p:cNvPr id="60" name="Oval 9"/>
              <p:cNvSpPr>
                <a:spLocks noChangeArrowheads="1"/>
              </p:cNvSpPr>
              <p:nvPr/>
            </p:nvSpPr>
            <p:spPr bwMode="auto">
              <a:xfrm>
                <a:off x="6301682" y="2497634"/>
                <a:ext cx="842069" cy="842070"/>
              </a:xfrm>
              <a:prstGeom prst="ellipse">
                <a:avLst/>
              </a:prstGeom>
              <a:solidFill>
                <a:srgbClr val="C6C9CA"/>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graphicFrame>
            <p:nvGraphicFramePr>
              <p:cNvPr id="3" name="Diagram 2"/>
              <p:cNvGraphicFramePr/>
              <p:nvPr>
                <p:extLst>
                  <p:ext uri="{D42A27DB-BD31-4B8C-83A1-F6EECF244321}">
                    <p14:modId xmlns:p14="http://schemas.microsoft.com/office/powerpoint/2010/main" val="3969563597"/>
                  </p:ext>
                </p:extLst>
              </p:nvPr>
            </p:nvGraphicFramePr>
            <p:xfrm>
              <a:off x="1362364" y="3990098"/>
              <a:ext cx="6626348" cy="16981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p:cNvSpPr/>
              <p:nvPr/>
            </p:nvSpPr>
            <p:spPr>
              <a:xfrm>
                <a:off x="1374652" y="4053208"/>
                <a:ext cx="1394481"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r>
                  <a:rPr lang="en-US" sz="1100" dirty="0">
                    <a:solidFill>
                      <a:prstClr val="white"/>
                    </a:solidFill>
                    <a:latin typeface="MetricHPE" panose="020B0503030202060203" pitchFamily="34" charset="0"/>
                  </a:rPr>
                  <a:t>Security Plan</a:t>
                </a:r>
              </a:p>
            </p:txBody>
          </p:sp>
          <p:sp>
            <p:nvSpPr>
              <p:cNvPr id="5" name="Rectangle 4"/>
              <p:cNvSpPr/>
              <p:nvPr/>
            </p:nvSpPr>
            <p:spPr>
              <a:xfrm>
                <a:off x="2608039" y="4053208"/>
                <a:ext cx="1050273"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lnSpc>
                    <a:spcPct val="90000"/>
                  </a:lnSpc>
                </a:pPr>
                <a:r>
                  <a:rPr lang="en-US" sz="1100" dirty="0">
                    <a:solidFill>
                      <a:prstClr val="white"/>
                    </a:solidFill>
                    <a:latin typeface="MetricHPE" panose="020B0503030202060203" pitchFamily="34" charset="0"/>
                  </a:rPr>
                  <a:t>Threat Modeling </a:t>
                </a:r>
              </a:p>
            </p:txBody>
          </p:sp>
          <p:sp>
            <p:nvSpPr>
              <p:cNvPr id="6" name="Rectangle 5"/>
              <p:cNvSpPr/>
              <p:nvPr/>
            </p:nvSpPr>
            <p:spPr>
              <a:xfrm>
                <a:off x="3662287" y="4053208"/>
                <a:ext cx="1454747"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lnSpc>
                    <a:spcPct val="90000"/>
                  </a:lnSpc>
                </a:pPr>
                <a:r>
                  <a:rPr lang="en-US" sz="1100" dirty="0">
                    <a:solidFill>
                      <a:prstClr val="white"/>
                    </a:solidFill>
                    <a:latin typeface="MetricHPE" panose="020B0503030202060203" pitchFamily="34" charset="0"/>
                  </a:rPr>
                  <a:t>Design Review and mitigation</a:t>
                </a:r>
              </a:p>
            </p:txBody>
          </p:sp>
          <p:sp>
            <p:nvSpPr>
              <p:cNvPr id="7" name="Rectangle 6"/>
              <p:cNvSpPr/>
              <p:nvPr/>
            </p:nvSpPr>
            <p:spPr>
              <a:xfrm>
                <a:off x="5117033" y="4053208"/>
                <a:ext cx="1429913"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r>
                  <a:rPr lang="en-US" sz="1100" dirty="0">
                    <a:solidFill>
                      <a:prstClr val="white"/>
                    </a:solidFill>
                    <a:latin typeface="MetricHPE" panose="020B0503030202060203" pitchFamily="34" charset="0"/>
                  </a:rPr>
                  <a:t>Security risk assessment</a:t>
                </a:r>
              </a:p>
            </p:txBody>
          </p:sp>
          <p:sp>
            <p:nvSpPr>
              <p:cNvPr id="8" name="Pentagon 7"/>
              <p:cNvSpPr/>
              <p:nvPr/>
            </p:nvSpPr>
            <p:spPr>
              <a:xfrm>
                <a:off x="6546946" y="4053208"/>
                <a:ext cx="1141727" cy="306196"/>
              </a:xfrm>
              <a:prstGeom prst="homePlate">
                <a:avLst>
                  <a:gd name="adj" fmla="val 42500"/>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r>
                  <a:rPr lang="en-US" sz="1100" dirty="0">
                    <a:solidFill>
                      <a:prstClr val="white"/>
                    </a:solidFill>
                    <a:latin typeface="MetricHPE" panose="020B0503030202060203" pitchFamily="34" charset="0"/>
                  </a:rPr>
                  <a:t>Sign Off</a:t>
                </a:r>
              </a:p>
            </p:txBody>
          </p:sp>
          <p:grpSp>
            <p:nvGrpSpPr>
              <p:cNvPr id="51" name="Group 50"/>
              <p:cNvGrpSpPr/>
              <p:nvPr/>
            </p:nvGrpSpPr>
            <p:grpSpPr>
              <a:xfrm>
                <a:off x="3680104" y="2112558"/>
                <a:ext cx="1603596" cy="1601032"/>
                <a:chOff x="4510406" y="2231658"/>
                <a:chExt cx="2850837" cy="2846278"/>
              </a:xfrm>
            </p:grpSpPr>
            <p:sp>
              <p:nvSpPr>
                <p:cNvPr id="52" name="Freeform 51"/>
                <p:cNvSpPr/>
                <p:nvPr/>
              </p:nvSpPr>
              <p:spPr>
                <a:xfrm>
                  <a:off x="4510406" y="2234164"/>
                  <a:ext cx="2843772" cy="2843772"/>
                </a:xfrm>
                <a:custGeom>
                  <a:avLst/>
                  <a:gdLst>
                    <a:gd name="connsiteX0" fmla="*/ 1421886 w 2843772"/>
                    <a:gd name="connsiteY0" fmla="*/ 0 h 2843772"/>
                    <a:gd name="connsiteX1" fmla="*/ 2653275 w 2843772"/>
                    <a:gd name="connsiteY1" fmla="*/ 710943 h 2843772"/>
                    <a:gd name="connsiteX2" fmla="*/ 2653275 w 2843772"/>
                    <a:gd name="connsiteY2" fmla="*/ 2132829 h 2843772"/>
                    <a:gd name="connsiteX3" fmla="*/ 1421886 w 2843772"/>
                    <a:gd name="connsiteY3" fmla="*/ 1421886 h 2843772"/>
                    <a:gd name="connsiteX4" fmla="*/ 1421886 w 2843772"/>
                    <a:gd name="connsiteY4" fmla="*/ 0 h 284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3772" h="2843772">
                      <a:moveTo>
                        <a:pt x="1421886" y="0"/>
                      </a:moveTo>
                      <a:cubicBezTo>
                        <a:pt x="1929877" y="0"/>
                        <a:pt x="2399280" y="271010"/>
                        <a:pt x="2653275" y="710943"/>
                      </a:cubicBezTo>
                      <a:cubicBezTo>
                        <a:pt x="2907270" y="1150876"/>
                        <a:pt x="2907270" y="1692896"/>
                        <a:pt x="2653275" y="2132829"/>
                      </a:cubicBezTo>
                      <a:lnTo>
                        <a:pt x="1421886" y="1421886"/>
                      </a:lnTo>
                      <a:lnTo>
                        <a:pt x="1421886" y="0"/>
                      </a:lnTo>
                      <a:close/>
                    </a:path>
                  </a:pathLst>
                </a:custGeom>
                <a:solidFill>
                  <a:srgbClr val="2AD2C9">
                    <a:hueOff val="0"/>
                    <a:satOff val="0"/>
                    <a:lumOff val="0"/>
                    <a:alphaOff val="0"/>
                  </a:srgbClr>
                </a:solidFill>
                <a:ln w="38100" cap="flat" cmpd="sng" algn="ctr">
                  <a:solidFill>
                    <a:srgbClr val="808285">
                      <a:lumMod val="20000"/>
                      <a:lumOff val="80000"/>
                    </a:srgbClr>
                  </a:solidFill>
                  <a:prstDash val="solid"/>
                  <a:miter lim="800000"/>
                </a:ln>
                <a:effectLst/>
              </p:spPr>
              <p:txBody>
                <a:bodyPr spcFirstLastPara="0" vert="horz" wrap="square" lIns="890417" tIns="315886" rIns="207911" bIns="791963" numCol="1" spcCol="1270" anchor="ctr" anchorCtr="0">
                  <a:noAutofit/>
                </a:bodyPr>
                <a:lstStyle/>
                <a:p>
                  <a:pPr algn="ctr" defTabSz="725091">
                    <a:lnSpc>
                      <a:spcPct val="90000"/>
                    </a:lnSpc>
                    <a:spcBef>
                      <a:spcPct val="0"/>
                    </a:spcBef>
                    <a:spcAft>
                      <a:spcPct val="35000"/>
                    </a:spcAft>
                    <a:defRPr/>
                  </a:pPr>
                  <a:endParaRPr lang="en-US" sz="1631" kern="0" dirty="0">
                    <a:solidFill>
                      <a:prstClr val="white"/>
                    </a:solidFill>
                    <a:latin typeface="MetricHPE" panose="020B0503030202060203" pitchFamily="34" charset="0"/>
                  </a:endParaRPr>
                </a:p>
              </p:txBody>
            </p:sp>
            <p:sp>
              <p:nvSpPr>
                <p:cNvPr id="53" name="Freeform 52"/>
                <p:cNvSpPr/>
                <p:nvPr/>
              </p:nvSpPr>
              <p:spPr>
                <a:xfrm>
                  <a:off x="4517471" y="2231658"/>
                  <a:ext cx="2843772" cy="2843772"/>
                </a:xfrm>
                <a:custGeom>
                  <a:avLst/>
                  <a:gdLst>
                    <a:gd name="connsiteX0" fmla="*/ 2653275 w 2843772"/>
                    <a:gd name="connsiteY0" fmla="*/ 2132829 h 2843772"/>
                    <a:gd name="connsiteX1" fmla="*/ 1421886 w 2843772"/>
                    <a:gd name="connsiteY1" fmla="*/ 2843772 h 2843772"/>
                    <a:gd name="connsiteX2" fmla="*/ 190497 w 2843772"/>
                    <a:gd name="connsiteY2" fmla="*/ 2132829 h 2843772"/>
                    <a:gd name="connsiteX3" fmla="*/ 1421886 w 2843772"/>
                    <a:gd name="connsiteY3" fmla="*/ 1421886 h 2843772"/>
                    <a:gd name="connsiteX4" fmla="*/ 2653275 w 2843772"/>
                    <a:gd name="connsiteY4" fmla="*/ 2132829 h 284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3772" h="2843772">
                      <a:moveTo>
                        <a:pt x="2653275" y="2132829"/>
                      </a:moveTo>
                      <a:cubicBezTo>
                        <a:pt x="2399280" y="2572762"/>
                        <a:pt x="1929877" y="2843772"/>
                        <a:pt x="1421886" y="2843772"/>
                      </a:cubicBezTo>
                      <a:cubicBezTo>
                        <a:pt x="913895" y="2843772"/>
                        <a:pt x="444492" y="2572762"/>
                        <a:pt x="190497" y="2132829"/>
                      </a:cubicBezTo>
                      <a:lnTo>
                        <a:pt x="1421886" y="1421886"/>
                      </a:lnTo>
                      <a:lnTo>
                        <a:pt x="2653275" y="2132829"/>
                      </a:lnTo>
                      <a:close/>
                    </a:path>
                  </a:pathLst>
                </a:custGeom>
                <a:solidFill>
                  <a:srgbClr val="2AD2C9">
                    <a:hueOff val="0"/>
                    <a:satOff val="0"/>
                    <a:lumOff val="0"/>
                    <a:alphaOff val="0"/>
                  </a:srgbClr>
                </a:solidFill>
                <a:ln w="38100" cap="flat" cmpd="sng" algn="ctr">
                  <a:solidFill>
                    <a:srgbClr val="808285">
                      <a:lumMod val="20000"/>
                      <a:lumOff val="80000"/>
                    </a:srgbClr>
                  </a:solidFill>
                  <a:prstDash val="solid"/>
                  <a:miter lim="800000"/>
                </a:ln>
                <a:effectLst/>
              </p:spPr>
              <p:txBody>
                <a:bodyPr spcFirstLastPara="0" vert="horz" wrap="square" lIns="465853" tIns="1037146" rIns="465853" bIns="123077" numCol="1" spcCol="1270" anchor="ctr" anchorCtr="0">
                  <a:noAutofit/>
                </a:bodyPr>
                <a:lstStyle/>
                <a:p>
                  <a:pPr algn="ctr" defTabSz="975122">
                    <a:lnSpc>
                      <a:spcPct val="90000"/>
                    </a:lnSpc>
                    <a:spcBef>
                      <a:spcPct val="0"/>
                    </a:spcBef>
                    <a:spcAft>
                      <a:spcPct val="35000"/>
                    </a:spcAft>
                    <a:defRPr/>
                  </a:pPr>
                  <a:endParaRPr lang="en-US" sz="2194" kern="0" dirty="0">
                    <a:solidFill>
                      <a:prstClr val="white"/>
                    </a:solidFill>
                    <a:latin typeface="MetricHPE" panose="020B0503030202060203" pitchFamily="34" charset="0"/>
                  </a:endParaRPr>
                </a:p>
              </p:txBody>
            </p:sp>
            <p:sp>
              <p:nvSpPr>
                <p:cNvPr id="54" name="Freeform 53"/>
                <p:cNvSpPr/>
                <p:nvPr/>
              </p:nvSpPr>
              <p:spPr>
                <a:xfrm>
                  <a:off x="4517471" y="2231658"/>
                  <a:ext cx="2843772" cy="2843772"/>
                </a:xfrm>
                <a:custGeom>
                  <a:avLst/>
                  <a:gdLst>
                    <a:gd name="connsiteX0" fmla="*/ 190497 w 2843772"/>
                    <a:gd name="connsiteY0" fmla="*/ 2132829 h 2843772"/>
                    <a:gd name="connsiteX1" fmla="*/ 190497 w 2843772"/>
                    <a:gd name="connsiteY1" fmla="*/ 710943 h 2843772"/>
                    <a:gd name="connsiteX2" fmla="*/ 1421886 w 2843772"/>
                    <a:gd name="connsiteY2" fmla="*/ 0 h 2843772"/>
                    <a:gd name="connsiteX3" fmla="*/ 1421886 w 2843772"/>
                    <a:gd name="connsiteY3" fmla="*/ 1421886 h 2843772"/>
                    <a:gd name="connsiteX4" fmla="*/ 190497 w 2843772"/>
                    <a:gd name="connsiteY4" fmla="*/ 2132829 h 284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3772" h="2843772">
                      <a:moveTo>
                        <a:pt x="190497" y="2132829"/>
                      </a:moveTo>
                      <a:cubicBezTo>
                        <a:pt x="-63498" y="1692896"/>
                        <a:pt x="-63498" y="1150876"/>
                        <a:pt x="190497" y="710943"/>
                      </a:cubicBezTo>
                      <a:cubicBezTo>
                        <a:pt x="444492" y="271010"/>
                        <a:pt x="913895" y="0"/>
                        <a:pt x="1421886" y="0"/>
                      </a:cubicBezTo>
                      <a:lnTo>
                        <a:pt x="1421886" y="1421886"/>
                      </a:lnTo>
                      <a:lnTo>
                        <a:pt x="190497" y="2132829"/>
                      </a:lnTo>
                      <a:close/>
                    </a:path>
                  </a:pathLst>
                </a:custGeom>
                <a:solidFill>
                  <a:srgbClr val="2AD2C9">
                    <a:hueOff val="0"/>
                    <a:satOff val="0"/>
                    <a:lumOff val="0"/>
                    <a:alphaOff val="0"/>
                  </a:srgbClr>
                </a:solidFill>
                <a:ln w="38100" cap="flat" cmpd="sng" algn="ctr">
                  <a:solidFill>
                    <a:srgbClr val="808285">
                      <a:lumMod val="20000"/>
                      <a:lumOff val="80000"/>
                    </a:srgbClr>
                  </a:solidFill>
                  <a:prstDash val="solid"/>
                  <a:miter lim="800000"/>
                </a:ln>
                <a:effectLst/>
              </p:spPr>
              <p:txBody>
                <a:bodyPr spcFirstLastPara="0" vert="horz" wrap="square" lIns="192105" tIns="334928" rIns="906222" bIns="772920" numCol="1" spcCol="1270" anchor="ctr" anchorCtr="0">
                  <a:noAutofit/>
                </a:bodyPr>
                <a:lstStyle/>
                <a:p>
                  <a:pPr algn="ctr" defTabSz="725091">
                    <a:lnSpc>
                      <a:spcPct val="90000"/>
                    </a:lnSpc>
                    <a:spcBef>
                      <a:spcPct val="0"/>
                    </a:spcBef>
                    <a:spcAft>
                      <a:spcPct val="35000"/>
                    </a:spcAft>
                    <a:defRPr/>
                  </a:pPr>
                  <a:endParaRPr lang="en-US" sz="1631" kern="0" dirty="0">
                    <a:solidFill>
                      <a:prstClr val="white"/>
                    </a:solidFill>
                    <a:latin typeface="MetricHPE" panose="020B0503030202060203" pitchFamily="34" charset="0"/>
                  </a:endParaRPr>
                </a:p>
              </p:txBody>
            </p:sp>
          </p:grpSp>
          <p:sp>
            <p:nvSpPr>
              <p:cNvPr id="55" name="Freeform 10"/>
              <p:cNvSpPr>
                <a:spLocks/>
              </p:cNvSpPr>
              <p:nvPr/>
            </p:nvSpPr>
            <p:spPr bwMode="auto">
              <a:xfrm>
                <a:off x="4443568" y="3759031"/>
                <a:ext cx="84939" cy="92018"/>
              </a:xfrm>
              <a:custGeom>
                <a:avLst/>
                <a:gdLst/>
                <a:ahLst/>
                <a:cxnLst>
                  <a:cxn ang="0">
                    <a:pos x="6" y="54"/>
                  </a:cxn>
                  <a:cxn ang="0">
                    <a:pos x="10" y="53"/>
                  </a:cxn>
                  <a:cxn ang="0">
                    <a:pos x="46" y="33"/>
                  </a:cxn>
                  <a:cxn ang="0">
                    <a:pos x="50" y="27"/>
                  </a:cxn>
                  <a:cxn ang="0">
                    <a:pos x="46" y="21"/>
                  </a:cxn>
                  <a:cxn ang="0">
                    <a:pos x="10" y="1"/>
                  </a:cxn>
                  <a:cxn ang="0">
                    <a:pos x="6" y="0"/>
                  </a:cxn>
                  <a:cxn ang="0">
                    <a:pos x="0" y="8"/>
                  </a:cxn>
                  <a:cxn ang="0">
                    <a:pos x="0" y="14"/>
                  </a:cxn>
                  <a:cxn ang="0">
                    <a:pos x="0" y="41"/>
                  </a:cxn>
                  <a:cxn ang="0">
                    <a:pos x="0" y="46"/>
                  </a:cxn>
                  <a:cxn ang="0">
                    <a:pos x="6" y="54"/>
                  </a:cxn>
                </a:cxnLst>
                <a:rect l="0" t="0" r="r" b="b"/>
                <a:pathLst>
                  <a:path w="50" h="54">
                    <a:moveTo>
                      <a:pt x="6" y="54"/>
                    </a:moveTo>
                    <a:cubicBezTo>
                      <a:pt x="8" y="54"/>
                      <a:pt x="9" y="54"/>
                      <a:pt x="10" y="53"/>
                    </a:cubicBezTo>
                    <a:cubicBezTo>
                      <a:pt x="46" y="33"/>
                      <a:pt x="46" y="33"/>
                      <a:pt x="46" y="33"/>
                    </a:cubicBezTo>
                    <a:cubicBezTo>
                      <a:pt x="49" y="31"/>
                      <a:pt x="50" y="29"/>
                      <a:pt x="50" y="27"/>
                    </a:cubicBezTo>
                    <a:cubicBezTo>
                      <a:pt x="50" y="24"/>
                      <a:pt x="49" y="22"/>
                      <a:pt x="46" y="21"/>
                    </a:cubicBezTo>
                    <a:cubicBezTo>
                      <a:pt x="10" y="1"/>
                      <a:pt x="10" y="1"/>
                      <a:pt x="10" y="1"/>
                    </a:cubicBezTo>
                    <a:cubicBezTo>
                      <a:pt x="9" y="0"/>
                      <a:pt x="7" y="0"/>
                      <a:pt x="6" y="0"/>
                    </a:cubicBezTo>
                    <a:cubicBezTo>
                      <a:pt x="3" y="0"/>
                      <a:pt x="0" y="2"/>
                      <a:pt x="0" y="8"/>
                    </a:cubicBezTo>
                    <a:cubicBezTo>
                      <a:pt x="0" y="14"/>
                      <a:pt x="0" y="14"/>
                      <a:pt x="0" y="14"/>
                    </a:cubicBezTo>
                    <a:cubicBezTo>
                      <a:pt x="0" y="41"/>
                      <a:pt x="0" y="41"/>
                      <a:pt x="0" y="41"/>
                    </a:cubicBezTo>
                    <a:cubicBezTo>
                      <a:pt x="0" y="46"/>
                      <a:pt x="0" y="46"/>
                      <a:pt x="0" y="46"/>
                    </a:cubicBezTo>
                    <a:cubicBezTo>
                      <a:pt x="0" y="51"/>
                      <a:pt x="2" y="54"/>
                      <a:pt x="6" y="54"/>
                    </a:cubicBezTo>
                  </a:path>
                </a:pathLst>
              </a:custGeom>
              <a:solidFill>
                <a:srgbClr val="614767"/>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56" name="Freeform 11"/>
              <p:cNvSpPr>
                <a:spLocks/>
              </p:cNvSpPr>
              <p:nvPr/>
            </p:nvSpPr>
            <p:spPr bwMode="auto">
              <a:xfrm>
                <a:off x="4443568" y="1992020"/>
                <a:ext cx="84939" cy="92018"/>
              </a:xfrm>
              <a:custGeom>
                <a:avLst/>
                <a:gdLst/>
                <a:ahLst/>
                <a:cxnLst>
                  <a:cxn ang="0">
                    <a:pos x="6" y="54"/>
                  </a:cxn>
                  <a:cxn ang="0">
                    <a:pos x="10" y="53"/>
                  </a:cxn>
                  <a:cxn ang="0">
                    <a:pos x="46" y="33"/>
                  </a:cxn>
                  <a:cxn ang="0">
                    <a:pos x="50" y="27"/>
                  </a:cxn>
                  <a:cxn ang="0">
                    <a:pos x="46" y="21"/>
                  </a:cxn>
                  <a:cxn ang="0">
                    <a:pos x="10" y="1"/>
                  </a:cxn>
                  <a:cxn ang="0">
                    <a:pos x="6" y="0"/>
                  </a:cxn>
                  <a:cxn ang="0">
                    <a:pos x="0" y="8"/>
                  </a:cxn>
                  <a:cxn ang="0">
                    <a:pos x="0" y="14"/>
                  </a:cxn>
                  <a:cxn ang="0">
                    <a:pos x="0" y="41"/>
                  </a:cxn>
                  <a:cxn ang="0">
                    <a:pos x="0" y="46"/>
                  </a:cxn>
                  <a:cxn ang="0">
                    <a:pos x="6" y="54"/>
                  </a:cxn>
                </a:cxnLst>
                <a:rect l="0" t="0" r="r" b="b"/>
                <a:pathLst>
                  <a:path w="50" h="54">
                    <a:moveTo>
                      <a:pt x="6" y="54"/>
                    </a:moveTo>
                    <a:cubicBezTo>
                      <a:pt x="8" y="54"/>
                      <a:pt x="9" y="54"/>
                      <a:pt x="10" y="53"/>
                    </a:cubicBezTo>
                    <a:cubicBezTo>
                      <a:pt x="46" y="33"/>
                      <a:pt x="46" y="33"/>
                      <a:pt x="46" y="33"/>
                    </a:cubicBezTo>
                    <a:cubicBezTo>
                      <a:pt x="49" y="31"/>
                      <a:pt x="50" y="29"/>
                      <a:pt x="50" y="27"/>
                    </a:cubicBezTo>
                    <a:cubicBezTo>
                      <a:pt x="50" y="24"/>
                      <a:pt x="49" y="22"/>
                      <a:pt x="46" y="21"/>
                    </a:cubicBezTo>
                    <a:cubicBezTo>
                      <a:pt x="10" y="1"/>
                      <a:pt x="10" y="1"/>
                      <a:pt x="10" y="1"/>
                    </a:cubicBezTo>
                    <a:cubicBezTo>
                      <a:pt x="9" y="0"/>
                      <a:pt x="7" y="0"/>
                      <a:pt x="6" y="0"/>
                    </a:cubicBezTo>
                    <a:cubicBezTo>
                      <a:pt x="3" y="0"/>
                      <a:pt x="0" y="2"/>
                      <a:pt x="0" y="8"/>
                    </a:cubicBezTo>
                    <a:cubicBezTo>
                      <a:pt x="0" y="14"/>
                      <a:pt x="0" y="14"/>
                      <a:pt x="0" y="14"/>
                    </a:cubicBezTo>
                    <a:cubicBezTo>
                      <a:pt x="0" y="41"/>
                      <a:pt x="0" y="41"/>
                      <a:pt x="0" y="41"/>
                    </a:cubicBezTo>
                    <a:cubicBezTo>
                      <a:pt x="0" y="46"/>
                      <a:pt x="0" y="46"/>
                      <a:pt x="0" y="46"/>
                    </a:cubicBezTo>
                    <a:cubicBezTo>
                      <a:pt x="0" y="51"/>
                      <a:pt x="2" y="54"/>
                      <a:pt x="6" y="54"/>
                    </a:cubicBezTo>
                  </a:path>
                </a:pathLst>
              </a:custGeom>
              <a:solidFill>
                <a:srgbClr val="614767"/>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57" name="Oval 5"/>
              <p:cNvSpPr>
                <a:spLocks noChangeArrowheads="1"/>
              </p:cNvSpPr>
              <p:nvPr/>
            </p:nvSpPr>
            <p:spPr bwMode="auto">
              <a:xfrm>
                <a:off x="1785976" y="2497634"/>
                <a:ext cx="843855" cy="842070"/>
              </a:xfrm>
              <a:prstGeom prst="ellipse">
                <a:avLst/>
              </a:prstGeom>
              <a:solidFill>
                <a:srgbClr val="C6C9CA"/>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58" name="Oval 6"/>
              <p:cNvSpPr>
                <a:spLocks noChangeArrowheads="1"/>
              </p:cNvSpPr>
              <p:nvPr/>
            </p:nvSpPr>
            <p:spPr bwMode="auto">
              <a:xfrm>
                <a:off x="2769133" y="2497634"/>
                <a:ext cx="842963" cy="842070"/>
              </a:xfrm>
              <a:prstGeom prst="ellipse">
                <a:avLst/>
              </a:prstGeom>
              <a:solidFill>
                <a:srgbClr val="2AD2C9"/>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59" name="Oval 7"/>
              <p:cNvSpPr>
                <a:spLocks noChangeArrowheads="1"/>
              </p:cNvSpPr>
              <p:nvPr/>
            </p:nvSpPr>
            <p:spPr bwMode="auto">
              <a:xfrm>
                <a:off x="5337575" y="2497634"/>
                <a:ext cx="842069" cy="842070"/>
              </a:xfrm>
              <a:prstGeom prst="ellipse">
                <a:avLst/>
              </a:prstGeom>
              <a:solidFill>
                <a:srgbClr val="2AD2C9"/>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61" name="TextBox 60"/>
              <p:cNvSpPr txBox="1"/>
              <p:nvPr/>
            </p:nvSpPr>
            <p:spPr>
              <a:xfrm>
                <a:off x="1891160" y="3012549"/>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Education</a:t>
                </a:r>
              </a:p>
            </p:txBody>
          </p:sp>
          <p:sp>
            <p:nvSpPr>
              <p:cNvPr id="62" name="TextBox 61"/>
              <p:cNvSpPr txBox="1"/>
              <p:nvPr/>
            </p:nvSpPr>
            <p:spPr>
              <a:xfrm>
                <a:off x="2871613" y="2977732"/>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Requirement </a:t>
                </a:r>
                <a:br>
                  <a:rPr lang="en-US" sz="844" dirty="0">
                    <a:solidFill>
                      <a:prstClr val="black"/>
                    </a:solidFill>
                    <a:latin typeface="MetricHPE" panose="020B0503030202060203" pitchFamily="34" charset="0"/>
                  </a:rPr>
                </a:br>
                <a:r>
                  <a:rPr lang="en-US" sz="844" dirty="0">
                    <a:solidFill>
                      <a:prstClr val="black"/>
                    </a:solidFill>
                    <a:latin typeface="MetricHPE" panose="020B0503030202060203" pitchFamily="34" charset="0"/>
                  </a:rPr>
                  <a:t>and planning</a:t>
                </a:r>
              </a:p>
            </p:txBody>
          </p:sp>
          <p:sp>
            <p:nvSpPr>
              <p:cNvPr id="63" name="TextBox 62"/>
              <p:cNvSpPr txBox="1"/>
              <p:nvPr/>
            </p:nvSpPr>
            <p:spPr>
              <a:xfrm>
                <a:off x="5444417" y="3063457"/>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Release</a:t>
                </a:r>
              </a:p>
            </p:txBody>
          </p:sp>
          <p:sp>
            <p:nvSpPr>
              <p:cNvPr id="64" name="TextBox 63"/>
              <p:cNvSpPr txBox="1"/>
              <p:nvPr/>
            </p:nvSpPr>
            <p:spPr>
              <a:xfrm>
                <a:off x="3794483" y="2822849"/>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Design</a:t>
                </a:r>
              </a:p>
            </p:txBody>
          </p:sp>
          <p:sp>
            <p:nvSpPr>
              <p:cNvPr id="65" name="TextBox 64"/>
              <p:cNvSpPr txBox="1"/>
              <p:nvPr/>
            </p:nvSpPr>
            <p:spPr>
              <a:xfrm>
                <a:off x="4508018" y="2822849"/>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Implement</a:t>
                </a:r>
              </a:p>
            </p:txBody>
          </p:sp>
          <p:sp>
            <p:nvSpPr>
              <p:cNvPr id="66" name="TextBox 65"/>
              <p:cNvSpPr txBox="1"/>
              <p:nvPr/>
            </p:nvSpPr>
            <p:spPr>
              <a:xfrm>
                <a:off x="4165118" y="3406357"/>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Verify</a:t>
                </a:r>
              </a:p>
            </p:txBody>
          </p:sp>
          <p:sp>
            <p:nvSpPr>
              <p:cNvPr id="67" name="Oval 16"/>
              <p:cNvSpPr>
                <a:spLocks noChangeArrowheads="1"/>
              </p:cNvSpPr>
              <p:nvPr/>
            </p:nvSpPr>
            <p:spPr bwMode="auto">
              <a:xfrm>
                <a:off x="6049867" y="3211138"/>
                <a:ext cx="392013" cy="392014"/>
              </a:xfrm>
              <a:prstGeom prst="ellipse">
                <a:avLst/>
              </a:prstGeom>
              <a:solidFill>
                <a:srgbClr val="2AD2C9"/>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68" name="Right Brace 67"/>
              <p:cNvSpPr/>
              <p:nvPr/>
            </p:nvSpPr>
            <p:spPr>
              <a:xfrm rot="16200000">
                <a:off x="6201027" y="3081383"/>
                <a:ext cx="63080" cy="194094"/>
              </a:xfrm>
              <a:prstGeom prst="rightBrace">
                <a:avLst>
                  <a:gd name="adj1" fmla="val 0"/>
                  <a:gd name="adj2" fmla="val 51060"/>
                </a:avLst>
              </a:prstGeom>
              <a:noFill/>
              <a:ln w="19050" cap="flat" cmpd="sng" algn="ctr">
                <a:solidFill>
                  <a:sysClr val="windowText" lastClr="000000"/>
                </a:solidFill>
                <a:prstDash val="solid"/>
                <a:miter lim="800000"/>
              </a:ln>
              <a:effectLst/>
            </p:spPr>
            <p:txBody>
              <a:bodyPr rtlCol="0" anchor="ctr"/>
              <a:lstStyle/>
              <a:p>
                <a:pPr algn="ctr" defTabSz="514350">
                  <a:defRPr/>
                </a:pPr>
                <a:endParaRPr lang="en-US" sz="1013" kern="0" dirty="0">
                  <a:solidFill>
                    <a:prstClr val="black"/>
                  </a:solidFill>
                  <a:latin typeface="MetricHPE" panose="020B0503030202060203" pitchFamily="34" charset="0"/>
                </a:endParaRPr>
              </a:p>
            </p:txBody>
          </p:sp>
          <p:sp>
            <p:nvSpPr>
              <p:cNvPr id="69" name="TextBox 68"/>
              <p:cNvSpPr txBox="1"/>
              <p:nvPr/>
            </p:nvSpPr>
            <p:spPr>
              <a:xfrm>
                <a:off x="5937931" y="3386139"/>
                <a:ext cx="630807" cy="194095"/>
              </a:xfrm>
              <a:prstGeom prst="rect">
                <a:avLst/>
              </a:prstGeom>
              <a:noFill/>
            </p:spPr>
            <p:txBody>
              <a:bodyPr wrap="none" lIns="0" tIns="0" rIns="0" bIns="0" rtlCol="0">
                <a:noAutofit/>
              </a:bodyPr>
              <a:lstStyle/>
              <a:p>
                <a:pPr algn="ctr" defTabSz="514350">
                  <a:lnSpc>
                    <a:spcPct val="90000"/>
                  </a:lnSpc>
                </a:pPr>
                <a:r>
                  <a:rPr lang="en-US" sz="450" b="1" dirty="0">
                    <a:solidFill>
                      <a:prstClr val="black"/>
                    </a:solidFill>
                    <a:latin typeface="MetricHPE" panose="020B0503030202060203" pitchFamily="34" charset="0"/>
                  </a:rPr>
                  <a:t>Deployment</a:t>
                </a:r>
              </a:p>
            </p:txBody>
          </p:sp>
          <p:sp>
            <p:nvSpPr>
              <p:cNvPr id="70" name="Freeform 10"/>
              <p:cNvSpPr>
                <a:spLocks/>
              </p:cNvSpPr>
              <p:nvPr/>
            </p:nvSpPr>
            <p:spPr bwMode="auto">
              <a:xfrm rot="18551967">
                <a:off x="7103021" y="3155140"/>
                <a:ext cx="84939" cy="92018"/>
              </a:xfrm>
              <a:custGeom>
                <a:avLst/>
                <a:gdLst/>
                <a:ahLst/>
                <a:cxnLst>
                  <a:cxn ang="0">
                    <a:pos x="6" y="54"/>
                  </a:cxn>
                  <a:cxn ang="0">
                    <a:pos x="10" y="53"/>
                  </a:cxn>
                  <a:cxn ang="0">
                    <a:pos x="46" y="33"/>
                  </a:cxn>
                  <a:cxn ang="0">
                    <a:pos x="50" y="27"/>
                  </a:cxn>
                  <a:cxn ang="0">
                    <a:pos x="46" y="21"/>
                  </a:cxn>
                  <a:cxn ang="0">
                    <a:pos x="10" y="1"/>
                  </a:cxn>
                  <a:cxn ang="0">
                    <a:pos x="6" y="0"/>
                  </a:cxn>
                  <a:cxn ang="0">
                    <a:pos x="0" y="8"/>
                  </a:cxn>
                  <a:cxn ang="0">
                    <a:pos x="0" y="14"/>
                  </a:cxn>
                  <a:cxn ang="0">
                    <a:pos x="0" y="41"/>
                  </a:cxn>
                  <a:cxn ang="0">
                    <a:pos x="0" y="46"/>
                  </a:cxn>
                  <a:cxn ang="0">
                    <a:pos x="6" y="54"/>
                  </a:cxn>
                </a:cxnLst>
                <a:rect l="0" t="0" r="r" b="b"/>
                <a:pathLst>
                  <a:path w="50" h="54">
                    <a:moveTo>
                      <a:pt x="6" y="54"/>
                    </a:moveTo>
                    <a:cubicBezTo>
                      <a:pt x="8" y="54"/>
                      <a:pt x="9" y="54"/>
                      <a:pt x="10" y="53"/>
                    </a:cubicBezTo>
                    <a:cubicBezTo>
                      <a:pt x="46" y="33"/>
                      <a:pt x="46" y="33"/>
                      <a:pt x="46" y="33"/>
                    </a:cubicBezTo>
                    <a:cubicBezTo>
                      <a:pt x="49" y="31"/>
                      <a:pt x="50" y="29"/>
                      <a:pt x="50" y="27"/>
                    </a:cubicBezTo>
                    <a:cubicBezTo>
                      <a:pt x="50" y="24"/>
                      <a:pt x="49" y="22"/>
                      <a:pt x="46" y="21"/>
                    </a:cubicBezTo>
                    <a:cubicBezTo>
                      <a:pt x="10" y="1"/>
                      <a:pt x="10" y="1"/>
                      <a:pt x="10" y="1"/>
                    </a:cubicBezTo>
                    <a:cubicBezTo>
                      <a:pt x="9" y="0"/>
                      <a:pt x="7" y="0"/>
                      <a:pt x="6" y="0"/>
                    </a:cubicBezTo>
                    <a:cubicBezTo>
                      <a:pt x="3" y="0"/>
                      <a:pt x="0" y="2"/>
                      <a:pt x="0" y="8"/>
                    </a:cubicBezTo>
                    <a:cubicBezTo>
                      <a:pt x="0" y="14"/>
                      <a:pt x="0" y="14"/>
                      <a:pt x="0" y="14"/>
                    </a:cubicBezTo>
                    <a:cubicBezTo>
                      <a:pt x="0" y="41"/>
                      <a:pt x="0" y="41"/>
                      <a:pt x="0" y="41"/>
                    </a:cubicBezTo>
                    <a:cubicBezTo>
                      <a:pt x="0" y="46"/>
                      <a:pt x="0" y="46"/>
                      <a:pt x="0" y="46"/>
                    </a:cubicBezTo>
                    <a:cubicBezTo>
                      <a:pt x="0" y="51"/>
                      <a:pt x="2" y="54"/>
                      <a:pt x="6" y="54"/>
                    </a:cubicBezTo>
                  </a:path>
                </a:pathLst>
              </a:custGeom>
              <a:solidFill>
                <a:srgbClr val="614767"/>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71" name="Freeform 10"/>
              <p:cNvSpPr>
                <a:spLocks/>
              </p:cNvSpPr>
              <p:nvPr/>
            </p:nvSpPr>
            <p:spPr bwMode="auto">
              <a:xfrm rot="3032090">
                <a:off x="7104748" y="2584280"/>
                <a:ext cx="84939" cy="92018"/>
              </a:xfrm>
              <a:custGeom>
                <a:avLst/>
                <a:gdLst/>
                <a:ahLst/>
                <a:cxnLst>
                  <a:cxn ang="0">
                    <a:pos x="6" y="54"/>
                  </a:cxn>
                  <a:cxn ang="0">
                    <a:pos x="10" y="53"/>
                  </a:cxn>
                  <a:cxn ang="0">
                    <a:pos x="46" y="33"/>
                  </a:cxn>
                  <a:cxn ang="0">
                    <a:pos x="50" y="27"/>
                  </a:cxn>
                  <a:cxn ang="0">
                    <a:pos x="46" y="21"/>
                  </a:cxn>
                  <a:cxn ang="0">
                    <a:pos x="10" y="1"/>
                  </a:cxn>
                  <a:cxn ang="0">
                    <a:pos x="6" y="0"/>
                  </a:cxn>
                  <a:cxn ang="0">
                    <a:pos x="0" y="8"/>
                  </a:cxn>
                  <a:cxn ang="0">
                    <a:pos x="0" y="14"/>
                  </a:cxn>
                  <a:cxn ang="0">
                    <a:pos x="0" y="41"/>
                  </a:cxn>
                  <a:cxn ang="0">
                    <a:pos x="0" y="46"/>
                  </a:cxn>
                  <a:cxn ang="0">
                    <a:pos x="6" y="54"/>
                  </a:cxn>
                </a:cxnLst>
                <a:rect l="0" t="0" r="r" b="b"/>
                <a:pathLst>
                  <a:path w="50" h="54">
                    <a:moveTo>
                      <a:pt x="6" y="54"/>
                    </a:moveTo>
                    <a:cubicBezTo>
                      <a:pt x="8" y="54"/>
                      <a:pt x="9" y="54"/>
                      <a:pt x="10" y="53"/>
                    </a:cubicBezTo>
                    <a:cubicBezTo>
                      <a:pt x="46" y="33"/>
                      <a:pt x="46" y="33"/>
                      <a:pt x="46" y="33"/>
                    </a:cubicBezTo>
                    <a:cubicBezTo>
                      <a:pt x="49" y="31"/>
                      <a:pt x="50" y="29"/>
                      <a:pt x="50" y="27"/>
                    </a:cubicBezTo>
                    <a:cubicBezTo>
                      <a:pt x="50" y="24"/>
                      <a:pt x="49" y="22"/>
                      <a:pt x="46" y="21"/>
                    </a:cubicBezTo>
                    <a:cubicBezTo>
                      <a:pt x="10" y="1"/>
                      <a:pt x="10" y="1"/>
                      <a:pt x="10" y="1"/>
                    </a:cubicBezTo>
                    <a:cubicBezTo>
                      <a:pt x="9" y="0"/>
                      <a:pt x="7" y="0"/>
                      <a:pt x="6" y="0"/>
                    </a:cubicBezTo>
                    <a:cubicBezTo>
                      <a:pt x="3" y="0"/>
                      <a:pt x="0" y="2"/>
                      <a:pt x="0" y="8"/>
                    </a:cubicBezTo>
                    <a:cubicBezTo>
                      <a:pt x="0" y="14"/>
                      <a:pt x="0" y="14"/>
                      <a:pt x="0" y="14"/>
                    </a:cubicBezTo>
                    <a:cubicBezTo>
                      <a:pt x="0" y="41"/>
                      <a:pt x="0" y="41"/>
                      <a:pt x="0" y="41"/>
                    </a:cubicBezTo>
                    <a:cubicBezTo>
                      <a:pt x="0" y="46"/>
                      <a:pt x="0" y="46"/>
                      <a:pt x="0" y="46"/>
                    </a:cubicBezTo>
                    <a:cubicBezTo>
                      <a:pt x="0" y="51"/>
                      <a:pt x="2" y="54"/>
                      <a:pt x="6" y="54"/>
                    </a:cubicBezTo>
                  </a:path>
                </a:pathLst>
              </a:custGeom>
              <a:solidFill>
                <a:srgbClr val="614767"/>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grpSp>
            <p:nvGrpSpPr>
              <p:cNvPr id="73" name="Group 72"/>
              <p:cNvGrpSpPr/>
              <p:nvPr/>
            </p:nvGrpSpPr>
            <p:grpSpPr>
              <a:xfrm>
                <a:off x="5930470" y="3146889"/>
                <a:ext cx="630807" cy="510377"/>
                <a:chOff x="8052264" y="4225735"/>
                <a:chExt cx="1121434" cy="907336"/>
              </a:xfrm>
            </p:grpSpPr>
            <p:sp>
              <p:nvSpPr>
                <p:cNvPr id="74" name="Oval 16"/>
                <p:cNvSpPr>
                  <a:spLocks noChangeArrowheads="1"/>
                </p:cNvSpPr>
                <p:nvPr/>
              </p:nvSpPr>
              <p:spPr bwMode="auto">
                <a:xfrm>
                  <a:off x="8264525" y="4339954"/>
                  <a:ext cx="696912" cy="696913"/>
                </a:xfrm>
                <a:prstGeom prst="ellipse">
                  <a:avLst/>
                </a:prstGeom>
                <a:solidFill>
                  <a:srgbClr val="2AD2C9"/>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75" name="Right Brace 74"/>
                <p:cNvSpPr/>
                <p:nvPr/>
              </p:nvSpPr>
              <p:spPr>
                <a:xfrm rot="16200000">
                  <a:off x="8533251" y="4109279"/>
                  <a:ext cx="112143" cy="345056"/>
                </a:xfrm>
                <a:prstGeom prst="rightBrace">
                  <a:avLst>
                    <a:gd name="adj1" fmla="val 0"/>
                    <a:gd name="adj2" fmla="val 51060"/>
                  </a:avLst>
                </a:prstGeom>
                <a:noFill/>
                <a:ln w="19050" cap="flat" cmpd="sng" algn="ctr">
                  <a:solidFill>
                    <a:sysClr val="windowText" lastClr="000000"/>
                  </a:solidFill>
                  <a:prstDash val="solid"/>
                  <a:miter lim="800000"/>
                </a:ln>
                <a:effectLst/>
              </p:spPr>
              <p:txBody>
                <a:bodyPr rtlCol="0" anchor="ctr"/>
                <a:lstStyle/>
                <a:p>
                  <a:pPr algn="ctr" defTabSz="514350">
                    <a:defRPr/>
                  </a:pPr>
                  <a:endParaRPr lang="en-US" sz="1013" kern="0" dirty="0">
                    <a:solidFill>
                      <a:prstClr val="black"/>
                    </a:solidFill>
                    <a:latin typeface="MetricHPE" panose="020B0503030202060203" pitchFamily="34" charset="0"/>
                  </a:endParaRPr>
                </a:p>
              </p:txBody>
            </p:sp>
            <p:sp>
              <p:nvSpPr>
                <p:cNvPr id="76" name="TextBox 75"/>
                <p:cNvSpPr txBox="1"/>
                <p:nvPr/>
              </p:nvSpPr>
              <p:spPr>
                <a:xfrm>
                  <a:off x="8052264" y="4788014"/>
                  <a:ext cx="1121434" cy="345057"/>
                </a:xfrm>
                <a:prstGeom prst="rect">
                  <a:avLst/>
                </a:prstGeom>
                <a:noFill/>
              </p:spPr>
              <p:txBody>
                <a:bodyPr wrap="none" lIns="0" tIns="0" rIns="0" bIns="0" rtlCol="0">
                  <a:noAutofit/>
                </a:bodyPr>
                <a:lstStyle/>
                <a:p>
                  <a:pPr algn="ctr" defTabSz="514350">
                    <a:lnSpc>
                      <a:spcPct val="90000"/>
                    </a:lnSpc>
                    <a:defRPr/>
                  </a:pPr>
                  <a:r>
                    <a:rPr lang="en-US" sz="450" kern="0" dirty="0">
                      <a:solidFill>
                        <a:prstClr val="black"/>
                      </a:solidFill>
                      <a:latin typeface="MetricHPE" panose="020B0503030202060203" pitchFamily="34" charset="0"/>
                    </a:rPr>
                    <a:t>Deployment</a:t>
                  </a:r>
                </a:p>
              </p:txBody>
            </p:sp>
          </p:grpSp>
          <p:sp>
            <p:nvSpPr>
              <p:cNvPr id="77" name="Freeform 5"/>
              <p:cNvSpPr>
                <a:spLocks noChangeAspect="1"/>
              </p:cNvSpPr>
              <p:nvPr/>
            </p:nvSpPr>
            <p:spPr bwMode="auto">
              <a:xfrm>
                <a:off x="1704715" y="2019897"/>
                <a:ext cx="5550694" cy="1797547"/>
              </a:xfrm>
              <a:custGeom>
                <a:avLst/>
                <a:gdLst/>
                <a:ahLst/>
                <a:cxnLst>
                  <a:cxn ang="0">
                    <a:pos x="983" y="926"/>
                  </a:cxn>
                  <a:cxn ang="0">
                    <a:pos x="335" y="926"/>
                  </a:cxn>
                  <a:cxn ang="0">
                    <a:pos x="0" y="646"/>
                  </a:cxn>
                  <a:cxn ang="0">
                    <a:pos x="335" y="902"/>
                  </a:cxn>
                  <a:cxn ang="0">
                    <a:pos x="659" y="625"/>
                  </a:cxn>
                  <a:cxn ang="0">
                    <a:pos x="671" y="635"/>
                  </a:cxn>
                  <a:cxn ang="0">
                    <a:pos x="1265" y="729"/>
                  </a:cxn>
                  <a:cxn ang="0">
                    <a:pos x="1272" y="723"/>
                  </a:cxn>
                  <a:cxn ang="0">
                    <a:pos x="1281" y="724"/>
                  </a:cxn>
                  <a:cxn ang="0">
                    <a:pos x="1835" y="1156"/>
                  </a:cxn>
                  <a:cxn ang="0">
                    <a:pos x="2382" y="737"/>
                  </a:cxn>
                  <a:cxn ang="0">
                    <a:pos x="2404" y="734"/>
                  </a:cxn>
                  <a:cxn ang="0">
                    <a:pos x="2683" y="902"/>
                  </a:cxn>
                  <a:cxn ang="0">
                    <a:pos x="2838" y="869"/>
                  </a:cxn>
                  <a:cxn ang="0">
                    <a:pos x="2843" y="881"/>
                  </a:cxn>
                  <a:cxn ang="0">
                    <a:pos x="2888" y="1034"/>
                  </a:cxn>
                  <a:cxn ang="0">
                    <a:pos x="3006" y="1083"/>
                  </a:cxn>
                  <a:cxn ang="0">
                    <a:pos x="3173" y="916"/>
                  </a:cxn>
                  <a:cxn ang="0">
                    <a:pos x="3169" y="881"/>
                  </a:cxn>
                  <a:cxn ang="0">
                    <a:pos x="3179" y="866"/>
                  </a:cxn>
                  <a:cxn ang="0">
                    <a:pos x="3186" y="868"/>
                  </a:cxn>
                  <a:cxn ang="0">
                    <a:pos x="3329" y="902"/>
                  </a:cxn>
                  <a:cxn ang="0">
                    <a:pos x="3645" y="586"/>
                  </a:cxn>
                  <a:cxn ang="0">
                    <a:pos x="3552" y="362"/>
                  </a:cxn>
                  <a:cxn ang="0">
                    <a:pos x="3018" y="530"/>
                  </a:cxn>
                  <a:cxn ang="0">
                    <a:pos x="3006" y="540"/>
                  </a:cxn>
                  <a:cxn ang="0">
                    <a:pos x="2994" y="530"/>
                  </a:cxn>
                  <a:cxn ang="0">
                    <a:pos x="2403" y="440"/>
                  </a:cxn>
                  <a:cxn ang="0">
                    <a:pos x="2391" y="446"/>
                  </a:cxn>
                  <a:cxn ang="0">
                    <a:pos x="1835" y="24"/>
                  </a:cxn>
                  <a:cxn ang="0">
                    <a:pos x="1288" y="443"/>
                  </a:cxn>
                  <a:cxn ang="0">
                    <a:pos x="1266" y="445"/>
                  </a:cxn>
                  <a:cxn ang="0">
                    <a:pos x="983" y="270"/>
                  </a:cxn>
                  <a:cxn ang="0">
                    <a:pos x="659" y="546"/>
                  </a:cxn>
                  <a:cxn ang="0">
                    <a:pos x="647" y="536"/>
                  </a:cxn>
                  <a:cxn ang="0">
                    <a:pos x="24" y="528"/>
                  </a:cxn>
                  <a:cxn ang="0">
                    <a:pos x="335" y="246"/>
                  </a:cxn>
                  <a:cxn ang="0">
                    <a:pos x="659" y="482"/>
                  </a:cxn>
                  <a:cxn ang="0">
                    <a:pos x="1273" y="409"/>
                  </a:cxn>
                  <a:cxn ang="0">
                    <a:pos x="1835" y="0"/>
                  </a:cxn>
                  <a:cxn ang="0">
                    <a:pos x="2683" y="246"/>
                  </a:cxn>
                  <a:cxn ang="0">
                    <a:pos x="3006" y="479"/>
                  </a:cxn>
                  <a:cxn ang="0">
                    <a:pos x="3669" y="586"/>
                  </a:cxn>
                  <a:cxn ang="0">
                    <a:pos x="3329" y="926"/>
                  </a:cxn>
                  <a:cxn ang="0">
                    <a:pos x="3197" y="916"/>
                  </a:cxn>
                  <a:cxn ang="0">
                    <a:pos x="3006" y="1107"/>
                  </a:cxn>
                  <a:cxn ang="0">
                    <a:pos x="2816" y="899"/>
                  </a:cxn>
                  <a:cxn ang="0">
                    <a:pos x="2683" y="926"/>
                  </a:cxn>
                  <a:cxn ang="0">
                    <a:pos x="1835" y="1180"/>
                  </a:cxn>
                </a:cxnLst>
                <a:rect l="0" t="0" r="r" b="b"/>
                <a:pathLst>
                  <a:path w="3669" h="1180">
                    <a:moveTo>
                      <a:pt x="1272" y="766"/>
                    </a:moveTo>
                    <a:cubicBezTo>
                      <a:pt x="1212" y="862"/>
                      <a:pt x="1105" y="926"/>
                      <a:pt x="983" y="926"/>
                    </a:cubicBezTo>
                    <a:cubicBezTo>
                      <a:pt x="983" y="926"/>
                      <a:pt x="983" y="926"/>
                      <a:pt x="983" y="926"/>
                    </a:cubicBezTo>
                    <a:cubicBezTo>
                      <a:pt x="831" y="926"/>
                      <a:pt x="703" y="826"/>
                      <a:pt x="659" y="689"/>
                    </a:cubicBezTo>
                    <a:cubicBezTo>
                      <a:pt x="659" y="689"/>
                      <a:pt x="659" y="689"/>
                      <a:pt x="659" y="689"/>
                    </a:cubicBezTo>
                    <a:cubicBezTo>
                      <a:pt x="615" y="826"/>
                      <a:pt x="487" y="926"/>
                      <a:pt x="335" y="926"/>
                    </a:cubicBezTo>
                    <a:cubicBezTo>
                      <a:pt x="335" y="926"/>
                      <a:pt x="335" y="926"/>
                      <a:pt x="335" y="926"/>
                    </a:cubicBezTo>
                    <a:cubicBezTo>
                      <a:pt x="168" y="926"/>
                      <a:pt x="29" y="805"/>
                      <a:pt x="0" y="646"/>
                    </a:cubicBezTo>
                    <a:cubicBezTo>
                      <a:pt x="0" y="646"/>
                      <a:pt x="0" y="646"/>
                      <a:pt x="0" y="646"/>
                    </a:cubicBezTo>
                    <a:cubicBezTo>
                      <a:pt x="24" y="642"/>
                      <a:pt x="24" y="642"/>
                      <a:pt x="24" y="642"/>
                    </a:cubicBezTo>
                    <a:cubicBezTo>
                      <a:pt x="50" y="789"/>
                      <a:pt x="180" y="902"/>
                      <a:pt x="335" y="902"/>
                    </a:cubicBezTo>
                    <a:cubicBezTo>
                      <a:pt x="335" y="902"/>
                      <a:pt x="335" y="902"/>
                      <a:pt x="335" y="902"/>
                    </a:cubicBezTo>
                    <a:cubicBezTo>
                      <a:pt x="493" y="902"/>
                      <a:pt x="623" y="786"/>
                      <a:pt x="647" y="635"/>
                    </a:cubicBezTo>
                    <a:cubicBezTo>
                      <a:pt x="647" y="635"/>
                      <a:pt x="647" y="635"/>
                      <a:pt x="647" y="635"/>
                    </a:cubicBezTo>
                    <a:cubicBezTo>
                      <a:pt x="648" y="629"/>
                      <a:pt x="653" y="625"/>
                      <a:pt x="659" y="625"/>
                    </a:cubicBezTo>
                    <a:cubicBezTo>
                      <a:pt x="659" y="625"/>
                      <a:pt x="659" y="625"/>
                      <a:pt x="659" y="625"/>
                    </a:cubicBezTo>
                    <a:cubicBezTo>
                      <a:pt x="665" y="625"/>
                      <a:pt x="670" y="629"/>
                      <a:pt x="671" y="635"/>
                    </a:cubicBezTo>
                    <a:cubicBezTo>
                      <a:pt x="671" y="635"/>
                      <a:pt x="671" y="635"/>
                      <a:pt x="671" y="635"/>
                    </a:cubicBezTo>
                    <a:cubicBezTo>
                      <a:pt x="695" y="786"/>
                      <a:pt x="825" y="902"/>
                      <a:pt x="983" y="902"/>
                    </a:cubicBezTo>
                    <a:cubicBezTo>
                      <a:pt x="983" y="902"/>
                      <a:pt x="983" y="902"/>
                      <a:pt x="983" y="902"/>
                    </a:cubicBezTo>
                    <a:cubicBezTo>
                      <a:pt x="1106" y="902"/>
                      <a:pt x="1212" y="832"/>
                      <a:pt x="1265" y="729"/>
                    </a:cubicBezTo>
                    <a:cubicBezTo>
                      <a:pt x="1265" y="729"/>
                      <a:pt x="1265" y="729"/>
                      <a:pt x="1265" y="729"/>
                    </a:cubicBezTo>
                    <a:cubicBezTo>
                      <a:pt x="1266" y="726"/>
                      <a:pt x="1269" y="724"/>
                      <a:pt x="1272" y="723"/>
                    </a:cubicBezTo>
                    <a:cubicBezTo>
                      <a:pt x="1272" y="723"/>
                      <a:pt x="1272" y="723"/>
                      <a:pt x="1272" y="723"/>
                    </a:cubicBezTo>
                    <a:cubicBezTo>
                      <a:pt x="1275" y="722"/>
                      <a:pt x="1278" y="723"/>
                      <a:pt x="1281" y="724"/>
                    </a:cubicBezTo>
                    <a:cubicBezTo>
                      <a:pt x="1281" y="724"/>
                      <a:pt x="1281" y="724"/>
                      <a:pt x="1281" y="724"/>
                    </a:cubicBezTo>
                    <a:cubicBezTo>
                      <a:pt x="1281" y="724"/>
                      <a:pt x="1281" y="724"/>
                      <a:pt x="1281" y="724"/>
                    </a:cubicBezTo>
                    <a:cubicBezTo>
                      <a:pt x="1284" y="726"/>
                      <a:pt x="1286" y="729"/>
                      <a:pt x="1287" y="732"/>
                    </a:cubicBezTo>
                    <a:cubicBezTo>
                      <a:pt x="1287" y="732"/>
                      <a:pt x="1287" y="732"/>
                      <a:pt x="1287" y="732"/>
                    </a:cubicBezTo>
                    <a:cubicBezTo>
                      <a:pt x="1350" y="976"/>
                      <a:pt x="1571" y="1156"/>
                      <a:pt x="1835" y="1156"/>
                    </a:cubicBezTo>
                    <a:cubicBezTo>
                      <a:pt x="1835" y="1156"/>
                      <a:pt x="1835" y="1156"/>
                      <a:pt x="1835" y="1156"/>
                    </a:cubicBezTo>
                    <a:cubicBezTo>
                      <a:pt x="2097" y="1156"/>
                      <a:pt x="2317" y="978"/>
                      <a:pt x="2382" y="737"/>
                    </a:cubicBezTo>
                    <a:cubicBezTo>
                      <a:pt x="2382" y="737"/>
                      <a:pt x="2382" y="737"/>
                      <a:pt x="2382" y="737"/>
                    </a:cubicBezTo>
                    <a:cubicBezTo>
                      <a:pt x="2383" y="732"/>
                      <a:pt x="2387" y="728"/>
                      <a:pt x="2392" y="728"/>
                    </a:cubicBezTo>
                    <a:cubicBezTo>
                      <a:pt x="2392" y="728"/>
                      <a:pt x="2392" y="728"/>
                      <a:pt x="2392" y="728"/>
                    </a:cubicBezTo>
                    <a:cubicBezTo>
                      <a:pt x="2397" y="727"/>
                      <a:pt x="2402" y="730"/>
                      <a:pt x="2404" y="734"/>
                    </a:cubicBezTo>
                    <a:cubicBezTo>
                      <a:pt x="2404" y="734"/>
                      <a:pt x="2404" y="734"/>
                      <a:pt x="2404" y="734"/>
                    </a:cubicBezTo>
                    <a:cubicBezTo>
                      <a:pt x="2457" y="834"/>
                      <a:pt x="2562" y="902"/>
                      <a:pt x="2683" y="902"/>
                    </a:cubicBezTo>
                    <a:cubicBezTo>
                      <a:pt x="2683" y="902"/>
                      <a:pt x="2683" y="902"/>
                      <a:pt x="2683" y="902"/>
                    </a:cubicBezTo>
                    <a:cubicBezTo>
                      <a:pt x="2734" y="902"/>
                      <a:pt x="2783" y="890"/>
                      <a:pt x="2825" y="868"/>
                    </a:cubicBezTo>
                    <a:cubicBezTo>
                      <a:pt x="2825" y="868"/>
                      <a:pt x="2825" y="868"/>
                      <a:pt x="2825" y="868"/>
                    </a:cubicBezTo>
                    <a:cubicBezTo>
                      <a:pt x="2830" y="866"/>
                      <a:pt x="2834" y="866"/>
                      <a:pt x="2838" y="869"/>
                    </a:cubicBezTo>
                    <a:cubicBezTo>
                      <a:pt x="2838" y="869"/>
                      <a:pt x="2838" y="869"/>
                      <a:pt x="2838" y="869"/>
                    </a:cubicBezTo>
                    <a:cubicBezTo>
                      <a:pt x="2842" y="872"/>
                      <a:pt x="2844" y="877"/>
                      <a:pt x="2843" y="881"/>
                    </a:cubicBezTo>
                    <a:cubicBezTo>
                      <a:pt x="2843" y="881"/>
                      <a:pt x="2843" y="881"/>
                      <a:pt x="2843" y="881"/>
                    </a:cubicBezTo>
                    <a:cubicBezTo>
                      <a:pt x="2840" y="892"/>
                      <a:pt x="2839" y="904"/>
                      <a:pt x="2839" y="916"/>
                    </a:cubicBezTo>
                    <a:cubicBezTo>
                      <a:pt x="2839" y="916"/>
                      <a:pt x="2839" y="916"/>
                      <a:pt x="2839" y="916"/>
                    </a:cubicBezTo>
                    <a:cubicBezTo>
                      <a:pt x="2839" y="963"/>
                      <a:pt x="2857" y="1004"/>
                      <a:pt x="2888" y="1034"/>
                    </a:cubicBezTo>
                    <a:cubicBezTo>
                      <a:pt x="2888" y="1034"/>
                      <a:pt x="2888" y="1034"/>
                      <a:pt x="2888" y="1034"/>
                    </a:cubicBezTo>
                    <a:cubicBezTo>
                      <a:pt x="2918" y="1065"/>
                      <a:pt x="2960" y="1083"/>
                      <a:pt x="3006" y="1083"/>
                    </a:cubicBezTo>
                    <a:cubicBezTo>
                      <a:pt x="3006" y="1083"/>
                      <a:pt x="3006" y="1083"/>
                      <a:pt x="3006" y="1083"/>
                    </a:cubicBezTo>
                    <a:cubicBezTo>
                      <a:pt x="3052" y="1083"/>
                      <a:pt x="3093" y="1065"/>
                      <a:pt x="3124" y="1034"/>
                    </a:cubicBezTo>
                    <a:cubicBezTo>
                      <a:pt x="3124" y="1034"/>
                      <a:pt x="3124" y="1034"/>
                      <a:pt x="3124" y="1034"/>
                    </a:cubicBezTo>
                    <a:cubicBezTo>
                      <a:pt x="3154" y="1004"/>
                      <a:pt x="3173" y="963"/>
                      <a:pt x="3173" y="916"/>
                    </a:cubicBezTo>
                    <a:cubicBezTo>
                      <a:pt x="3173" y="916"/>
                      <a:pt x="3173" y="916"/>
                      <a:pt x="3173" y="916"/>
                    </a:cubicBezTo>
                    <a:cubicBezTo>
                      <a:pt x="3173" y="904"/>
                      <a:pt x="3171" y="892"/>
                      <a:pt x="3169" y="881"/>
                    </a:cubicBezTo>
                    <a:cubicBezTo>
                      <a:pt x="3169" y="881"/>
                      <a:pt x="3169" y="881"/>
                      <a:pt x="3169" y="881"/>
                    </a:cubicBezTo>
                    <a:cubicBezTo>
                      <a:pt x="3168" y="877"/>
                      <a:pt x="3169" y="874"/>
                      <a:pt x="3171" y="871"/>
                    </a:cubicBezTo>
                    <a:cubicBezTo>
                      <a:pt x="3171" y="871"/>
                      <a:pt x="3171" y="871"/>
                      <a:pt x="3171" y="871"/>
                    </a:cubicBezTo>
                    <a:cubicBezTo>
                      <a:pt x="3173" y="869"/>
                      <a:pt x="3176" y="867"/>
                      <a:pt x="3179" y="866"/>
                    </a:cubicBezTo>
                    <a:cubicBezTo>
                      <a:pt x="3179" y="866"/>
                      <a:pt x="3179" y="866"/>
                      <a:pt x="3179" y="866"/>
                    </a:cubicBezTo>
                    <a:cubicBezTo>
                      <a:pt x="3179" y="866"/>
                      <a:pt x="3179" y="866"/>
                      <a:pt x="3179" y="866"/>
                    </a:cubicBezTo>
                    <a:cubicBezTo>
                      <a:pt x="3181" y="866"/>
                      <a:pt x="3184" y="866"/>
                      <a:pt x="3186" y="868"/>
                    </a:cubicBezTo>
                    <a:cubicBezTo>
                      <a:pt x="3186" y="868"/>
                      <a:pt x="3186" y="868"/>
                      <a:pt x="3186" y="868"/>
                    </a:cubicBezTo>
                    <a:cubicBezTo>
                      <a:pt x="3229" y="889"/>
                      <a:pt x="3277" y="902"/>
                      <a:pt x="3329" y="902"/>
                    </a:cubicBezTo>
                    <a:cubicBezTo>
                      <a:pt x="3329" y="902"/>
                      <a:pt x="3329" y="902"/>
                      <a:pt x="3329" y="902"/>
                    </a:cubicBezTo>
                    <a:cubicBezTo>
                      <a:pt x="3416" y="902"/>
                      <a:pt x="3495" y="866"/>
                      <a:pt x="3552" y="809"/>
                    </a:cubicBezTo>
                    <a:cubicBezTo>
                      <a:pt x="3552" y="809"/>
                      <a:pt x="3552" y="809"/>
                      <a:pt x="3552" y="809"/>
                    </a:cubicBezTo>
                    <a:cubicBezTo>
                      <a:pt x="3610" y="752"/>
                      <a:pt x="3645" y="673"/>
                      <a:pt x="3645" y="586"/>
                    </a:cubicBezTo>
                    <a:cubicBezTo>
                      <a:pt x="3645" y="586"/>
                      <a:pt x="3645" y="586"/>
                      <a:pt x="3645" y="586"/>
                    </a:cubicBezTo>
                    <a:cubicBezTo>
                      <a:pt x="3645" y="498"/>
                      <a:pt x="3610" y="420"/>
                      <a:pt x="3552" y="362"/>
                    </a:cubicBezTo>
                    <a:cubicBezTo>
                      <a:pt x="3552" y="362"/>
                      <a:pt x="3552" y="362"/>
                      <a:pt x="3552" y="362"/>
                    </a:cubicBezTo>
                    <a:cubicBezTo>
                      <a:pt x="3495" y="305"/>
                      <a:pt x="3416" y="270"/>
                      <a:pt x="3329" y="270"/>
                    </a:cubicBezTo>
                    <a:cubicBezTo>
                      <a:pt x="3329" y="270"/>
                      <a:pt x="3329" y="270"/>
                      <a:pt x="3329" y="270"/>
                    </a:cubicBezTo>
                    <a:cubicBezTo>
                      <a:pt x="3173" y="270"/>
                      <a:pt x="3044" y="382"/>
                      <a:pt x="3018" y="530"/>
                    </a:cubicBezTo>
                    <a:cubicBezTo>
                      <a:pt x="3018" y="530"/>
                      <a:pt x="3018" y="530"/>
                      <a:pt x="3018" y="530"/>
                    </a:cubicBezTo>
                    <a:cubicBezTo>
                      <a:pt x="3017" y="536"/>
                      <a:pt x="3012" y="540"/>
                      <a:pt x="3006" y="540"/>
                    </a:cubicBezTo>
                    <a:cubicBezTo>
                      <a:pt x="3006" y="540"/>
                      <a:pt x="3006" y="540"/>
                      <a:pt x="3006" y="540"/>
                    </a:cubicBezTo>
                    <a:cubicBezTo>
                      <a:pt x="3006" y="540"/>
                      <a:pt x="3006" y="540"/>
                      <a:pt x="3006" y="540"/>
                    </a:cubicBezTo>
                    <a:cubicBezTo>
                      <a:pt x="3000" y="540"/>
                      <a:pt x="2995" y="536"/>
                      <a:pt x="2994" y="530"/>
                    </a:cubicBezTo>
                    <a:cubicBezTo>
                      <a:pt x="2994" y="530"/>
                      <a:pt x="2994" y="530"/>
                      <a:pt x="2994" y="530"/>
                    </a:cubicBezTo>
                    <a:cubicBezTo>
                      <a:pt x="2968" y="382"/>
                      <a:pt x="2839" y="270"/>
                      <a:pt x="2683" y="270"/>
                    </a:cubicBezTo>
                    <a:cubicBezTo>
                      <a:pt x="2683" y="270"/>
                      <a:pt x="2683" y="270"/>
                      <a:pt x="2683" y="270"/>
                    </a:cubicBezTo>
                    <a:cubicBezTo>
                      <a:pt x="2561" y="270"/>
                      <a:pt x="2455" y="339"/>
                      <a:pt x="2403" y="440"/>
                    </a:cubicBezTo>
                    <a:cubicBezTo>
                      <a:pt x="2403" y="440"/>
                      <a:pt x="2403" y="440"/>
                      <a:pt x="2403" y="440"/>
                    </a:cubicBezTo>
                    <a:cubicBezTo>
                      <a:pt x="2400" y="444"/>
                      <a:pt x="2396" y="447"/>
                      <a:pt x="2391" y="446"/>
                    </a:cubicBezTo>
                    <a:cubicBezTo>
                      <a:pt x="2391" y="446"/>
                      <a:pt x="2391" y="446"/>
                      <a:pt x="2391" y="446"/>
                    </a:cubicBezTo>
                    <a:cubicBezTo>
                      <a:pt x="2386" y="446"/>
                      <a:pt x="2382" y="442"/>
                      <a:pt x="2380" y="438"/>
                    </a:cubicBezTo>
                    <a:cubicBezTo>
                      <a:pt x="2380" y="438"/>
                      <a:pt x="2380" y="438"/>
                      <a:pt x="2380" y="438"/>
                    </a:cubicBezTo>
                    <a:cubicBezTo>
                      <a:pt x="2314" y="199"/>
                      <a:pt x="2095" y="24"/>
                      <a:pt x="1835" y="24"/>
                    </a:cubicBezTo>
                    <a:cubicBezTo>
                      <a:pt x="1835" y="24"/>
                      <a:pt x="1835" y="24"/>
                      <a:pt x="1835" y="24"/>
                    </a:cubicBezTo>
                    <a:cubicBezTo>
                      <a:pt x="1573" y="24"/>
                      <a:pt x="1353" y="201"/>
                      <a:pt x="1288" y="443"/>
                    </a:cubicBezTo>
                    <a:cubicBezTo>
                      <a:pt x="1288" y="443"/>
                      <a:pt x="1288" y="443"/>
                      <a:pt x="1288" y="443"/>
                    </a:cubicBezTo>
                    <a:cubicBezTo>
                      <a:pt x="1287" y="447"/>
                      <a:pt x="1283" y="451"/>
                      <a:pt x="1278" y="451"/>
                    </a:cubicBezTo>
                    <a:cubicBezTo>
                      <a:pt x="1278" y="451"/>
                      <a:pt x="1278" y="451"/>
                      <a:pt x="1278" y="451"/>
                    </a:cubicBezTo>
                    <a:cubicBezTo>
                      <a:pt x="1273" y="452"/>
                      <a:pt x="1268" y="449"/>
                      <a:pt x="1266" y="445"/>
                    </a:cubicBezTo>
                    <a:cubicBezTo>
                      <a:pt x="1266" y="445"/>
                      <a:pt x="1266" y="445"/>
                      <a:pt x="1266" y="445"/>
                    </a:cubicBezTo>
                    <a:cubicBezTo>
                      <a:pt x="1214" y="341"/>
                      <a:pt x="1107" y="270"/>
                      <a:pt x="983" y="270"/>
                    </a:cubicBezTo>
                    <a:cubicBezTo>
                      <a:pt x="983" y="270"/>
                      <a:pt x="983" y="270"/>
                      <a:pt x="983" y="270"/>
                    </a:cubicBezTo>
                    <a:cubicBezTo>
                      <a:pt x="825" y="270"/>
                      <a:pt x="695" y="385"/>
                      <a:pt x="671" y="536"/>
                    </a:cubicBezTo>
                    <a:cubicBezTo>
                      <a:pt x="671" y="536"/>
                      <a:pt x="671" y="536"/>
                      <a:pt x="671" y="536"/>
                    </a:cubicBezTo>
                    <a:cubicBezTo>
                      <a:pt x="670" y="542"/>
                      <a:pt x="665" y="546"/>
                      <a:pt x="659" y="546"/>
                    </a:cubicBezTo>
                    <a:cubicBezTo>
                      <a:pt x="659" y="546"/>
                      <a:pt x="659" y="546"/>
                      <a:pt x="659" y="546"/>
                    </a:cubicBezTo>
                    <a:cubicBezTo>
                      <a:pt x="653" y="546"/>
                      <a:pt x="648" y="542"/>
                      <a:pt x="647" y="536"/>
                    </a:cubicBezTo>
                    <a:cubicBezTo>
                      <a:pt x="647" y="536"/>
                      <a:pt x="647" y="536"/>
                      <a:pt x="647" y="536"/>
                    </a:cubicBezTo>
                    <a:cubicBezTo>
                      <a:pt x="623" y="385"/>
                      <a:pt x="493" y="270"/>
                      <a:pt x="335" y="270"/>
                    </a:cubicBezTo>
                    <a:cubicBezTo>
                      <a:pt x="335" y="270"/>
                      <a:pt x="335" y="270"/>
                      <a:pt x="335" y="270"/>
                    </a:cubicBezTo>
                    <a:cubicBezTo>
                      <a:pt x="180" y="270"/>
                      <a:pt x="51" y="381"/>
                      <a:pt x="24" y="528"/>
                    </a:cubicBezTo>
                    <a:cubicBezTo>
                      <a:pt x="24" y="528"/>
                      <a:pt x="24" y="528"/>
                      <a:pt x="24" y="528"/>
                    </a:cubicBezTo>
                    <a:cubicBezTo>
                      <a:pt x="1" y="524"/>
                      <a:pt x="1" y="524"/>
                      <a:pt x="1" y="524"/>
                    </a:cubicBezTo>
                    <a:cubicBezTo>
                      <a:pt x="30" y="366"/>
                      <a:pt x="168" y="246"/>
                      <a:pt x="335" y="246"/>
                    </a:cubicBezTo>
                    <a:cubicBezTo>
                      <a:pt x="335" y="246"/>
                      <a:pt x="335" y="246"/>
                      <a:pt x="335" y="246"/>
                    </a:cubicBezTo>
                    <a:cubicBezTo>
                      <a:pt x="487" y="246"/>
                      <a:pt x="615" y="345"/>
                      <a:pt x="659" y="482"/>
                    </a:cubicBezTo>
                    <a:cubicBezTo>
                      <a:pt x="659" y="482"/>
                      <a:pt x="659" y="482"/>
                      <a:pt x="659" y="482"/>
                    </a:cubicBezTo>
                    <a:cubicBezTo>
                      <a:pt x="703" y="345"/>
                      <a:pt x="831" y="246"/>
                      <a:pt x="983" y="246"/>
                    </a:cubicBezTo>
                    <a:cubicBezTo>
                      <a:pt x="983" y="246"/>
                      <a:pt x="983" y="246"/>
                      <a:pt x="983" y="246"/>
                    </a:cubicBezTo>
                    <a:cubicBezTo>
                      <a:pt x="1106" y="246"/>
                      <a:pt x="1214" y="311"/>
                      <a:pt x="1273" y="409"/>
                    </a:cubicBezTo>
                    <a:cubicBezTo>
                      <a:pt x="1273" y="409"/>
                      <a:pt x="1273" y="409"/>
                      <a:pt x="1273" y="409"/>
                    </a:cubicBezTo>
                    <a:cubicBezTo>
                      <a:pt x="1350" y="171"/>
                      <a:pt x="1572" y="0"/>
                      <a:pt x="1835" y="0"/>
                    </a:cubicBezTo>
                    <a:cubicBezTo>
                      <a:pt x="1835" y="0"/>
                      <a:pt x="1835" y="0"/>
                      <a:pt x="1835" y="0"/>
                    </a:cubicBezTo>
                    <a:cubicBezTo>
                      <a:pt x="2096" y="0"/>
                      <a:pt x="2318" y="169"/>
                      <a:pt x="2395" y="404"/>
                    </a:cubicBezTo>
                    <a:cubicBezTo>
                      <a:pt x="2395" y="404"/>
                      <a:pt x="2395" y="404"/>
                      <a:pt x="2395" y="404"/>
                    </a:cubicBezTo>
                    <a:cubicBezTo>
                      <a:pt x="2456" y="309"/>
                      <a:pt x="2562" y="246"/>
                      <a:pt x="2683" y="246"/>
                    </a:cubicBezTo>
                    <a:cubicBezTo>
                      <a:pt x="2683" y="246"/>
                      <a:pt x="2683" y="246"/>
                      <a:pt x="2683" y="246"/>
                    </a:cubicBezTo>
                    <a:cubicBezTo>
                      <a:pt x="2834" y="246"/>
                      <a:pt x="2961" y="344"/>
                      <a:pt x="3006" y="479"/>
                    </a:cubicBezTo>
                    <a:cubicBezTo>
                      <a:pt x="3006" y="479"/>
                      <a:pt x="3006" y="479"/>
                      <a:pt x="3006" y="479"/>
                    </a:cubicBezTo>
                    <a:cubicBezTo>
                      <a:pt x="3051" y="344"/>
                      <a:pt x="3178" y="246"/>
                      <a:pt x="3329" y="246"/>
                    </a:cubicBezTo>
                    <a:cubicBezTo>
                      <a:pt x="3329" y="246"/>
                      <a:pt x="3329" y="246"/>
                      <a:pt x="3329" y="246"/>
                    </a:cubicBezTo>
                    <a:cubicBezTo>
                      <a:pt x="3517" y="246"/>
                      <a:pt x="3669" y="398"/>
                      <a:pt x="3669" y="586"/>
                    </a:cubicBezTo>
                    <a:cubicBezTo>
                      <a:pt x="3669" y="586"/>
                      <a:pt x="3669" y="586"/>
                      <a:pt x="3669" y="586"/>
                    </a:cubicBezTo>
                    <a:cubicBezTo>
                      <a:pt x="3669" y="774"/>
                      <a:pt x="3517" y="926"/>
                      <a:pt x="3329" y="926"/>
                    </a:cubicBezTo>
                    <a:cubicBezTo>
                      <a:pt x="3329" y="926"/>
                      <a:pt x="3329" y="926"/>
                      <a:pt x="3329" y="926"/>
                    </a:cubicBezTo>
                    <a:cubicBezTo>
                      <a:pt x="3282" y="926"/>
                      <a:pt x="3237" y="916"/>
                      <a:pt x="3196" y="899"/>
                    </a:cubicBezTo>
                    <a:cubicBezTo>
                      <a:pt x="3196" y="899"/>
                      <a:pt x="3196" y="899"/>
                      <a:pt x="3196" y="899"/>
                    </a:cubicBezTo>
                    <a:cubicBezTo>
                      <a:pt x="3196" y="904"/>
                      <a:pt x="3197" y="910"/>
                      <a:pt x="3197" y="916"/>
                    </a:cubicBezTo>
                    <a:cubicBezTo>
                      <a:pt x="3197" y="916"/>
                      <a:pt x="3197" y="916"/>
                      <a:pt x="3197" y="916"/>
                    </a:cubicBezTo>
                    <a:cubicBezTo>
                      <a:pt x="3197" y="1022"/>
                      <a:pt x="3111" y="1107"/>
                      <a:pt x="3006" y="1107"/>
                    </a:cubicBezTo>
                    <a:cubicBezTo>
                      <a:pt x="3006" y="1107"/>
                      <a:pt x="3006" y="1107"/>
                      <a:pt x="3006" y="1107"/>
                    </a:cubicBezTo>
                    <a:cubicBezTo>
                      <a:pt x="2900" y="1107"/>
                      <a:pt x="2815" y="1022"/>
                      <a:pt x="2815" y="916"/>
                    </a:cubicBezTo>
                    <a:cubicBezTo>
                      <a:pt x="2815" y="916"/>
                      <a:pt x="2815" y="916"/>
                      <a:pt x="2815" y="916"/>
                    </a:cubicBezTo>
                    <a:cubicBezTo>
                      <a:pt x="2815" y="910"/>
                      <a:pt x="2815" y="905"/>
                      <a:pt x="2816" y="899"/>
                    </a:cubicBezTo>
                    <a:cubicBezTo>
                      <a:pt x="2816" y="899"/>
                      <a:pt x="2816" y="899"/>
                      <a:pt x="2816" y="899"/>
                    </a:cubicBezTo>
                    <a:cubicBezTo>
                      <a:pt x="2775" y="916"/>
                      <a:pt x="2730" y="926"/>
                      <a:pt x="2683" y="926"/>
                    </a:cubicBezTo>
                    <a:cubicBezTo>
                      <a:pt x="2683" y="926"/>
                      <a:pt x="2683" y="926"/>
                      <a:pt x="2683" y="926"/>
                    </a:cubicBezTo>
                    <a:cubicBezTo>
                      <a:pt x="2563" y="926"/>
                      <a:pt x="2458" y="864"/>
                      <a:pt x="2397" y="770"/>
                    </a:cubicBezTo>
                    <a:cubicBezTo>
                      <a:pt x="2397" y="770"/>
                      <a:pt x="2397" y="770"/>
                      <a:pt x="2397" y="770"/>
                    </a:cubicBezTo>
                    <a:cubicBezTo>
                      <a:pt x="2321" y="1008"/>
                      <a:pt x="2098" y="1180"/>
                      <a:pt x="1835" y="1180"/>
                    </a:cubicBezTo>
                    <a:cubicBezTo>
                      <a:pt x="1835" y="1180"/>
                      <a:pt x="1835" y="1180"/>
                      <a:pt x="1835" y="1180"/>
                    </a:cubicBezTo>
                    <a:cubicBezTo>
                      <a:pt x="1570" y="1180"/>
                      <a:pt x="1346" y="1006"/>
                      <a:pt x="1272" y="766"/>
                    </a:cubicBezTo>
                    <a:close/>
                  </a:path>
                </a:pathLst>
              </a:custGeom>
              <a:solidFill>
                <a:srgbClr val="614767"/>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grpSp>
            <p:nvGrpSpPr>
              <p:cNvPr id="78" name="Group 77"/>
              <p:cNvGrpSpPr/>
              <p:nvPr/>
            </p:nvGrpSpPr>
            <p:grpSpPr>
              <a:xfrm rot="2556592">
                <a:off x="3789110" y="2222243"/>
                <a:ext cx="1385099" cy="1385673"/>
                <a:chOff x="7467600" y="1219200"/>
                <a:chExt cx="4343400" cy="4345200"/>
              </a:xfrm>
            </p:grpSpPr>
            <p:sp>
              <p:nvSpPr>
                <p:cNvPr id="79" name="Flowchart: Connector 78"/>
                <p:cNvSpPr/>
                <p:nvPr/>
              </p:nvSpPr>
              <p:spPr bwMode="ltGray">
                <a:xfrm>
                  <a:off x="7467600" y="1219200"/>
                  <a:ext cx="4343400" cy="4345200"/>
                </a:xfrm>
                <a:prstGeom prst="flowChartConnector">
                  <a:avLst/>
                </a:prstGeom>
                <a:noFill/>
                <a:ln w="38100" cap="flat" cmpd="sng" algn="ctr">
                  <a:solidFill>
                    <a:srgbClr val="808285">
                      <a:lumMod val="20000"/>
                      <a:lumOff val="80000"/>
                    </a:srgbClr>
                  </a:solidFill>
                  <a:prstDash val="solid"/>
                  <a:miter lim="800000"/>
                  <a:headEnd type="none" w="med" len="med"/>
                  <a:tailEnd type="arrow" w="med" len="med"/>
                </a:ln>
                <a:effectLst/>
              </p:spPr>
              <p:txBody>
                <a:bodyPr rot="0" spcFirstLastPara="0" vertOverflow="overflow" horzOverflow="overflow" vert="horz" wrap="square" lIns="51435" tIns="25718" rIns="51435" bIns="25718" numCol="1" spcCol="0" rtlCol="1" fromWordArt="0" anchor="ctr" anchorCtr="0" forceAA="0" compatLnSpc="1">
                  <a:prstTxWarp prst="textNoShape">
                    <a:avLst/>
                  </a:prstTxWarp>
                  <a:noAutofit/>
                </a:bodyPr>
                <a:lstStyle/>
                <a:p>
                  <a:pPr algn="ctr" defTabSz="514350">
                    <a:defRPr/>
                  </a:pPr>
                  <a:endParaRPr lang="he-IL" sz="1013" kern="0" dirty="0">
                    <a:solidFill>
                      <a:prstClr val="black"/>
                    </a:solidFill>
                    <a:latin typeface="MetricHPE" panose="020B0503030202060203" pitchFamily="34" charset="0"/>
                    <a:cs typeface="Arial" panose="020B0604020202020204" pitchFamily="34" charset="0"/>
                  </a:endParaRPr>
                </a:p>
              </p:txBody>
            </p:sp>
            <p:cxnSp>
              <p:nvCxnSpPr>
                <p:cNvPr id="80" name="Straight Connector 79"/>
                <p:cNvCxnSpPr/>
                <p:nvPr/>
              </p:nvCxnSpPr>
              <p:spPr>
                <a:xfrm>
                  <a:off x="9715500" y="1233579"/>
                  <a:ext cx="114300" cy="0"/>
                </a:xfrm>
                <a:prstGeom prst="line">
                  <a:avLst/>
                </a:prstGeom>
                <a:noFill/>
                <a:ln w="38100" cap="flat" cmpd="sng" algn="ctr">
                  <a:solidFill>
                    <a:srgbClr val="808285">
                      <a:lumMod val="20000"/>
                      <a:lumOff val="80000"/>
                    </a:srgbClr>
                  </a:solidFill>
                  <a:prstDash val="solid"/>
                  <a:miter lim="800000"/>
                  <a:headEnd type="none" w="med" len="med"/>
                  <a:tailEnd type="arrow" w="med" len="med"/>
                </a:ln>
                <a:effectLst/>
              </p:spPr>
            </p:cxnSp>
            <p:cxnSp>
              <p:nvCxnSpPr>
                <p:cNvPr id="81" name="Straight Connector 80"/>
                <p:cNvCxnSpPr/>
                <p:nvPr/>
              </p:nvCxnSpPr>
              <p:spPr>
                <a:xfrm flipH="1">
                  <a:off x="9525000" y="5562600"/>
                  <a:ext cx="114300" cy="0"/>
                </a:xfrm>
                <a:prstGeom prst="line">
                  <a:avLst/>
                </a:prstGeom>
                <a:noFill/>
                <a:ln w="38100" cap="flat" cmpd="sng" algn="ctr">
                  <a:solidFill>
                    <a:srgbClr val="808285">
                      <a:lumMod val="20000"/>
                      <a:lumOff val="80000"/>
                    </a:srgbClr>
                  </a:solidFill>
                  <a:prstDash val="solid"/>
                  <a:miter lim="800000"/>
                  <a:headEnd type="none" w="med" len="med"/>
                  <a:tailEnd type="arrow" w="med" len="med"/>
                </a:ln>
                <a:effectLst/>
              </p:spPr>
            </p:cxnSp>
          </p:grpSp>
          <p:pic>
            <p:nvPicPr>
              <p:cNvPr id="82" name="Picture 8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55127" y="2571751"/>
                <a:ext cx="498361" cy="498361"/>
              </a:xfrm>
              <a:prstGeom prst="rect">
                <a:avLst/>
              </a:prstGeom>
            </p:spPr>
          </p:pic>
          <p:pic>
            <p:nvPicPr>
              <p:cNvPr id="83" name="Picture 8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35368" y="2609072"/>
                <a:ext cx="303298" cy="303298"/>
              </a:xfrm>
              <a:prstGeom prst="rect">
                <a:avLst/>
              </a:prstGeom>
            </p:spPr>
          </p:pic>
          <p:grpSp>
            <p:nvGrpSpPr>
              <p:cNvPr id="84" name="Group 83"/>
              <p:cNvGrpSpPr/>
              <p:nvPr/>
            </p:nvGrpSpPr>
            <p:grpSpPr>
              <a:xfrm>
                <a:off x="4283731" y="3021889"/>
                <a:ext cx="391886" cy="358523"/>
                <a:chOff x="3733800" y="5027813"/>
                <a:chExt cx="855245" cy="782436"/>
              </a:xfrm>
            </p:grpSpPr>
            <p:pic>
              <p:nvPicPr>
                <p:cNvPr id="85" name="Picture 8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33800" y="5177770"/>
                  <a:ext cx="632479" cy="632479"/>
                </a:xfrm>
                <a:prstGeom prst="rect">
                  <a:avLst/>
                </a:prstGeom>
              </p:spPr>
            </p:pic>
            <p:pic>
              <p:nvPicPr>
                <p:cNvPr id="86" name="Picture 8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63797" y="5027813"/>
                  <a:ext cx="725248" cy="725248"/>
                </a:xfrm>
                <a:prstGeom prst="rect">
                  <a:avLst/>
                </a:prstGeom>
              </p:spPr>
            </p:pic>
          </p:grpSp>
          <p:pic>
            <p:nvPicPr>
              <p:cNvPr id="87" name="Picture 8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025366" y="2411301"/>
                <a:ext cx="369753" cy="369753"/>
              </a:xfrm>
              <a:prstGeom prst="rect">
                <a:avLst/>
              </a:prstGeom>
            </p:spPr>
          </p:pic>
          <p:pic>
            <p:nvPicPr>
              <p:cNvPr id="89" name="Picture 8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572000" y="2446446"/>
                <a:ext cx="339617" cy="339617"/>
              </a:xfrm>
              <a:prstGeom prst="rect">
                <a:avLst/>
              </a:prstGeom>
            </p:spPr>
          </p:pic>
          <p:pic>
            <p:nvPicPr>
              <p:cNvPr id="90" name="Picture 8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563408" y="2614614"/>
                <a:ext cx="390404" cy="390404"/>
              </a:xfrm>
              <a:prstGeom prst="rect">
                <a:avLst/>
              </a:prstGeom>
            </p:spPr>
          </p:pic>
          <p:pic>
            <p:nvPicPr>
              <p:cNvPr id="91" name="Picture 9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29834" y="2630851"/>
                <a:ext cx="385763" cy="385763"/>
              </a:xfrm>
              <a:prstGeom prst="rect">
                <a:avLst/>
              </a:prstGeom>
            </p:spPr>
          </p:pic>
          <p:pic>
            <p:nvPicPr>
              <p:cNvPr id="92" name="Picture 9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151322" y="3271384"/>
                <a:ext cx="182166" cy="182166"/>
              </a:xfrm>
              <a:prstGeom prst="rect">
                <a:avLst/>
              </a:prstGeom>
            </p:spPr>
          </p:pic>
          <p:cxnSp>
            <p:nvCxnSpPr>
              <p:cNvPr id="10" name="Straight Connector 9"/>
              <p:cNvCxnSpPr/>
              <p:nvPr/>
            </p:nvCxnSpPr>
            <p:spPr>
              <a:xfrm flipH="1">
                <a:off x="1578362" y="3368913"/>
                <a:ext cx="1190771" cy="502153"/>
              </a:xfrm>
              <a:prstGeom prst="line">
                <a:avLst/>
              </a:prstGeom>
              <a:ln>
                <a:solidFill>
                  <a:srgbClr val="2AD2C9"/>
                </a:solidFill>
              </a:ln>
            </p:spPr>
            <p:style>
              <a:lnRef idx="2">
                <a:schemeClr val="accent5"/>
              </a:lnRef>
              <a:fillRef idx="0">
                <a:schemeClr val="accent5"/>
              </a:fillRef>
              <a:effectRef idx="1">
                <a:schemeClr val="accent5"/>
              </a:effectRef>
              <a:fontRef idx="minor">
                <a:schemeClr val="tx1"/>
              </a:fontRef>
            </p:style>
          </p:cxnSp>
          <p:cxnSp>
            <p:nvCxnSpPr>
              <p:cNvPr id="88" name="Straight Connector 87"/>
              <p:cNvCxnSpPr>
                <a:endCxn id="69" idx="3"/>
              </p:cNvCxnSpPr>
              <p:nvPr/>
            </p:nvCxnSpPr>
            <p:spPr>
              <a:xfrm flipH="1" flipV="1">
                <a:off x="6568739" y="3483186"/>
                <a:ext cx="929320" cy="449011"/>
              </a:xfrm>
              <a:prstGeom prst="line">
                <a:avLst/>
              </a:prstGeom>
              <a:ln>
                <a:solidFill>
                  <a:srgbClr val="2AD2C9"/>
                </a:solidFill>
              </a:ln>
            </p:spPr>
            <p:style>
              <a:lnRef idx="2">
                <a:schemeClr val="accent5"/>
              </a:lnRef>
              <a:fillRef idx="0">
                <a:schemeClr val="accent5"/>
              </a:fillRef>
              <a:effectRef idx="1">
                <a:schemeClr val="accent5"/>
              </a:effectRef>
              <a:fontRef idx="minor">
                <a:schemeClr val="tx1"/>
              </a:fontRef>
            </p:style>
          </p:cxnSp>
        </p:grpSp>
        <p:sp>
          <p:nvSpPr>
            <p:cNvPr id="72" name="TextBox 71"/>
            <p:cNvSpPr txBox="1"/>
            <p:nvPr/>
          </p:nvSpPr>
          <p:spPr>
            <a:xfrm>
              <a:off x="7217799" y="2500478"/>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Response</a:t>
              </a:r>
            </a:p>
          </p:txBody>
        </p:sp>
      </p:grpSp>
    </p:spTree>
    <p:extLst>
      <p:ext uri="{BB962C8B-B14F-4D97-AF65-F5344CB8AC3E}">
        <p14:creationId xmlns:p14="http://schemas.microsoft.com/office/powerpoint/2010/main" val="691525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053" y="-51320"/>
            <a:ext cx="8229600" cy="1143000"/>
          </a:xfrm>
        </p:spPr>
        <p:txBody>
          <a:bodyPr/>
          <a:lstStyle/>
          <a:p>
            <a:r>
              <a:rPr lang="en-US" dirty="0" smtClean="0"/>
              <a:t>Our product overview</a:t>
            </a:r>
            <a:endParaRPr lang="en-US" dirty="0"/>
          </a:p>
        </p:txBody>
      </p:sp>
      <p:grpSp>
        <p:nvGrpSpPr>
          <p:cNvPr id="17" name="Group 16"/>
          <p:cNvGrpSpPr/>
          <p:nvPr/>
        </p:nvGrpSpPr>
        <p:grpSpPr>
          <a:xfrm>
            <a:off x="4529958" y="2658109"/>
            <a:ext cx="4423541" cy="759268"/>
            <a:chOff x="4864343" y="2816687"/>
            <a:chExt cx="3198625" cy="646331"/>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4343" y="2937300"/>
              <a:ext cx="362813" cy="474079"/>
            </a:xfrm>
            <a:prstGeom prst="rect">
              <a:avLst/>
            </a:prstGeom>
          </p:spPr>
        </p:pic>
        <p:sp>
          <p:nvSpPr>
            <p:cNvPr id="11" name="TextBox 10"/>
            <p:cNvSpPr txBox="1"/>
            <p:nvPr/>
          </p:nvSpPr>
          <p:spPr>
            <a:xfrm>
              <a:off x="5291958" y="2816687"/>
              <a:ext cx="2771010" cy="646331"/>
            </a:xfrm>
            <a:prstGeom prst="rect">
              <a:avLst/>
            </a:prstGeom>
            <a:noFill/>
          </p:spPr>
          <p:txBody>
            <a:bodyPr wrap="square" rtlCol="0">
              <a:spAutoFit/>
            </a:bodyPr>
            <a:lstStyle/>
            <a:p>
              <a:r>
                <a:rPr lang="en-US" dirty="0"/>
                <a:t>Persona: </a:t>
              </a:r>
              <a:r>
                <a:rPr lang="en-US" dirty="0" smtClean="0"/>
                <a:t>professional </a:t>
              </a:r>
              <a:r>
                <a:rPr lang="en-US" dirty="0"/>
                <a:t>p</a:t>
              </a:r>
              <a:r>
                <a:rPr lang="en-US" dirty="0" smtClean="0"/>
                <a:t>erformance </a:t>
              </a:r>
              <a:r>
                <a:rPr lang="en-US" dirty="0"/>
                <a:t>engineers </a:t>
              </a:r>
            </a:p>
          </p:txBody>
        </p:sp>
      </p:grpSp>
      <p:grpSp>
        <p:nvGrpSpPr>
          <p:cNvPr id="21" name="Group 20"/>
          <p:cNvGrpSpPr/>
          <p:nvPr/>
        </p:nvGrpSpPr>
        <p:grpSpPr>
          <a:xfrm>
            <a:off x="772553" y="2862161"/>
            <a:ext cx="3653045" cy="646331"/>
            <a:chOff x="991500" y="4527082"/>
            <a:chExt cx="3653045" cy="646331"/>
          </a:xfrm>
        </p:grpSpPr>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500" y="4566637"/>
              <a:ext cx="438750" cy="438750"/>
            </a:xfrm>
            <a:prstGeom prst="rect">
              <a:avLst/>
            </a:prstGeom>
          </p:spPr>
        </p:pic>
        <p:sp>
          <p:nvSpPr>
            <p:cNvPr id="12" name="TextBox 11"/>
            <p:cNvSpPr txBox="1"/>
            <p:nvPr/>
          </p:nvSpPr>
          <p:spPr>
            <a:xfrm>
              <a:off x="1601828" y="4527082"/>
              <a:ext cx="3042717" cy="646331"/>
            </a:xfrm>
            <a:prstGeom prst="rect">
              <a:avLst/>
            </a:prstGeom>
            <a:noFill/>
          </p:spPr>
          <p:txBody>
            <a:bodyPr wrap="square" rtlCol="0">
              <a:spAutoFit/>
            </a:bodyPr>
            <a:lstStyle/>
            <a:p>
              <a:r>
                <a:rPr lang="en-US" dirty="0"/>
                <a:t>SaaS </a:t>
              </a:r>
              <a:r>
                <a:rPr lang="en-US" dirty="0" smtClean="0"/>
                <a:t>product</a:t>
              </a:r>
              <a:r>
                <a:rPr lang="en-US" dirty="0"/>
                <a:t>, </a:t>
              </a:r>
              <a:r>
                <a:rPr lang="en-US" dirty="0" smtClean="0"/>
                <a:t>continues </a:t>
              </a:r>
              <a:r>
                <a:rPr lang="en-US" dirty="0"/>
                <a:t>d</a:t>
              </a:r>
              <a:r>
                <a:rPr lang="en-US" dirty="0" smtClean="0"/>
                <a:t>elivery</a:t>
              </a:r>
              <a:r>
                <a:rPr lang="en-US" dirty="0"/>
                <a:t>, </a:t>
              </a:r>
              <a:r>
                <a:rPr lang="en-US" dirty="0" smtClean="0"/>
                <a:t>hotfix</a:t>
              </a:r>
              <a:endParaRPr lang="en-US" dirty="0"/>
            </a:p>
          </p:txBody>
        </p:sp>
      </p:grpSp>
      <p:grpSp>
        <p:nvGrpSpPr>
          <p:cNvPr id="7" name="Group 6"/>
          <p:cNvGrpSpPr/>
          <p:nvPr/>
        </p:nvGrpSpPr>
        <p:grpSpPr>
          <a:xfrm>
            <a:off x="659976" y="4634730"/>
            <a:ext cx="3753247" cy="646331"/>
            <a:chOff x="1727569" y="3713827"/>
            <a:chExt cx="2994357" cy="646331"/>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569" y="3754546"/>
              <a:ext cx="480938" cy="480938"/>
            </a:xfrm>
            <a:prstGeom prst="rect">
              <a:avLst/>
            </a:prstGeom>
          </p:spPr>
        </p:pic>
        <p:sp>
          <p:nvSpPr>
            <p:cNvPr id="13" name="Rectangle 12"/>
            <p:cNvSpPr/>
            <p:nvPr/>
          </p:nvSpPr>
          <p:spPr>
            <a:xfrm>
              <a:off x="2316770" y="3713827"/>
              <a:ext cx="2405156" cy="646331"/>
            </a:xfrm>
            <a:prstGeom prst="rect">
              <a:avLst/>
            </a:prstGeom>
          </p:spPr>
          <p:txBody>
            <a:bodyPr wrap="square">
              <a:spAutoFit/>
            </a:bodyPr>
            <a:lstStyle/>
            <a:p>
              <a:r>
                <a:rPr lang="en-US" dirty="0">
                  <a:solidFill>
                    <a:srgbClr val="000000"/>
                  </a:solidFill>
                  <a:cs typeface="HP Simplified" pitchFamily="34" charset="0"/>
                </a:rPr>
                <a:t>6 versions a </a:t>
              </a:r>
              <a:r>
                <a:rPr lang="en-US" dirty="0" smtClean="0">
                  <a:solidFill>
                    <a:srgbClr val="000000"/>
                  </a:solidFill>
                  <a:cs typeface="HP Simplified" pitchFamily="34" charset="0"/>
                </a:rPr>
                <a:t>year</a:t>
              </a:r>
              <a:r>
                <a:rPr lang="en-US" dirty="0">
                  <a:solidFill>
                    <a:srgbClr val="000000"/>
                  </a:solidFill>
                  <a:cs typeface="HP Simplified" pitchFamily="34" charset="0"/>
                </a:rPr>
                <a:t> </a:t>
              </a:r>
              <a:r>
                <a:rPr lang="en-US" dirty="0" smtClean="0">
                  <a:solidFill>
                    <a:srgbClr val="000000"/>
                  </a:solidFill>
                  <a:cs typeface="HP Simplified" pitchFamily="34" charset="0"/>
                </a:rPr>
                <a:t>(every </a:t>
              </a:r>
              <a:r>
                <a:rPr lang="en-US" dirty="0">
                  <a:solidFill>
                    <a:srgbClr val="000000"/>
                  </a:solidFill>
                  <a:cs typeface="HP Simplified" pitchFamily="34" charset="0"/>
                </a:rPr>
                <a:t>2 months)</a:t>
              </a:r>
            </a:p>
          </p:txBody>
        </p:sp>
      </p:grpSp>
      <p:grpSp>
        <p:nvGrpSpPr>
          <p:cNvPr id="18" name="Group 17"/>
          <p:cNvGrpSpPr/>
          <p:nvPr/>
        </p:nvGrpSpPr>
        <p:grpSpPr>
          <a:xfrm>
            <a:off x="4462087" y="3744612"/>
            <a:ext cx="4023573" cy="646331"/>
            <a:chOff x="4851334" y="3702274"/>
            <a:chExt cx="4023573" cy="646331"/>
          </a:xfrm>
        </p:grpSpPr>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1334" y="3702274"/>
              <a:ext cx="480938" cy="480938"/>
            </a:xfrm>
            <a:prstGeom prst="rect">
              <a:avLst/>
            </a:prstGeom>
          </p:spPr>
        </p:pic>
        <p:sp>
          <p:nvSpPr>
            <p:cNvPr id="15" name="TextBox 14"/>
            <p:cNvSpPr txBox="1"/>
            <p:nvPr/>
          </p:nvSpPr>
          <p:spPr>
            <a:xfrm>
              <a:off x="5421852" y="3702274"/>
              <a:ext cx="3453055" cy="646331"/>
            </a:xfrm>
            <a:prstGeom prst="rect">
              <a:avLst/>
            </a:prstGeom>
            <a:noFill/>
          </p:spPr>
          <p:txBody>
            <a:bodyPr wrap="square" rtlCol="0">
              <a:spAutoFit/>
            </a:bodyPr>
            <a:lstStyle/>
            <a:p>
              <a:r>
                <a:rPr lang="en-US" dirty="0"/>
                <a:t>Managed in Agile methodology “flavor”</a:t>
              </a:r>
            </a:p>
          </p:txBody>
        </p:sp>
      </p:grpSp>
      <p:grpSp>
        <p:nvGrpSpPr>
          <p:cNvPr id="4" name="Group 3"/>
          <p:cNvGrpSpPr/>
          <p:nvPr/>
        </p:nvGrpSpPr>
        <p:grpSpPr>
          <a:xfrm>
            <a:off x="767924" y="1657033"/>
            <a:ext cx="3657674" cy="923330"/>
            <a:chOff x="1718145" y="2087706"/>
            <a:chExt cx="2910534" cy="923330"/>
          </a:xfrm>
        </p:grpSpPr>
        <p:sp>
          <p:nvSpPr>
            <p:cNvPr id="3" name="TextBox 2"/>
            <p:cNvSpPr txBox="1"/>
            <p:nvPr/>
          </p:nvSpPr>
          <p:spPr>
            <a:xfrm>
              <a:off x="2243536" y="2087706"/>
              <a:ext cx="2385143" cy="923330"/>
            </a:xfrm>
            <a:prstGeom prst="rect">
              <a:avLst/>
            </a:prstGeom>
            <a:noFill/>
          </p:spPr>
          <p:txBody>
            <a:bodyPr wrap="square" rtlCol="0">
              <a:spAutoFit/>
            </a:bodyPr>
            <a:lstStyle/>
            <a:p>
              <a:r>
                <a:rPr lang="en-US" dirty="0"/>
                <a:t>W</a:t>
              </a:r>
              <a:r>
                <a:rPr lang="en-US" dirty="0" smtClean="0"/>
                <a:t>eb based application </a:t>
              </a:r>
              <a:r>
                <a:rPr lang="en-US" dirty="0"/>
                <a:t>for </a:t>
              </a:r>
              <a:r>
                <a:rPr lang="en-US" dirty="0" smtClean="0"/>
                <a:t>web and mobile performance </a:t>
              </a:r>
              <a:r>
                <a:rPr lang="en-US" dirty="0"/>
                <a:t>t</a:t>
              </a:r>
              <a:r>
                <a:rPr lang="en-US" dirty="0" smtClean="0"/>
                <a:t>esting </a:t>
              </a:r>
              <a:r>
                <a:rPr lang="en-US" dirty="0"/>
                <a:t>in the c</a:t>
              </a:r>
              <a:r>
                <a:rPr lang="en-US" dirty="0" smtClean="0"/>
                <a:t>loud</a:t>
              </a:r>
              <a:endParaRPr lang="en-US" dirty="0"/>
            </a:p>
          </p:txBody>
        </p:sp>
        <p:pic>
          <p:nvPicPr>
            <p:cNvPr id="25" name="Picture 24" descr="Cloud_systems_2C.emf"/>
            <p:cNvPicPr preferRelativeResize="0">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18145" y="2177086"/>
              <a:ext cx="442348" cy="381000"/>
            </a:xfrm>
            <a:prstGeom prst="rect">
              <a:avLst/>
            </a:prstGeom>
          </p:spPr>
        </p:pic>
      </p:grpSp>
      <p:grpSp>
        <p:nvGrpSpPr>
          <p:cNvPr id="5" name="Group 4"/>
          <p:cNvGrpSpPr/>
          <p:nvPr/>
        </p:nvGrpSpPr>
        <p:grpSpPr>
          <a:xfrm>
            <a:off x="659976" y="3751667"/>
            <a:ext cx="3656589" cy="669903"/>
            <a:chOff x="1662184" y="2930829"/>
            <a:chExt cx="2932432" cy="669903"/>
          </a:xfrm>
        </p:grpSpPr>
        <p:sp>
          <p:nvSpPr>
            <p:cNvPr id="22" name="TextBox 21"/>
            <p:cNvSpPr txBox="1"/>
            <p:nvPr/>
          </p:nvSpPr>
          <p:spPr>
            <a:xfrm>
              <a:off x="2252153" y="2954401"/>
              <a:ext cx="2342463" cy="646331"/>
            </a:xfrm>
            <a:prstGeom prst="rect">
              <a:avLst/>
            </a:prstGeom>
            <a:noFill/>
          </p:spPr>
          <p:txBody>
            <a:bodyPr wrap="square" rtlCol="0">
              <a:spAutoFit/>
            </a:bodyPr>
            <a:lstStyle/>
            <a:p>
              <a:r>
                <a:rPr lang="en-US" dirty="0"/>
                <a:t>5 development teams, ~50 people</a:t>
              </a:r>
            </a:p>
          </p:txBody>
        </p:sp>
        <p:pic>
          <p:nvPicPr>
            <p:cNvPr id="20" name="Picture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62184" y="2930829"/>
              <a:ext cx="468090" cy="504037"/>
            </a:xfrm>
            <a:prstGeom prst="rect">
              <a:avLst/>
            </a:prstGeom>
          </p:spPr>
        </p:pic>
      </p:grpSp>
      <p:grpSp>
        <p:nvGrpSpPr>
          <p:cNvPr id="19" name="Group 18"/>
          <p:cNvGrpSpPr/>
          <p:nvPr/>
        </p:nvGrpSpPr>
        <p:grpSpPr>
          <a:xfrm>
            <a:off x="4553312" y="4681251"/>
            <a:ext cx="3962534" cy="425559"/>
            <a:chOff x="4912373" y="4435245"/>
            <a:chExt cx="3962534" cy="425559"/>
          </a:xfrm>
        </p:grpSpPr>
        <p:sp>
          <p:nvSpPr>
            <p:cNvPr id="24" name="TextBox 23"/>
            <p:cNvSpPr txBox="1"/>
            <p:nvPr/>
          </p:nvSpPr>
          <p:spPr>
            <a:xfrm>
              <a:off x="5409281" y="4472172"/>
              <a:ext cx="3465626" cy="369332"/>
            </a:xfrm>
            <a:prstGeom prst="rect">
              <a:avLst/>
            </a:prstGeom>
            <a:noFill/>
          </p:spPr>
          <p:txBody>
            <a:bodyPr wrap="square" rtlCol="0">
              <a:spAutoFit/>
            </a:bodyPr>
            <a:lstStyle/>
            <a:p>
              <a:r>
                <a:rPr lang="en-US" dirty="0"/>
                <a:t>7+  groups collaboration</a:t>
              </a:r>
            </a:p>
          </p:txBody>
        </p:sp>
        <p:grpSp>
          <p:nvGrpSpPr>
            <p:cNvPr id="26" name="Group 25"/>
            <p:cNvGrpSpPr>
              <a:grpSpLocks noChangeAspect="1"/>
            </p:cNvGrpSpPr>
            <p:nvPr/>
          </p:nvGrpSpPr>
          <p:grpSpPr>
            <a:xfrm>
              <a:off x="4912373" y="4435245"/>
              <a:ext cx="438150" cy="425559"/>
              <a:chOff x="5819775" y="3160713"/>
              <a:chExt cx="552451" cy="536575"/>
            </a:xfrm>
          </p:grpSpPr>
          <p:sp>
            <p:nvSpPr>
              <p:cNvPr id="27" name="Freeform 38"/>
              <p:cNvSpPr>
                <a:spLocks noEditPoints="1"/>
              </p:cNvSpPr>
              <p:nvPr/>
            </p:nvSpPr>
            <p:spPr bwMode="auto">
              <a:xfrm>
                <a:off x="5827713" y="3440113"/>
                <a:ext cx="544513" cy="257175"/>
              </a:xfrm>
              <a:custGeom>
                <a:avLst/>
                <a:gdLst>
                  <a:gd name="T0" fmla="*/ 139 w 142"/>
                  <a:gd name="T1" fmla="*/ 4 h 67"/>
                  <a:gd name="T2" fmla="*/ 122 w 142"/>
                  <a:gd name="T3" fmla="*/ 4 h 67"/>
                  <a:gd name="T4" fmla="*/ 106 w 142"/>
                  <a:gd name="T5" fmla="*/ 21 h 67"/>
                  <a:gd name="T6" fmla="*/ 89 w 142"/>
                  <a:gd name="T7" fmla="*/ 21 h 67"/>
                  <a:gd name="T8" fmla="*/ 90 w 142"/>
                  <a:gd name="T9" fmla="*/ 17 h 67"/>
                  <a:gd name="T10" fmla="*/ 78 w 142"/>
                  <a:gd name="T11" fmla="*/ 5 h 67"/>
                  <a:gd name="T12" fmla="*/ 32 w 142"/>
                  <a:gd name="T13" fmla="*/ 5 h 67"/>
                  <a:gd name="T14" fmla="*/ 20 w 142"/>
                  <a:gd name="T15" fmla="*/ 17 h 67"/>
                  <a:gd name="T16" fmla="*/ 0 w 142"/>
                  <a:gd name="T17" fmla="*/ 37 h 67"/>
                  <a:gd name="T18" fmla="*/ 30 w 142"/>
                  <a:gd name="T19" fmla="*/ 67 h 67"/>
                  <a:gd name="T20" fmla="*/ 48 w 142"/>
                  <a:gd name="T21" fmla="*/ 49 h 67"/>
                  <a:gd name="T22" fmla="*/ 112 w 142"/>
                  <a:gd name="T23" fmla="*/ 49 h 67"/>
                  <a:gd name="T24" fmla="*/ 139 w 142"/>
                  <a:gd name="T25" fmla="*/ 21 h 67"/>
                  <a:gd name="T26" fmla="*/ 142 w 142"/>
                  <a:gd name="T27" fmla="*/ 13 h 67"/>
                  <a:gd name="T28" fmla="*/ 139 w 142"/>
                  <a:gd name="T29" fmla="*/ 4 h 67"/>
                  <a:gd name="T30" fmla="*/ 12 w 142"/>
                  <a:gd name="T31" fmla="*/ 37 h 67"/>
                  <a:gd name="T32" fmla="*/ 20 w 142"/>
                  <a:gd name="T33" fmla="*/ 28 h 67"/>
                  <a:gd name="T34" fmla="*/ 39 w 142"/>
                  <a:gd name="T35" fmla="*/ 47 h 67"/>
                  <a:gd name="T36" fmla="*/ 30 w 142"/>
                  <a:gd name="T37" fmla="*/ 55 h 67"/>
                  <a:gd name="T38" fmla="*/ 12 w 142"/>
                  <a:gd name="T39" fmla="*/ 37 h 67"/>
                  <a:gd name="T40" fmla="*/ 133 w 142"/>
                  <a:gd name="T41" fmla="*/ 15 h 67"/>
                  <a:gd name="T42" fmla="*/ 108 w 142"/>
                  <a:gd name="T43" fmla="*/ 41 h 67"/>
                  <a:gd name="T44" fmla="*/ 45 w 142"/>
                  <a:gd name="T45" fmla="*/ 41 h 67"/>
                  <a:gd name="T46" fmla="*/ 26 w 142"/>
                  <a:gd name="T47" fmla="*/ 22 h 67"/>
                  <a:gd name="T48" fmla="*/ 36 w 142"/>
                  <a:gd name="T49" fmla="*/ 13 h 67"/>
                  <a:gd name="T50" fmla="*/ 78 w 142"/>
                  <a:gd name="T51" fmla="*/ 13 h 67"/>
                  <a:gd name="T52" fmla="*/ 82 w 142"/>
                  <a:gd name="T53" fmla="*/ 17 h 67"/>
                  <a:gd name="T54" fmla="*/ 78 w 142"/>
                  <a:gd name="T55" fmla="*/ 21 h 67"/>
                  <a:gd name="T56" fmla="*/ 66 w 142"/>
                  <a:gd name="T57" fmla="*/ 21 h 67"/>
                  <a:gd name="T58" fmla="*/ 66 w 142"/>
                  <a:gd name="T59" fmla="*/ 29 h 67"/>
                  <a:gd name="T60" fmla="*/ 68 w 142"/>
                  <a:gd name="T61" fmla="*/ 29 h 67"/>
                  <a:gd name="T62" fmla="*/ 68 w 142"/>
                  <a:gd name="T63" fmla="*/ 29 h 67"/>
                  <a:gd name="T64" fmla="*/ 78 w 142"/>
                  <a:gd name="T65" fmla="*/ 29 h 67"/>
                  <a:gd name="T66" fmla="*/ 79 w 142"/>
                  <a:gd name="T67" fmla="*/ 29 h 67"/>
                  <a:gd name="T68" fmla="*/ 109 w 142"/>
                  <a:gd name="T69" fmla="*/ 29 h 67"/>
                  <a:gd name="T70" fmla="*/ 128 w 142"/>
                  <a:gd name="T71" fmla="*/ 10 h 67"/>
                  <a:gd name="T72" fmla="*/ 133 w 142"/>
                  <a:gd name="T73" fmla="*/ 10 h 67"/>
                  <a:gd name="T74" fmla="*/ 134 w 142"/>
                  <a:gd name="T75" fmla="*/ 13 h 67"/>
                  <a:gd name="T76" fmla="*/ 133 w 142"/>
                  <a:gd name="T77" fmla="*/ 1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67">
                    <a:moveTo>
                      <a:pt x="139" y="4"/>
                    </a:moveTo>
                    <a:cubicBezTo>
                      <a:pt x="134" y="0"/>
                      <a:pt x="127" y="0"/>
                      <a:pt x="122" y="4"/>
                    </a:cubicBezTo>
                    <a:cubicBezTo>
                      <a:pt x="106" y="21"/>
                      <a:pt x="106" y="21"/>
                      <a:pt x="106" y="21"/>
                    </a:cubicBezTo>
                    <a:cubicBezTo>
                      <a:pt x="89" y="21"/>
                      <a:pt x="89" y="21"/>
                      <a:pt x="89" y="21"/>
                    </a:cubicBezTo>
                    <a:cubicBezTo>
                      <a:pt x="90" y="20"/>
                      <a:pt x="90" y="18"/>
                      <a:pt x="90" y="17"/>
                    </a:cubicBezTo>
                    <a:cubicBezTo>
                      <a:pt x="90" y="10"/>
                      <a:pt x="85" y="5"/>
                      <a:pt x="78" y="5"/>
                    </a:cubicBezTo>
                    <a:cubicBezTo>
                      <a:pt x="32" y="5"/>
                      <a:pt x="32" y="5"/>
                      <a:pt x="32" y="5"/>
                    </a:cubicBezTo>
                    <a:cubicBezTo>
                      <a:pt x="20" y="17"/>
                      <a:pt x="20" y="17"/>
                      <a:pt x="20" y="17"/>
                    </a:cubicBezTo>
                    <a:cubicBezTo>
                      <a:pt x="0" y="37"/>
                      <a:pt x="0" y="37"/>
                      <a:pt x="0" y="37"/>
                    </a:cubicBezTo>
                    <a:cubicBezTo>
                      <a:pt x="30" y="67"/>
                      <a:pt x="30" y="67"/>
                      <a:pt x="30" y="67"/>
                    </a:cubicBezTo>
                    <a:cubicBezTo>
                      <a:pt x="48" y="49"/>
                      <a:pt x="48" y="49"/>
                      <a:pt x="48" y="49"/>
                    </a:cubicBezTo>
                    <a:cubicBezTo>
                      <a:pt x="112" y="49"/>
                      <a:pt x="112" y="49"/>
                      <a:pt x="112" y="49"/>
                    </a:cubicBezTo>
                    <a:cubicBezTo>
                      <a:pt x="139" y="21"/>
                      <a:pt x="139" y="21"/>
                      <a:pt x="139" y="21"/>
                    </a:cubicBezTo>
                    <a:cubicBezTo>
                      <a:pt x="141" y="19"/>
                      <a:pt x="142" y="16"/>
                      <a:pt x="142" y="13"/>
                    </a:cubicBezTo>
                    <a:cubicBezTo>
                      <a:pt x="142" y="9"/>
                      <a:pt x="141" y="7"/>
                      <a:pt x="139" y="4"/>
                    </a:cubicBezTo>
                    <a:close/>
                    <a:moveTo>
                      <a:pt x="12" y="37"/>
                    </a:moveTo>
                    <a:cubicBezTo>
                      <a:pt x="20" y="28"/>
                      <a:pt x="20" y="28"/>
                      <a:pt x="20" y="28"/>
                    </a:cubicBezTo>
                    <a:cubicBezTo>
                      <a:pt x="39" y="47"/>
                      <a:pt x="39" y="47"/>
                      <a:pt x="39" y="47"/>
                    </a:cubicBezTo>
                    <a:cubicBezTo>
                      <a:pt x="30" y="55"/>
                      <a:pt x="30" y="55"/>
                      <a:pt x="30" y="55"/>
                    </a:cubicBezTo>
                    <a:lnTo>
                      <a:pt x="12" y="37"/>
                    </a:lnTo>
                    <a:close/>
                    <a:moveTo>
                      <a:pt x="133" y="15"/>
                    </a:moveTo>
                    <a:cubicBezTo>
                      <a:pt x="108" y="41"/>
                      <a:pt x="108" y="41"/>
                      <a:pt x="108" y="41"/>
                    </a:cubicBezTo>
                    <a:cubicBezTo>
                      <a:pt x="45" y="41"/>
                      <a:pt x="45" y="41"/>
                      <a:pt x="45" y="41"/>
                    </a:cubicBezTo>
                    <a:cubicBezTo>
                      <a:pt x="26" y="22"/>
                      <a:pt x="26" y="22"/>
                      <a:pt x="26" y="22"/>
                    </a:cubicBezTo>
                    <a:cubicBezTo>
                      <a:pt x="36" y="13"/>
                      <a:pt x="36" y="13"/>
                      <a:pt x="36" y="13"/>
                    </a:cubicBezTo>
                    <a:cubicBezTo>
                      <a:pt x="78" y="13"/>
                      <a:pt x="78" y="13"/>
                      <a:pt x="78" y="13"/>
                    </a:cubicBezTo>
                    <a:cubicBezTo>
                      <a:pt x="80" y="13"/>
                      <a:pt x="82" y="15"/>
                      <a:pt x="82" y="17"/>
                    </a:cubicBezTo>
                    <a:cubicBezTo>
                      <a:pt x="82" y="19"/>
                      <a:pt x="80" y="21"/>
                      <a:pt x="78" y="21"/>
                    </a:cubicBezTo>
                    <a:cubicBezTo>
                      <a:pt x="66" y="21"/>
                      <a:pt x="66" y="21"/>
                      <a:pt x="66" y="21"/>
                    </a:cubicBezTo>
                    <a:cubicBezTo>
                      <a:pt x="66" y="29"/>
                      <a:pt x="66" y="29"/>
                      <a:pt x="66" y="29"/>
                    </a:cubicBezTo>
                    <a:cubicBezTo>
                      <a:pt x="68" y="29"/>
                      <a:pt x="68" y="29"/>
                      <a:pt x="68" y="29"/>
                    </a:cubicBezTo>
                    <a:cubicBezTo>
                      <a:pt x="68" y="29"/>
                      <a:pt x="68" y="29"/>
                      <a:pt x="68" y="29"/>
                    </a:cubicBezTo>
                    <a:cubicBezTo>
                      <a:pt x="78" y="29"/>
                      <a:pt x="78" y="29"/>
                      <a:pt x="78" y="29"/>
                    </a:cubicBezTo>
                    <a:cubicBezTo>
                      <a:pt x="78" y="29"/>
                      <a:pt x="78" y="29"/>
                      <a:pt x="79" y="29"/>
                    </a:cubicBezTo>
                    <a:cubicBezTo>
                      <a:pt x="109" y="29"/>
                      <a:pt x="109" y="29"/>
                      <a:pt x="109" y="29"/>
                    </a:cubicBezTo>
                    <a:cubicBezTo>
                      <a:pt x="128" y="10"/>
                      <a:pt x="128" y="10"/>
                      <a:pt x="128" y="10"/>
                    </a:cubicBezTo>
                    <a:cubicBezTo>
                      <a:pt x="129" y="9"/>
                      <a:pt x="132" y="9"/>
                      <a:pt x="133" y="10"/>
                    </a:cubicBezTo>
                    <a:cubicBezTo>
                      <a:pt x="134" y="11"/>
                      <a:pt x="134" y="12"/>
                      <a:pt x="134" y="13"/>
                    </a:cubicBezTo>
                    <a:cubicBezTo>
                      <a:pt x="134" y="14"/>
                      <a:pt x="134" y="14"/>
                      <a:pt x="133" y="1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dirty="0"/>
              </a:p>
            </p:txBody>
          </p:sp>
          <p:sp>
            <p:nvSpPr>
              <p:cNvPr id="28" name="Freeform 39"/>
              <p:cNvSpPr>
                <a:spLocks noEditPoints="1"/>
              </p:cNvSpPr>
              <p:nvPr/>
            </p:nvSpPr>
            <p:spPr bwMode="auto">
              <a:xfrm>
                <a:off x="5819775" y="3160713"/>
                <a:ext cx="544513" cy="252413"/>
              </a:xfrm>
              <a:custGeom>
                <a:avLst/>
                <a:gdLst>
                  <a:gd name="T0" fmla="*/ 12 w 142"/>
                  <a:gd name="T1" fmla="*/ 66 h 66"/>
                  <a:gd name="T2" fmla="*/ 20 w 142"/>
                  <a:gd name="T3" fmla="*/ 63 h 66"/>
                  <a:gd name="T4" fmla="*/ 36 w 142"/>
                  <a:gd name="T5" fmla="*/ 46 h 66"/>
                  <a:gd name="T6" fmla="*/ 53 w 142"/>
                  <a:gd name="T7" fmla="*/ 46 h 66"/>
                  <a:gd name="T8" fmla="*/ 52 w 142"/>
                  <a:gd name="T9" fmla="*/ 50 h 66"/>
                  <a:gd name="T10" fmla="*/ 64 w 142"/>
                  <a:gd name="T11" fmla="*/ 62 h 66"/>
                  <a:gd name="T12" fmla="*/ 110 w 142"/>
                  <a:gd name="T13" fmla="*/ 62 h 66"/>
                  <a:gd name="T14" fmla="*/ 122 w 142"/>
                  <a:gd name="T15" fmla="*/ 49 h 66"/>
                  <a:gd name="T16" fmla="*/ 142 w 142"/>
                  <a:gd name="T17" fmla="*/ 30 h 66"/>
                  <a:gd name="T18" fmla="*/ 112 w 142"/>
                  <a:gd name="T19" fmla="*/ 0 h 66"/>
                  <a:gd name="T20" fmla="*/ 94 w 142"/>
                  <a:gd name="T21" fmla="*/ 18 h 66"/>
                  <a:gd name="T22" fmla="*/ 30 w 142"/>
                  <a:gd name="T23" fmla="*/ 18 h 66"/>
                  <a:gd name="T24" fmla="*/ 3 w 142"/>
                  <a:gd name="T25" fmla="*/ 46 h 66"/>
                  <a:gd name="T26" fmla="*/ 0 w 142"/>
                  <a:gd name="T27" fmla="*/ 54 h 66"/>
                  <a:gd name="T28" fmla="*/ 3 w 142"/>
                  <a:gd name="T29" fmla="*/ 63 h 66"/>
                  <a:gd name="T30" fmla="*/ 12 w 142"/>
                  <a:gd name="T31" fmla="*/ 66 h 66"/>
                  <a:gd name="T32" fmla="*/ 130 w 142"/>
                  <a:gd name="T33" fmla="*/ 30 h 66"/>
                  <a:gd name="T34" fmla="*/ 122 w 142"/>
                  <a:gd name="T35" fmla="*/ 39 h 66"/>
                  <a:gd name="T36" fmla="*/ 103 w 142"/>
                  <a:gd name="T37" fmla="*/ 20 h 66"/>
                  <a:gd name="T38" fmla="*/ 112 w 142"/>
                  <a:gd name="T39" fmla="*/ 12 h 66"/>
                  <a:gd name="T40" fmla="*/ 130 w 142"/>
                  <a:gd name="T41" fmla="*/ 30 h 66"/>
                  <a:gd name="T42" fmla="*/ 9 w 142"/>
                  <a:gd name="T43" fmla="*/ 52 h 66"/>
                  <a:gd name="T44" fmla="*/ 34 w 142"/>
                  <a:gd name="T45" fmla="*/ 26 h 66"/>
                  <a:gd name="T46" fmla="*/ 97 w 142"/>
                  <a:gd name="T47" fmla="*/ 26 h 66"/>
                  <a:gd name="T48" fmla="*/ 116 w 142"/>
                  <a:gd name="T49" fmla="*/ 45 h 66"/>
                  <a:gd name="T50" fmla="*/ 106 w 142"/>
                  <a:gd name="T51" fmla="*/ 54 h 66"/>
                  <a:gd name="T52" fmla="*/ 64 w 142"/>
                  <a:gd name="T53" fmla="*/ 54 h 66"/>
                  <a:gd name="T54" fmla="*/ 60 w 142"/>
                  <a:gd name="T55" fmla="*/ 50 h 66"/>
                  <a:gd name="T56" fmla="*/ 64 w 142"/>
                  <a:gd name="T57" fmla="*/ 46 h 66"/>
                  <a:gd name="T58" fmla="*/ 76 w 142"/>
                  <a:gd name="T59" fmla="*/ 46 h 66"/>
                  <a:gd name="T60" fmla="*/ 76 w 142"/>
                  <a:gd name="T61" fmla="*/ 38 h 66"/>
                  <a:gd name="T62" fmla="*/ 74 w 142"/>
                  <a:gd name="T63" fmla="*/ 38 h 66"/>
                  <a:gd name="T64" fmla="*/ 74 w 142"/>
                  <a:gd name="T65" fmla="*/ 38 h 66"/>
                  <a:gd name="T66" fmla="*/ 64 w 142"/>
                  <a:gd name="T67" fmla="*/ 38 h 66"/>
                  <a:gd name="T68" fmla="*/ 63 w 142"/>
                  <a:gd name="T69" fmla="*/ 38 h 66"/>
                  <a:gd name="T70" fmla="*/ 33 w 142"/>
                  <a:gd name="T71" fmla="*/ 38 h 66"/>
                  <a:gd name="T72" fmla="*/ 14 w 142"/>
                  <a:gd name="T73" fmla="*/ 57 h 66"/>
                  <a:gd name="T74" fmla="*/ 9 w 142"/>
                  <a:gd name="T75" fmla="*/ 57 h 66"/>
                  <a:gd name="T76" fmla="*/ 8 w 142"/>
                  <a:gd name="T77" fmla="*/ 54 h 66"/>
                  <a:gd name="T78" fmla="*/ 9 w 142"/>
                  <a:gd name="T79" fmla="*/ 5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66">
                    <a:moveTo>
                      <a:pt x="12" y="66"/>
                    </a:moveTo>
                    <a:cubicBezTo>
                      <a:pt x="15" y="66"/>
                      <a:pt x="17" y="65"/>
                      <a:pt x="20" y="63"/>
                    </a:cubicBezTo>
                    <a:cubicBezTo>
                      <a:pt x="36" y="46"/>
                      <a:pt x="36" y="46"/>
                      <a:pt x="36" y="46"/>
                    </a:cubicBezTo>
                    <a:cubicBezTo>
                      <a:pt x="53" y="46"/>
                      <a:pt x="53" y="46"/>
                      <a:pt x="53" y="46"/>
                    </a:cubicBezTo>
                    <a:cubicBezTo>
                      <a:pt x="52" y="47"/>
                      <a:pt x="52" y="49"/>
                      <a:pt x="52" y="50"/>
                    </a:cubicBezTo>
                    <a:cubicBezTo>
                      <a:pt x="52" y="57"/>
                      <a:pt x="57" y="62"/>
                      <a:pt x="64" y="62"/>
                    </a:cubicBezTo>
                    <a:cubicBezTo>
                      <a:pt x="110" y="62"/>
                      <a:pt x="110" y="62"/>
                      <a:pt x="110" y="62"/>
                    </a:cubicBezTo>
                    <a:cubicBezTo>
                      <a:pt x="122" y="49"/>
                      <a:pt x="122" y="49"/>
                      <a:pt x="122" y="49"/>
                    </a:cubicBezTo>
                    <a:cubicBezTo>
                      <a:pt x="142" y="30"/>
                      <a:pt x="142" y="30"/>
                      <a:pt x="142" y="30"/>
                    </a:cubicBezTo>
                    <a:cubicBezTo>
                      <a:pt x="112" y="0"/>
                      <a:pt x="112" y="0"/>
                      <a:pt x="112" y="0"/>
                    </a:cubicBezTo>
                    <a:cubicBezTo>
                      <a:pt x="94" y="18"/>
                      <a:pt x="94" y="18"/>
                      <a:pt x="94" y="18"/>
                    </a:cubicBezTo>
                    <a:cubicBezTo>
                      <a:pt x="30" y="18"/>
                      <a:pt x="30" y="18"/>
                      <a:pt x="30" y="18"/>
                    </a:cubicBezTo>
                    <a:cubicBezTo>
                      <a:pt x="3" y="46"/>
                      <a:pt x="3" y="46"/>
                      <a:pt x="3" y="46"/>
                    </a:cubicBezTo>
                    <a:cubicBezTo>
                      <a:pt x="1" y="48"/>
                      <a:pt x="0" y="51"/>
                      <a:pt x="0" y="54"/>
                    </a:cubicBezTo>
                    <a:cubicBezTo>
                      <a:pt x="0" y="58"/>
                      <a:pt x="1" y="60"/>
                      <a:pt x="3" y="63"/>
                    </a:cubicBezTo>
                    <a:cubicBezTo>
                      <a:pt x="6" y="65"/>
                      <a:pt x="9" y="66"/>
                      <a:pt x="12" y="66"/>
                    </a:cubicBezTo>
                    <a:close/>
                    <a:moveTo>
                      <a:pt x="130" y="30"/>
                    </a:moveTo>
                    <a:cubicBezTo>
                      <a:pt x="122" y="39"/>
                      <a:pt x="122" y="39"/>
                      <a:pt x="122" y="39"/>
                    </a:cubicBezTo>
                    <a:cubicBezTo>
                      <a:pt x="103" y="20"/>
                      <a:pt x="103" y="20"/>
                      <a:pt x="103" y="20"/>
                    </a:cubicBezTo>
                    <a:cubicBezTo>
                      <a:pt x="112" y="12"/>
                      <a:pt x="112" y="12"/>
                      <a:pt x="112" y="12"/>
                    </a:cubicBezTo>
                    <a:lnTo>
                      <a:pt x="130" y="30"/>
                    </a:lnTo>
                    <a:close/>
                    <a:moveTo>
                      <a:pt x="9" y="52"/>
                    </a:moveTo>
                    <a:cubicBezTo>
                      <a:pt x="34" y="26"/>
                      <a:pt x="34" y="26"/>
                      <a:pt x="34" y="26"/>
                    </a:cubicBezTo>
                    <a:cubicBezTo>
                      <a:pt x="97" y="26"/>
                      <a:pt x="97" y="26"/>
                      <a:pt x="97" y="26"/>
                    </a:cubicBezTo>
                    <a:cubicBezTo>
                      <a:pt x="116" y="45"/>
                      <a:pt x="116" y="45"/>
                      <a:pt x="116" y="45"/>
                    </a:cubicBezTo>
                    <a:cubicBezTo>
                      <a:pt x="106" y="54"/>
                      <a:pt x="106" y="54"/>
                      <a:pt x="106" y="54"/>
                    </a:cubicBezTo>
                    <a:cubicBezTo>
                      <a:pt x="64" y="54"/>
                      <a:pt x="64" y="54"/>
                      <a:pt x="64" y="54"/>
                    </a:cubicBezTo>
                    <a:cubicBezTo>
                      <a:pt x="62" y="54"/>
                      <a:pt x="60" y="52"/>
                      <a:pt x="60" y="50"/>
                    </a:cubicBezTo>
                    <a:cubicBezTo>
                      <a:pt x="60" y="48"/>
                      <a:pt x="62" y="46"/>
                      <a:pt x="64" y="46"/>
                    </a:cubicBezTo>
                    <a:cubicBezTo>
                      <a:pt x="76" y="46"/>
                      <a:pt x="76" y="46"/>
                      <a:pt x="76" y="46"/>
                    </a:cubicBezTo>
                    <a:cubicBezTo>
                      <a:pt x="76" y="38"/>
                      <a:pt x="76" y="38"/>
                      <a:pt x="76" y="38"/>
                    </a:cubicBezTo>
                    <a:cubicBezTo>
                      <a:pt x="74" y="38"/>
                      <a:pt x="74" y="38"/>
                      <a:pt x="74" y="38"/>
                    </a:cubicBezTo>
                    <a:cubicBezTo>
                      <a:pt x="74" y="38"/>
                      <a:pt x="74" y="38"/>
                      <a:pt x="74" y="38"/>
                    </a:cubicBezTo>
                    <a:cubicBezTo>
                      <a:pt x="64" y="38"/>
                      <a:pt x="64" y="38"/>
                      <a:pt x="64" y="38"/>
                    </a:cubicBezTo>
                    <a:cubicBezTo>
                      <a:pt x="64" y="38"/>
                      <a:pt x="64" y="38"/>
                      <a:pt x="63" y="38"/>
                    </a:cubicBezTo>
                    <a:cubicBezTo>
                      <a:pt x="33" y="38"/>
                      <a:pt x="33" y="38"/>
                      <a:pt x="33" y="38"/>
                    </a:cubicBezTo>
                    <a:cubicBezTo>
                      <a:pt x="14" y="57"/>
                      <a:pt x="14" y="57"/>
                      <a:pt x="14" y="57"/>
                    </a:cubicBezTo>
                    <a:cubicBezTo>
                      <a:pt x="13" y="58"/>
                      <a:pt x="10" y="58"/>
                      <a:pt x="9" y="57"/>
                    </a:cubicBezTo>
                    <a:cubicBezTo>
                      <a:pt x="8" y="56"/>
                      <a:pt x="8" y="55"/>
                      <a:pt x="8" y="54"/>
                    </a:cubicBezTo>
                    <a:cubicBezTo>
                      <a:pt x="8" y="53"/>
                      <a:pt x="8" y="53"/>
                      <a:pt x="9" y="52"/>
                    </a:cubicBezTo>
                    <a:close/>
                  </a:path>
                </a:pathLst>
              </a:custGeom>
              <a:solidFill>
                <a:srgbClr val="00B38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dirty="0"/>
              </a:p>
            </p:txBody>
          </p:sp>
        </p:grpSp>
      </p:grpSp>
      <p:grpSp>
        <p:nvGrpSpPr>
          <p:cNvPr id="16" name="Group 15"/>
          <p:cNvGrpSpPr/>
          <p:nvPr/>
        </p:nvGrpSpPr>
        <p:grpSpPr>
          <a:xfrm>
            <a:off x="4572000" y="1757189"/>
            <a:ext cx="3860703" cy="419897"/>
            <a:chOff x="4912373" y="2186923"/>
            <a:chExt cx="2919660" cy="419897"/>
          </a:xfrm>
        </p:grpSpPr>
        <p:sp>
          <p:nvSpPr>
            <p:cNvPr id="14" name="TextBox 13"/>
            <p:cNvSpPr txBox="1"/>
            <p:nvPr/>
          </p:nvSpPr>
          <p:spPr>
            <a:xfrm>
              <a:off x="5332271" y="2212205"/>
              <a:ext cx="2499762" cy="369332"/>
            </a:xfrm>
            <a:prstGeom prst="rect">
              <a:avLst/>
            </a:prstGeom>
            <a:noFill/>
          </p:spPr>
          <p:txBody>
            <a:bodyPr wrap="square" rtlCol="0">
              <a:spAutoFit/>
            </a:bodyPr>
            <a:lstStyle/>
            <a:p>
              <a:r>
                <a:rPr lang="en-US" dirty="0"/>
                <a:t>Smart , Simple , Scalable</a:t>
              </a:r>
            </a:p>
          </p:txBody>
        </p:sp>
        <p:grpSp>
          <p:nvGrpSpPr>
            <p:cNvPr id="30" name="Group 29"/>
            <p:cNvGrpSpPr>
              <a:grpSpLocks noChangeAspect="1"/>
            </p:cNvGrpSpPr>
            <p:nvPr/>
          </p:nvGrpSpPr>
          <p:grpSpPr>
            <a:xfrm>
              <a:off x="4912373" y="2186923"/>
              <a:ext cx="419898" cy="419897"/>
              <a:chOff x="5334000" y="677863"/>
              <a:chExt cx="550863" cy="550862"/>
            </a:xfrm>
          </p:grpSpPr>
          <p:sp>
            <p:nvSpPr>
              <p:cNvPr id="31" name="Freeform 82"/>
              <p:cNvSpPr>
                <a:spLocks/>
              </p:cNvSpPr>
              <p:nvPr/>
            </p:nvSpPr>
            <p:spPr bwMode="auto">
              <a:xfrm>
                <a:off x="5412021" y="784225"/>
                <a:ext cx="338138" cy="338136"/>
              </a:xfrm>
              <a:custGeom>
                <a:avLst/>
                <a:gdLst>
                  <a:gd name="T0" fmla="*/ 213 w 213"/>
                  <a:gd name="T1" fmla="*/ 0 h 213"/>
                  <a:gd name="T2" fmla="*/ 213 w 213"/>
                  <a:gd name="T3" fmla="*/ 87 h 213"/>
                  <a:gd name="T4" fmla="*/ 193 w 213"/>
                  <a:gd name="T5" fmla="*/ 87 h 213"/>
                  <a:gd name="T6" fmla="*/ 193 w 213"/>
                  <a:gd name="T7" fmla="*/ 34 h 213"/>
                  <a:gd name="T8" fmla="*/ 34 w 213"/>
                  <a:gd name="T9" fmla="*/ 193 h 213"/>
                  <a:gd name="T10" fmla="*/ 87 w 213"/>
                  <a:gd name="T11" fmla="*/ 193 h 213"/>
                  <a:gd name="T12" fmla="*/ 87 w 213"/>
                  <a:gd name="T13" fmla="*/ 213 h 213"/>
                  <a:gd name="T14" fmla="*/ 0 w 213"/>
                  <a:gd name="T15" fmla="*/ 213 h 213"/>
                  <a:gd name="T16" fmla="*/ 0 w 213"/>
                  <a:gd name="T17" fmla="*/ 126 h 213"/>
                  <a:gd name="T18" fmla="*/ 20 w 213"/>
                  <a:gd name="T19" fmla="*/ 126 h 213"/>
                  <a:gd name="T20" fmla="*/ 20 w 213"/>
                  <a:gd name="T21" fmla="*/ 179 h 213"/>
                  <a:gd name="T22" fmla="*/ 179 w 213"/>
                  <a:gd name="T23" fmla="*/ 20 h 213"/>
                  <a:gd name="T24" fmla="*/ 126 w 213"/>
                  <a:gd name="T25" fmla="*/ 20 h 213"/>
                  <a:gd name="T26" fmla="*/ 126 w 213"/>
                  <a:gd name="T27" fmla="*/ 0 h 213"/>
                  <a:gd name="T28" fmla="*/ 213 w 213"/>
                  <a:gd name="T29"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3" h="213">
                    <a:moveTo>
                      <a:pt x="213" y="0"/>
                    </a:moveTo>
                    <a:lnTo>
                      <a:pt x="213" y="87"/>
                    </a:lnTo>
                    <a:lnTo>
                      <a:pt x="193" y="87"/>
                    </a:lnTo>
                    <a:lnTo>
                      <a:pt x="193" y="34"/>
                    </a:lnTo>
                    <a:lnTo>
                      <a:pt x="34" y="193"/>
                    </a:lnTo>
                    <a:lnTo>
                      <a:pt x="87" y="193"/>
                    </a:lnTo>
                    <a:lnTo>
                      <a:pt x="87" y="213"/>
                    </a:lnTo>
                    <a:lnTo>
                      <a:pt x="0" y="213"/>
                    </a:lnTo>
                    <a:lnTo>
                      <a:pt x="0" y="126"/>
                    </a:lnTo>
                    <a:lnTo>
                      <a:pt x="20" y="126"/>
                    </a:lnTo>
                    <a:lnTo>
                      <a:pt x="20" y="179"/>
                    </a:lnTo>
                    <a:lnTo>
                      <a:pt x="179" y="20"/>
                    </a:lnTo>
                    <a:lnTo>
                      <a:pt x="126" y="20"/>
                    </a:lnTo>
                    <a:lnTo>
                      <a:pt x="126" y="0"/>
                    </a:lnTo>
                    <a:lnTo>
                      <a:pt x="213" y="0"/>
                    </a:lnTo>
                    <a:close/>
                  </a:path>
                </a:pathLst>
              </a:custGeom>
              <a:solidFill>
                <a:srgbClr val="00B38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dirty="0"/>
              </a:p>
            </p:txBody>
          </p:sp>
          <p:sp>
            <p:nvSpPr>
              <p:cNvPr id="32" name="Freeform 83"/>
              <p:cNvSpPr>
                <a:spLocks noEditPoints="1"/>
              </p:cNvSpPr>
              <p:nvPr/>
            </p:nvSpPr>
            <p:spPr bwMode="auto">
              <a:xfrm>
                <a:off x="5334000" y="677863"/>
                <a:ext cx="550863" cy="550862"/>
              </a:xfrm>
              <a:custGeom>
                <a:avLst/>
                <a:gdLst>
                  <a:gd name="T0" fmla="*/ 0 w 347"/>
                  <a:gd name="T1" fmla="*/ 347 h 347"/>
                  <a:gd name="T2" fmla="*/ 19 w 347"/>
                  <a:gd name="T3" fmla="*/ 328 h 347"/>
                  <a:gd name="T4" fmla="*/ 58 w 347"/>
                  <a:gd name="T5" fmla="*/ 328 h 347"/>
                  <a:gd name="T6" fmla="*/ 39 w 347"/>
                  <a:gd name="T7" fmla="*/ 347 h 347"/>
                  <a:gd name="T8" fmla="*/ 58 w 347"/>
                  <a:gd name="T9" fmla="*/ 328 h 347"/>
                  <a:gd name="T10" fmla="*/ 77 w 347"/>
                  <a:gd name="T11" fmla="*/ 328 h 347"/>
                  <a:gd name="T12" fmla="*/ 96 w 347"/>
                  <a:gd name="T13" fmla="*/ 347 h 347"/>
                  <a:gd name="T14" fmla="*/ 135 w 347"/>
                  <a:gd name="T15" fmla="*/ 328 h 347"/>
                  <a:gd name="T16" fmla="*/ 116 w 347"/>
                  <a:gd name="T17" fmla="*/ 347 h 347"/>
                  <a:gd name="T18" fmla="*/ 135 w 347"/>
                  <a:gd name="T19" fmla="*/ 328 h 347"/>
                  <a:gd name="T20" fmla="*/ 154 w 347"/>
                  <a:gd name="T21" fmla="*/ 328 h 347"/>
                  <a:gd name="T22" fmla="*/ 174 w 347"/>
                  <a:gd name="T23" fmla="*/ 347 h 347"/>
                  <a:gd name="T24" fmla="*/ 19 w 347"/>
                  <a:gd name="T25" fmla="*/ 251 h 347"/>
                  <a:gd name="T26" fmla="*/ 0 w 347"/>
                  <a:gd name="T27" fmla="*/ 270 h 347"/>
                  <a:gd name="T28" fmla="*/ 19 w 347"/>
                  <a:gd name="T29" fmla="*/ 251 h 347"/>
                  <a:gd name="T30" fmla="*/ 0 w 347"/>
                  <a:gd name="T31" fmla="*/ 212 h 347"/>
                  <a:gd name="T32" fmla="*/ 19 w 347"/>
                  <a:gd name="T33" fmla="*/ 231 h 347"/>
                  <a:gd name="T34" fmla="*/ 19 w 347"/>
                  <a:gd name="T35" fmla="*/ 174 h 347"/>
                  <a:gd name="T36" fmla="*/ 0 w 347"/>
                  <a:gd name="T37" fmla="*/ 193 h 347"/>
                  <a:gd name="T38" fmla="*/ 19 w 347"/>
                  <a:gd name="T39" fmla="*/ 174 h 347"/>
                  <a:gd name="T40" fmla="*/ 0 w 347"/>
                  <a:gd name="T41" fmla="*/ 289 h 347"/>
                  <a:gd name="T42" fmla="*/ 19 w 347"/>
                  <a:gd name="T43" fmla="*/ 308 h 347"/>
                  <a:gd name="T44" fmla="*/ 347 w 347"/>
                  <a:gd name="T45" fmla="*/ 0 h 347"/>
                  <a:gd name="T46" fmla="*/ 328 w 347"/>
                  <a:gd name="T47" fmla="*/ 19 h 347"/>
                  <a:gd name="T48" fmla="*/ 347 w 347"/>
                  <a:gd name="T49" fmla="*/ 0 h 347"/>
                  <a:gd name="T50" fmla="*/ 289 w 347"/>
                  <a:gd name="T51" fmla="*/ 0 h 347"/>
                  <a:gd name="T52" fmla="*/ 308 w 347"/>
                  <a:gd name="T53" fmla="*/ 19 h 347"/>
                  <a:gd name="T54" fmla="*/ 270 w 347"/>
                  <a:gd name="T55" fmla="*/ 0 h 347"/>
                  <a:gd name="T56" fmla="*/ 251 w 347"/>
                  <a:gd name="T57" fmla="*/ 19 h 347"/>
                  <a:gd name="T58" fmla="*/ 270 w 347"/>
                  <a:gd name="T59" fmla="*/ 0 h 347"/>
                  <a:gd name="T60" fmla="*/ 212 w 347"/>
                  <a:gd name="T61" fmla="*/ 0 h 347"/>
                  <a:gd name="T62" fmla="*/ 231 w 347"/>
                  <a:gd name="T63" fmla="*/ 19 h 347"/>
                  <a:gd name="T64" fmla="*/ 193 w 347"/>
                  <a:gd name="T65" fmla="*/ 0 h 347"/>
                  <a:gd name="T66" fmla="*/ 174 w 347"/>
                  <a:gd name="T67" fmla="*/ 19 h 347"/>
                  <a:gd name="T68" fmla="*/ 193 w 347"/>
                  <a:gd name="T69" fmla="*/ 0 h 347"/>
                  <a:gd name="T70" fmla="*/ 328 w 347"/>
                  <a:gd name="T71" fmla="*/ 77 h 347"/>
                  <a:gd name="T72" fmla="*/ 347 w 347"/>
                  <a:gd name="T73" fmla="*/ 96 h 347"/>
                  <a:gd name="T74" fmla="*/ 347 w 347"/>
                  <a:gd name="T75" fmla="*/ 116 h 347"/>
                  <a:gd name="T76" fmla="*/ 328 w 347"/>
                  <a:gd name="T77" fmla="*/ 135 h 347"/>
                  <a:gd name="T78" fmla="*/ 347 w 347"/>
                  <a:gd name="T79" fmla="*/ 116 h 347"/>
                  <a:gd name="T80" fmla="*/ 328 w 347"/>
                  <a:gd name="T81" fmla="*/ 154 h 347"/>
                  <a:gd name="T82" fmla="*/ 347 w 347"/>
                  <a:gd name="T83" fmla="*/ 174 h 347"/>
                  <a:gd name="T84" fmla="*/ 347 w 347"/>
                  <a:gd name="T85" fmla="*/ 39 h 347"/>
                  <a:gd name="T86" fmla="*/ 328 w 347"/>
                  <a:gd name="T87" fmla="*/ 58 h 347"/>
                  <a:gd name="T88" fmla="*/ 347 w 347"/>
                  <a:gd name="T89" fmla="*/ 3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7" h="347">
                    <a:moveTo>
                      <a:pt x="19" y="347"/>
                    </a:moveTo>
                    <a:lnTo>
                      <a:pt x="0" y="347"/>
                    </a:lnTo>
                    <a:lnTo>
                      <a:pt x="0" y="328"/>
                    </a:lnTo>
                    <a:lnTo>
                      <a:pt x="19" y="328"/>
                    </a:lnTo>
                    <a:lnTo>
                      <a:pt x="19" y="347"/>
                    </a:lnTo>
                    <a:close/>
                    <a:moveTo>
                      <a:pt x="58" y="328"/>
                    </a:moveTo>
                    <a:lnTo>
                      <a:pt x="39" y="328"/>
                    </a:lnTo>
                    <a:lnTo>
                      <a:pt x="39" y="347"/>
                    </a:lnTo>
                    <a:lnTo>
                      <a:pt x="58" y="347"/>
                    </a:lnTo>
                    <a:lnTo>
                      <a:pt x="58" y="328"/>
                    </a:lnTo>
                    <a:close/>
                    <a:moveTo>
                      <a:pt x="96" y="328"/>
                    </a:moveTo>
                    <a:lnTo>
                      <a:pt x="77" y="328"/>
                    </a:lnTo>
                    <a:lnTo>
                      <a:pt x="77" y="347"/>
                    </a:lnTo>
                    <a:lnTo>
                      <a:pt x="96" y="347"/>
                    </a:lnTo>
                    <a:lnTo>
                      <a:pt x="96" y="328"/>
                    </a:lnTo>
                    <a:close/>
                    <a:moveTo>
                      <a:pt x="135" y="328"/>
                    </a:moveTo>
                    <a:lnTo>
                      <a:pt x="116" y="328"/>
                    </a:lnTo>
                    <a:lnTo>
                      <a:pt x="116" y="347"/>
                    </a:lnTo>
                    <a:lnTo>
                      <a:pt x="135" y="347"/>
                    </a:lnTo>
                    <a:lnTo>
                      <a:pt x="135" y="328"/>
                    </a:lnTo>
                    <a:close/>
                    <a:moveTo>
                      <a:pt x="174" y="328"/>
                    </a:moveTo>
                    <a:lnTo>
                      <a:pt x="154" y="328"/>
                    </a:lnTo>
                    <a:lnTo>
                      <a:pt x="154" y="347"/>
                    </a:lnTo>
                    <a:lnTo>
                      <a:pt x="174" y="347"/>
                    </a:lnTo>
                    <a:lnTo>
                      <a:pt x="174" y="328"/>
                    </a:lnTo>
                    <a:close/>
                    <a:moveTo>
                      <a:pt x="19" y="251"/>
                    </a:moveTo>
                    <a:lnTo>
                      <a:pt x="0" y="251"/>
                    </a:lnTo>
                    <a:lnTo>
                      <a:pt x="0" y="270"/>
                    </a:lnTo>
                    <a:lnTo>
                      <a:pt x="19" y="270"/>
                    </a:lnTo>
                    <a:lnTo>
                      <a:pt x="19" y="251"/>
                    </a:lnTo>
                    <a:close/>
                    <a:moveTo>
                      <a:pt x="19" y="212"/>
                    </a:moveTo>
                    <a:lnTo>
                      <a:pt x="0" y="212"/>
                    </a:lnTo>
                    <a:lnTo>
                      <a:pt x="0" y="231"/>
                    </a:lnTo>
                    <a:lnTo>
                      <a:pt x="19" y="231"/>
                    </a:lnTo>
                    <a:lnTo>
                      <a:pt x="19" y="212"/>
                    </a:lnTo>
                    <a:close/>
                    <a:moveTo>
                      <a:pt x="19" y="174"/>
                    </a:moveTo>
                    <a:lnTo>
                      <a:pt x="0" y="174"/>
                    </a:lnTo>
                    <a:lnTo>
                      <a:pt x="0" y="193"/>
                    </a:lnTo>
                    <a:lnTo>
                      <a:pt x="19" y="193"/>
                    </a:lnTo>
                    <a:lnTo>
                      <a:pt x="19" y="174"/>
                    </a:lnTo>
                    <a:close/>
                    <a:moveTo>
                      <a:pt x="19" y="289"/>
                    </a:moveTo>
                    <a:lnTo>
                      <a:pt x="0" y="289"/>
                    </a:lnTo>
                    <a:lnTo>
                      <a:pt x="0" y="308"/>
                    </a:lnTo>
                    <a:lnTo>
                      <a:pt x="19" y="308"/>
                    </a:lnTo>
                    <a:lnTo>
                      <a:pt x="19" y="289"/>
                    </a:lnTo>
                    <a:close/>
                    <a:moveTo>
                      <a:pt x="347" y="0"/>
                    </a:moveTo>
                    <a:lnTo>
                      <a:pt x="328" y="0"/>
                    </a:lnTo>
                    <a:lnTo>
                      <a:pt x="328" y="19"/>
                    </a:lnTo>
                    <a:lnTo>
                      <a:pt x="347" y="19"/>
                    </a:lnTo>
                    <a:lnTo>
                      <a:pt x="347" y="0"/>
                    </a:lnTo>
                    <a:close/>
                    <a:moveTo>
                      <a:pt x="308" y="0"/>
                    </a:moveTo>
                    <a:lnTo>
                      <a:pt x="289" y="0"/>
                    </a:lnTo>
                    <a:lnTo>
                      <a:pt x="289" y="19"/>
                    </a:lnTo>
                    <a:lnTo>
                      <a:pt x="308" y="19"/>
                    </a:lnTo>
                    <a:lnTo>
                      <a:pt x="308" y="0"/>
                    </a:lnTo>
                    <a:close/>
                    <a:moveTo>
                      <a:pt x="270" y="0"/>
                    </a:moveTo>
                    <a:lnTo>
                      <a:pt x="251" y="0"/>
                    </a:lnTo>
                    <a:lnTo>
                      <a:pt x="251" y="19"/>
                    </a:lnTo>
                    <a:lnTo>
                      <a:pt x="270" y="19"/>
                    </a:lnTo>
                    <a:lnTo>
                      <a:pt x="270" y="0"/>
                    </a:lnTo>
                    <a:close/>
                    <a:moveTo>
                      <a:pt x="231" y="0"/>
                    </a:moveTo>
                    <a:lnTo>
                      <a:pt x="212" y="0"/>
                    </a:lnTo>
                    <a:lnTo>
                      <a:pt x="212" y="19"/>
                    </a:lnTo>
                    <a:lnTo>
                      <a:pt x="231" y="19"/>
                    </a:lnTo>
                    <a:lnTo>
                      <a:pt x="231" y="0"/>
                    </a:lnTo>
                    <a:close/>
                    <a:moveTo>
                      <a:pt x="193" y="0"/>
                    </a:moveTo>
                    <a:lnTo>
                      <a:pt x="174" y="0"/>
                    </a:lnTo>
                    <a:lnTo>
                      <a:pt x="174" y="19"/>
                    </a:lnTo>
                    <a:lnTo>
                      <a:pt x="193" y="19"/>
                    </a:lnTo>
                    <a:lnTo>
                      <a:pt x="193" y="0"/>
                    </a:lnTo>
                    <a:close/>
                    <a:moveTo>
                      <a:pt x="347" y="77"/>
                    </a:moveTo>
                    <a:lnTo>
                      <a:pt x="328" y="77"/>
                    </a:lnTo>
                    <a:lnTo>
                      <a:pt x="328" y="96"/>
                    </a:lnTo>
                    <a:lnTo>
                      <a:pt x="347" y="96"/>
                    </a:lnTo>
                    <a:lnTo>
                      <a:pt x="347" y="77"/>
                    </a:lnTo>
                    <a:close/>
                    <a:moveTo>
                      <a:pt x="347" y="116"/>
                    </a:moveTo>
                    <a:lnTo>
                      <a:pt x="328" y="116"/>
                    </a:lnTo>
                    <a:lnTo>
                      <a:pt x="328" y="135"/>
                    </a:lnTo>
                    <a:lnTo>
                      <a:pt x="347" y="135"/>
                    </a:lnTo>
                    <a:lnTo>
                      <a:pt x="347" y="116"/>
                    </a:lnTo>
                    <a:close/>
                    <a:moveTo>
                      <a:pt x="347" y="154"/>
                    </a:moveTo>
                    <a:lnTo>
                      <a:pt x="328" y="154"/>
                    </a:lnTo>
                    <a:lnTo>
                      <a:pt x="328" y="174"/>
                    </a:lnTo>
                    <a:lnTo>
                      <a:pt x="347" y="174"/>
                    </a:lnTo>
                    <a:lnTo>
                      <a:pt x="347" y="154"/>
                    </a:lnTo>
                    <a:close/>
                    <a:moveTo>
                      <a:pt x="347" y="39"/>
                    </a:moveTo>
                    <a:lnTo>
                      <a:pt x="328" y="39"/>
                    </a:lnTo>
                    <a:lnTo>
                      <a:pt x="328" y="58"/>
                    </a:lnTo>
                    <a:lnTo>
                      <a:pt x="347" y="58"/>
                    </a:lnTo>
                    <a:lnTo>
                      <a:pt x="347" y="3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283842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537" y="-43935"/>
            <a:ext cx="8229600" cy="1143000"/>
          </a:xfrm>
        </p:spPr>
        <p:txBody>
          <a:bodyPr>
            <a:normAutofit/>
          </a:bodyPr>
          <a:lstStyle/>
          <a:p>
            <a:r>
              <a:rPr lang="en-US" dirty="0"/>
              <a:t>Agile development practices</a:t>
            </a:r>
          </a:p>
        </p:txBody>
      </p:sp>
      <p:sp>
        <p:nvSpPr>
          <p:cNvPr id="4" name="Content Placeholder 3"/>
          <p:cNvSpPr>
            <a:spLocks noGrp="1"/>
          </p:cNvSpPr>
          <p:nvPr>
            <p:ph idx="1"/>
          </p:nvPr>
        </p:nvSpPr>
        <p:spPr>
          <a:xfrm>
            <a:off x="1365581" y="1698177"/>
            <a:ext cx="2592288" cy="3096022"/>
          </a:xfrm>
        </p:spPr>
        <p:txBody>
          <a:bodyPr>
            <a:noAutofit/>
          </a:bodyPr>
          <a:lstStyle/>
          <a:p>
            <a:pPr>
              <a:buFont typeface="Arial" panose="020B0604020202020204" pitchFamily="34" charset="0"/>
              <a:buChar char="•"/>
            </a:pPr>
            <a:r>
              <a:rPr lang="en-US" sz="1800" dirty="0"/>
              <a:t>Ceremonies</a:t>
            </a:r>
          </a:p>
          <a:p>
            <a:pPr>
              <a:buFont typeface="Arial" panose="020B0604020202020204" pitchFamily="34" charset="0"/>
              <a:buChar char="•"/>
            </a:pPr>
            <a:r>
              <a:rPr lang="en-US" sz="1800" dirty="0" smtClean="0"/>
              <a:t>Minimal shippable product (MSP)</a:t>
            </a:r>
            <a:endParaRPr lang="en-US" sz="1800" dirty="0"/>
          </a:p>
          <a:p>
            <a:pPr>
              <a:buFont typeface="Arial" panose="020B0604020202020204" pitchFamily="34" charset="0"/>
              <a:buChar char="•"/>
            </a:pPr>
            <a:r>
              <a:rPr lang="en-US" sz="1800" dirty="0"/>
              <a:t>Prioritized backlog </a:t>
            </a:r>
            <a:r>
              <a:rPr lang="en-US" sz="1800" dirty="0" smtClean="0"/>
              <a:t> </a:t>
            </a:r>
            <a:r>
              <a:rPr lang="en-US" sz="1800" dirty="0"/>
              <a:t>flexible to change </a:t>
            </a:r>
          </a:p>
          <a:p>
            <a:pPr>
              <a:buFont typeface="Arial" panose="020B0604020202020204" pitchFamily="34" charset="0"/>
              <a:buChar char="•"/>
            </a:pPr>
            <a:r>
              <a:rPr lang="en-US" sz="1800" dirty="0"/>
              <a:t>Strict heart </a:t>
            </a:r>
            <a:r>
              <a:rPr lang="en-US" sz="1800" dirty="0" smtClean="0"/>
              <a:t>beat (HB)</a:t>
            </a:r>
            <a:endParaRPr lang="en-US" sz="1800" dirty="0"/>
          </a:p>
          <a:p>
            <a:pPr>
              <a:buFont typeface="Arial" panose="020B0604020202020204" pitchFamily="34" charset="0"/>
              <a:buChar char="•"/>
            </a:pPr>
            <a:r>
              <a:rPr lang="en-US" sz="1800" dirty="0"/>
              <a:t>Tool for agile project management</a:t>
            </a:r>
          </a:p>
          <a:p>
            <a:pPr>
              <a:buFont typeface="Arial" panose="020B0604020202020204" pitchFamily="34" charset="0"/>
              <a:buChar char="•"/>
            </a:pPr>
            <a:r>
              <a:rPr lang="en-US" sz="1800" dirty="0"/>
              <a:t>High automation coverage</a:t>
            </a:r>
          </a:p>
          <a:p>
            <a:pPr marL="0" indent="0">
              <a:buNone/>
            </a:pPr>
            <a:endParaRPr lang="en-US" sz="1500" dirty="0"/>
          </a:p>
          <a:p>
            <a:endParaRPr lang="en-US" dirty="0"/>
          </a:p>
        </p:txBody>
      </p:sp>
      <p:pic>
        <p:nvPicPr>
          <p:cNvPr id="10" name="Picture 9" descr="switch_01.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1378" y="1727315"/>
            <a:ext cx="582341" cy="414433"/>
          </a:xfrm>
          <a:prstGeom prst="rect">
            <a:avLst/>
          </a:prstGeom>
        </p:spPr>
      </p:pic>
      <p:pic>
        <p:nvPicPr>
          <p:cNvPr id="6" name="Picture 5" descr="Education_2C.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15" y="1659582"/>
            <a:ext cx="559498" cy="549900"/>
          </a:xfrm>
          <a:prstGeom prst="rect">
            <a:avLst/>
          </a:prstGeom>
        </p:spPr>
      </p:pic>
      <p:sp>
        <p:nvSpPr>
          <p:cNvPr id="5" name="Rectangle 4"/>
          <p:cNvSpPr/>
          <p:nvPr/>
        </p:nvSpPr>
        <p:spPr>
          <a:xfrm>
            <a:off x="5522720" y="1659581"/>
            <a:ext cx="3120921" cy="3162404"/>
          </a:xfrm>
          <a:prstGeom prst="rect">
            <a:avLst/>
          </a:prstGeom>
        </p:spPr>
        <p:txBody>
          <a:bodyPr wrap="square">
            <a:spAutoFit/>
          </a:bodyPr>
          <a:lstStyle/>
          <a:p>
            <a:pPr marL="257175" indent="-257175">
              <a:lnSpc>
                <a:spcPct val="90000"/>
              </a:lnSpc>
              <a:spcBef>
                <a:spcPts val="900"/>
              </a:spcBef>
              <a:buFont typeface="Arial" panose="020B0604020202020204" pitchFamily="34" charset="0"/>
              <a:buChar char="•"/>
            </a:pPr>
            <a:r>
              <a:rPr lang="en-US" dirty="0">
                <a:solidFill>
                  <a:prstClr val="black"/>
                </a:solidFill>
              </a:rPr>
              <a:t>No Sprints </a:t>
            </a:r>
            <a:endParaRPr lang="en-US" dirty="0" smtClean="0">
              <a:solidFill>
                <a:prstClr val="black"/>
              </a:solidFill>
            </a:endParaRPr>
          </a:p>
          <a:p>
            <a:pPr>
              <a:lnSpc>
                <a:spcPct val="90000"/>
              </a:lnSpc>
              <a:spcBef>
                <a:spcPts val="900"/>
              </a:spcBef>
            </a:pPr>
            <a:r>
              <a:rPr lang="en-US" dirty="0" smtClean="0">
                <a:solidFill>
                  <a:prstClr val="black"/>
                </a:solidFill>
              </a:rPr>
              <a:t>    (1 HB = </a:t>
            </a:r>
            <a:r>
              <a:rPr lang="en-US" dirty="0">
                <a:solidFill>
                  <a:prstClr val="black"/>
                </a:solidFill>
              </a:rPr>
              <a:t>1 </a:t>
            </a:r>
            <a:r>
              <a:rPr lang="en-US" dirty="0" smtClean="0">
                <a:solidFill>
                  <a:prstClr val="black"/>
                </a:solidFill>
              </a:rPr>
              <a:t>Release </a:t>
            </a:r>
            <a:r>
              <a:rPr lang="en-US" dirty="0">
                <a:solidFill>
                  <a:prstClr val="black"/>
                </a:solidFill>
              </a:rPr>
              <a:t>= 1 S</a:t>
            </a:r>
            <a:r>
              <a:rPr lang="en-US" dirty="0" smtClean="0">
                <a:solidFill>
                  <a:prstClr val="black"/>
                </a:solidFill>
              </a:rPr>
              <a:t>print</a:t>
            </a:r>
            <a:r>
              <a:rPr lang="en-US" dirty="0">
                <a:solidFill>
                  <a:prstClr val="black"/>
                </a:solidFill>
              </a:rPr>
              <a:t>)</a:t>
            </a:r>
          </a:p>
          <a:p>
            <a:pPr marL="257175" indent="-257175">
              <a:lnSpc>
                <a:spcPct val="90000"/>
              </a:lnSpc>
              <a:spcBef>
                <a:spcPts val="900"/>
              </a:spcBef>
              <a:buFont typeface="Arial" panose="020B0604020202020204" pitchFamily="34" charset="0"/>
              <a:buChar char="•"/>
            </a:pPr>
            <a:r>
              <a:rPr lang="en-US" dirty="0">
                <a:solidFill>
                  <a:prstClr val="black"/>
                </a:solidFill>
              </a:rPr>
              <a:t>No heterogenic scrum teams</a:t>
            </a:r>
          </a:p>
          <a:p>
            <a:pPr marL="257175" indent="-257175">
              <a:lnSpc>
                <a:spcPct val="90000"/>
              </a:lnSpc>
              <a:spcBef>
                <a:spcPts val="900"/>
              </a:spcBef>
              <a:buFont typeface="Arial" panose="020B0604020202020204" pitchFamily="34" charset="0"/>
              <a:buChar char="•"/>
            </a:pPr>
            <a:r>
              <a:rPr lang="en-US" dirty="0">
                <a:solidFill>
                  <a:prstClr val="black"/>
                </a:solidFill>
              </a:rPr>
              <a:t>No scrum master (Feature leader role added</a:t>
            </a:r>
            <a:r>
              <a:rPr lang="en-US" dirty="0" smtClean="0">
                <a:solidFill>
                  <a:prstClr val="black"/>
                </a:solidFill>
              </a:rPr>
              <a:t>)</a:t>
            </a:r>
            <a:endParaRPr lang="he-IL" dirty="0" smtClean="0">
              <a:solidFill>
                <a:prstClr val="black"/>
              </a:solidFill>
            </a:endParaRPr>
          </a:p>
          <a:p>
            <a:pPr marL="257175" indent="-257175">
              <a:lnSpc>
                <a:spcPct val="90000"/>
              </a:lnSpc>
              <a:spcBef>
                <a:spcPts val="900"/>
              </a:spcBef>
              <a:buFont typeface="Arial" panose="020B0604020202020204" pitchFamily="34" charset="0"/>
              <a:buChar char="•"/>
            </a:pPr>
            <a:r>
              <a:rPr lang="en-US" dirty="0" smtClean="0">
                <a:solidFill>
                  <a:prstClr val="black"/>
                </a:solidFill>
              </a:rPr>
              <a:t>Additional untraditional ceremonies</a:t>
            </a:r>
          </a:p>
          <a:p>
            <a:pPr marL="257175" indent="-257175">
              <a:lnSpc>
                <a:spcPct val="90000"/>
              </a:lnSpc>
              <a:spcBef>
                <a:spcPts val="900"/>
              </a:spcBef>
              <a:buFont typeface="Arial" panose="020B0604020202020204" pitchFamily="34" charset="0"/>
              <a:buChar char="•"/>
            </a:pPr>
            <a:r>
              <a:rPr lang="en-US" dirty="0" smtClean="0">
                <a:solidFill>
                  <a:prstClr val="black"/>
                </a:solidFill>
              </a:rPr>
              <a:t>Additional configurations in the project management tool</a:t>
            </a:r>
            <a:endParaRPr lang="en-US" dirty="0">
              <a:solidFill>
                <a:prstClr val="black"/>
              </a:solidFill>
            </a:endParaRPr>
          </a:p>
        </p:txBody>
      </p:sp>
    </p:spTree>
    <p:extLst>
      <p:ext uri="{BB962C8B-B14F-4D97-AF65-F5344CB8AC3E}">
        <p14:creationId xmlns:p14="http://schemas.microsoft.com/office/powerpoint/2010/main" val="2769285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500"/>
                                        <p:tgtEl>
                                          <p:spTgt spid="4">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fade">
                                      <p:cBhvr>
                                        <p:cTn id="16" dur="500"/>
                                        <p:tgtEl>
                                          <p:spTgt spid="4">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animEffect transition="in" filter="fade">
                                      <p:cBhvr>
                                        <p:cTn id="25" dur="500"/>
                                        <p:tgtEl>
                                          <p:spTgt spid="4">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15" y="-54492"/>
            <a:ext cx="8229600" cy="1143000"/>
          </a:xfrm>
        </p:spPr>
        <p:txBody>
          <a:bodyPr/>
          <a:lstStyle/>
          <a:p>
            <a:r>
              <a:rPr lang="en-US" dirty="0"/>
              <a:t>SLM adjustments for Agile project</a:t>
            </a:r>
          </a:p>
        </p:txBody>
      </p:sp>
      <p:grpSp>
        <p:nvGrpSpPr>
          <p:cNvPr id="3" name="Group 2"/>
          <p:cNvGrpSpPr/>
          <p:nvPr/>
        </p:nvGrpSpPr>
        <p:grpSpPr>
          <a:xfrm>
            <a:off x="365115" y="1347537"/>
            <a:ext cx="8229600" cy="4402111"/>
            <a:chOff x="1396444" y="1992020"/>
            <a:chExt cx="6322702" cy="3357087"/>
          </a:xfrm>
        </p:grpSpPr>
        <p:grpSp>
          <p:nvGrpSpPr>
            <p:cNvPr id="46" name="Group 45"/>
            <p:cNvGrpSpPr/>
            <p:nvPr/>
          </p:nvGrpSpPr>
          <p:grpSpPr>
            <a:xfrm>
              <a:off x="3680104" y="2112558"/>
              <a:ext cx="1603596" cy="1601032"/>
              <a:chOff x="4510406" y="2231658"/>
              <a:chExt cx="2850837" cy="2846278"/>
            </a:xfrm>
          </p:grpSpPr>
          <p:sp>
            <p:nvSpPr>
              <p:cNvPr id="47" name="Freeform 46"/>
              <p:cNvSpPr/>
              <p:nvPr/>
            </p:nvSpPr>
            <p:spPr>
              <a:xfrm>
                <a:off x="4510406" y="2234164"/>
                <a:ext cx="2843772" cy="2843772"/>
              </a:xfrm>
              <a:custGeom>
                <a:avLst/>
                <a:gdLst>
                  <a:gd name="connsiteX0" fmla="*/ 1421886 w 2843772"/>
                  <a:gd name="connsiteY0" fmla="*/ 0 h 2843772"/>
                  <a:gd name="connsiteX1" fmla="*/ 2653275 w 2843772"/>
                  <a:gd name="connsiteY1" fmla="*/ 710943 h 2843772"/>
                  <a:gd name="connsiteX2" fmla="*/ 2653275 w 2843772"/>
                  <a:gd name="connsiteY2" fmla="*/ 2132829 h 2843772"/>
                  <a:gd name="connsiteX3" fmla="*/ 1421886 w 2843772"/>
                  <a:gd name="connsiteY3" fmla="*/ 1421886 h 2843772"/>
                  <a:gd name="connsiteX4" fmla="*/ 1421886 w 2843772"/>
                  <a:gd name="connsiteY4" fmla="*/ 0 h 284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3772" h="2843772">
                    <a:moveTo>
                      <a:pt x="1421886" y="0"/>
                    </a:moveTo>
                    <a:cubicBezTo>
                      <a:pt x="1929877" y="0"/>
                      <a:pt x="2399280" y="271010"/>
                      <a:pt x="2653275" y="710943"/>
                    </a:cubicBezTo>
                    <a:cubicBezTo>
                      <a:pt x="2907270" y="1150876"/>
                      <a:pt x="2907270" y="1692896"/>
                      <a:pt x="2653275" y="2132829"/>
                    </a:cubicBezTo>
                    <a:lnTo>
                      <a:pt x="1421886" y="1421886"/>
                    </a:lnTo>
                    <a:lnTo>
                      <a:pt x="1421886" y="0"/>
                    </a:lnTo>
                    <a:close/>
                  </a:path>
                </a:pathLst>
              </a:custGeom>
              <a:solidFill>
                <a:srgbClr val="2AD2C9">
                  <a:hueOff val="0"/>
                  <a:satOff val="0"/>
                  <a:lumOff val="0"/>
                  <a:alphaOff val="0"/>
                </a:srgbClr>
              </a:solidFill>
              <a:ln w="38100" cap="flat" cmpd="sng" algn="ctr">
                <a:solidFill>
                  <a:srgbClr val="808285">
                    <a:lumMod val="20000"/>
                    <a:lumOff val="80000"/>
                  </a:srgbClr>
                </a:solidFill>
                <a:prstDash val="solid"/>
                <a:miter lim="800000"/>
              </a:ln>
              <a:effectLst/>
            </p:spPr>
            <p:txBody>
              <a:bodyPr spcFirstLastPara="0" vert="horz" wrap="square" lIns="890417" tIns="315886" rIns="207911" bIns="791963" numCol="1" spcCol="1270" anchor="ctr" anchorCtr="0">
                <a:noAutofit/>
              </a:bodyPr>
              <a:lstStyle/>
              <a:p>
                <a:pPr algn="ctr" defTabSz="725091">
                  <a:lnSpc>
                    <a:spcPct val="90000"/>
                  </a:lnSpc>
                  <a:spcBef>
                    <a:spcPct val="0"/>
                  </a:spcBef>
                  <a:spcAft>
                    <a:spcPct val="35000"/>
                  </a:spcAft>
                  <a:defRPr/>
                </a:pPr>
                <a:endParaRPr lang="en-US" sz="1631" kern="0" dirty="0">
                  <a:solidFill>
                    <a:prstClr val="white"/>
                  </a:solidFill>
                  <a:latin typeface="MetricHPE" panose="020B0503030202060203" pitchFamily="34" charset="0"/>
                </a:endParaRPr>
              </a:p>
            </p:txBody>
          </p:sp>
          <p:sp>
            <p:nvSpPr>
              <p:cNvPr id="48" name="Freeform 47"/>
              <p:cNvSpPr/>
              <p:nvPr/>
            </p:nvSpPr>
            <p:spPr>
              <a:xfrm>
                <a:off x="4517471" y="2231658"/>
                <a:ext cx="2843772" cy="2843772"/>
              </a:xfrm>
              <a:custGeom>
                <a:avLst/>
                <a:gdLst>
                  <a:gd name="connsiteX0" fmla="*/ 2653275 w 2843772"/>
                  <a:gd name="connsiteY0" fmla="*/ 2132829 h 2843772"/>
                  <a:gd name="connsiteX1" fmla="*/ 1421886 w 2843772"/>
                  <a:gd name="connsiteY1" fmla="*/ 2843772 h 2843772"/>
                  <a:gd name="connsiteX2" fmla="*/ 190497 w 2843772"/>
                  <a:gd name="connsiteY2" fmla="*/ 2132829 h 2843772"/>
                  <a:gd name="connsiteX3" fmla="*/ 1421886 w 2843772"/>
                  <a:gd name="connsiteY3" fmla="*/ 1421886 h 2843772"/>
                  <a:gd name="connsiteX4" fmla="*/ 2653275 w 2843772"/>
                  <a:gd name="connsiteY4" fmla="*/ 2132829 h 284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3772" h="2843772">
                    <a:moveTo>
                      <a:pt x="2653275" y="2132829"/>
                    </a:moveTo>
                    <a:cubicBezTo>
                      <a:pt x="2399280" y="2572762"/>
                      <a:pt x="1929877" y="2843772"/>
                      <a:pt x="1421886" y="2843772"/>
                    </a:cubicBezTo>
                    <a:cubicBezTo>
                      <a:pt x="913895" y="2843772"/>
                      <a:pt x="444492" y="2572762"/>
                      <a:pt x="190497" y="2132829"/>
                    </a:cubicBezTo>
                    <a:lnTo>
                      <a:pt x="1421886" y="1421886"/>
                    </a:lnTo>
                    <a:lnTo>
                      <a:pt x="2653275" y="2132829"/>
                    </a:lnTo>
                    <a:close/>
                  </a:path>
                </a:pathLst>
              </a:custGeom>
              <a:solidFill>
                <a:srgbClr val="2AD2C9">
                  <a:hueOff val="0"/>
                  <a:satOff val="0"/>
                  <a:lumOff val="0"/>
                  <a:alphaOff val="0"/>
                </a:srgbClr>
              </a:solidFill>
              <a:ln w="38100" cap="flat" cmpd="sng" algn="ctr">
                <a:solidFill>
                  <a:srgbClr val="808285">
                    <a:lumMod val="20000"/>
                    <a:lumOff val="80000"/>
                  </a:srgbClr>
                </a:solidFill>
                <a:prstDash val="solid"/>
                <a:miter lim="800000"/>
              </a:ln>
              <a:effectLst/>
            </p:spPr>
            <p:txBody>
              <a:bodyPr spcFirstLastPara="0" vert="horz" wrap="square" lIns="465853" tIns="1037146" rIns="465853" bIns="123077" numCol="1" spcCol="1270" anchor="ctr" anchorCtr="0">
                <a:noAutofit/>
              </a:bodyPr>
              <a:lstStyle/>
              <a:p>
                <a:pPr algn="ctr" defTabSz="975122">
                  <a:lnSpc>
                    <a:spcPct val="90000"/>
                  </a:lnSpc>
                  <a:spcBef>
                    <a:spcPct val="0"/>
                  </a:spcBef>
                  <a:spcAft>
                    <a:spcPct val="35000"/>
                  </a:spcAft>
                  <a:defRPr/>
                </a:pPr>
                <a:endParaRPr lang="en-US" sz="2194" kern="0" dirty="0">
                  <a:solidFill>
                    <a:prstClr val="white"/>
                  </a:solidFill>
                  <a:latin typeface="MetricHPE" panose="020B0503030202060203" pitchFamily="34" charset="0"/>
                </a:endParaRPr>
              </a:p>
            </p:txBody>
          </p:sp>
          <p:sp>
            <p:nvSpPr>
              <p:cNvPr id="49" name="Freeform 48"/>
              <p:cNvSpPr/>
              <p:nvPr/>
            </p:nvSpPr>
            <p:spPr>
              <a:xfrm>
                <a:off x="4517471" y="2231658"/>
                <a:ext cx="2843772" cy="2843772"/>
              </a:xfrm>
              <a:custGeom>
                <a:avLst/>
                <a:gdLst>
                  <a:gd name="connsiteX0" fmla="*/ 190497 w 2843772"/>
                  <a:gd name="connsiteY0" fmla="*/ 2132829 h 2843772"/>
                  <a:gd name="connsiteX1" fmla="*/ 190497 w 2843772"/>
                  <a:gd name="connsiteY1" fmla="*/ 710943 h 2843772"/>
                  <a:gd name="connsiteX2" fmla="*/ 1421886 w 2843772"/>
                  <a:gd name="connsiteY2" fmla="*/ 0 h 2843772"/>
                  <a:gd name="connsiteX3" fmla="*/ 1421886 w 2843772"/>
                  <a:gd name="connsiteY3" fmla="*/ 1421886 h 2843772"/>
                  <a:gd name="connsiteX4" fmla="*/ 190497 w 2843772"/>
                  <a:gd name="connsiteY4" fmla="*/ 2132829 h 284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3772" h="2843772">
                    <a:moveTo>
                      <a:pt x="190497" y="2132829"/>
                    </a:moveTo>
                    <a:cubicBezTo>
                      <a:pt x="-63498" y="1692896"/>
                      <a:pt x="-63498" y="1150876"/>
                      <a:pt x="190497" y="710943"/>
                    </a:cubicBezTo>
                    <a:cubicBezTo>
                      <a:pt x="444492" y="271010"/>
                      <a:pt x="913895" y="0"/>
                      <a:pt x="1421886" y="0"/>
                    </a:cubicBezTo>
                    <a:lnTo>
                      <a:pt x="1421886" y="1421886"/>
                    </a:lnTo>
                    <a:lnTo>
                      <a:pt x="190497" y="2132829"/>
                    </a:lnTo>
                    <a:close/>
                  </a:path>
                </a:pathLst>
              </a:custGeom>
              <a:solidFill>
                <a:srgbClr val="2AD2C9">
                  <a:hueOff val="0"/>
                  <a:satOff val="0"/>
                  <a:lumOff val="0"/>
                  <a:alphaOff val="0"/>
                </a:srgbClr>
              </a:solidFill>
              <a:ln w="38100" cap="flat" cmpd="sng" algn="ctr">
                <a:solidFill>
                  <a:srgbClr val="808285">
                    <a:lumMod val="20000"/>
                    <a:lumOff val="80000"/>
                  </a:srgbClr>
                </a:solidFill>
                <a:prstDash val="solid"/>
                <a:miter lim="800000"/>
              </a:ln>
              <a:effectLst/>
            </p:spPr>
            <p:txBody>
              <a:bodyPr spcFirstLastPara="0" vert="horz" wrap="square" lIns="192105" tIns="334928" rIns="906222" bIns="772920" numCol="1" spcCol="1270" anchor="ctr" anchorCtr="0">
                <a:noAutofit/>
              </a:bodyPr>
              <a:lstStyle/>
              <a:p>
                <a:pPr algn="ctr" defTabSz="725091">
                  <a:lnSpc>
                    <a:spcPct val="90000"/>
                  </a:lnSpc>
                  <a:spcBef>
                    <a:spcPct val="0"/>
                  </a:spcBef>
                  <a:spcAft>
                    <a:spcPct val="35000"/>
                  </a:spcAft>
                  <a:defRPr/>
                </a:pPr>
                <a:endParaRPr lang="en-US" sz="1631" kern="0" dirty="0">
                  <a:solidFill>
                    <a:prstClr val="white"/>
                  </a:solidFill>
                  <a:latin typeface="MetricHPE" panose="020B0503030202060203" pitchFamily="34" charset="0"/>
                </a:endParaRPr>
              </a:p>
            </p:txBody>
          </p:sp>
        </p:grpSp>
        <p:sp>
          <p:nvSpPr>
            <p:cNvPr id="50" name="Freeform 10"/>
            <p:cNvSpPr>
              <a:spLocks/>
            </p:cNvSpPr>
            <p:nvPr/>
          </p:nvSpPr>
          <p:spPr bwMode="auto">
            <a:xfrm>
              <a:off x="4443568" y="3759031"/>
              <a:ext cx="84939" cy="92018"/>
            </a:xfrm>
            <a:custGeom>
              <a:avLst/>
              <a:gdLst/>
              <a:ahLst/>
              <a:cxnLst>
                <a:cxn ang="0">
                  <a:pos x="6" y="54"/>
                </a:cxn>
                <a:cxn ang="0">
                  <a:pos x="10" y="53"/>
                </a:cxn>
                <a:cxn ang="0">
                  <a:pos x="46" y="33"/>
                </a:cxn>
                <a:cxn ang="0">
                  <a:pos x="50" y="27"/>
                </a:cxn>
                <a:cxn ang="0">
                  <a:pos x="46" y="21"/>
                </a:cxn>
                <a:cxn ang="0">
                  <a:pos x="10" y="1"/>
                </a:cxn>
                <a:cxn ang="0">
                  <a:pos x="6" y="0"/>
                </a:cxn>
                <a:cxn ang="0">
                  <a:pos x="0" y="8"/>
                </a:cxn>
                <a:cxn ang="0">
                  <a:pos x="0" y="14"/>
                </a:cxn>
                <a:cxn ang="0">
                  <a:pos x="0" y="41"/>
                </a:cxn>
                <a:cxn ang="0">
                  <a:pos x="0" y="46"/>
                </a:cxn>
                <a:cxn ang="0">
                  <a:pos x="6" y="54"/>
                </a:cxn>
              </a:cxnLst>
              <a:rect l="0" t="0" r="r" b="b"/>
              <a:pathLst>
                <a:path w="50" h="54">
                  <a:moveTo>
                    <a:pt x="6" y="54"/>
                  </a:moveTo>
                  <a:cubicBezTo>
                    <a:pt x="8" y="54"/>
                    <a:pt x="9" y="54"/>
                    <a:pt x="10" y="53"/>
                  </a:cubicBezTo>
                  <a:cubicBezTo>
                    <a:pt x="46" y="33"/>
                    <a:pt x="46" y="33"/>
                    <a:pt x="46" y="33"/>
                  </a:cubicBezTo>
                  <a:cubicBezTo>
                    <a:pt x="49" y="31"/>
                    <a:pt x="50" y="29"/>
                    <a:pt x="50" y="27"/>
                  </a:cubicBezTo>
                  <a:cubicBezTo>
                    <a:pt x="50" y="24"/>
                    <a:pt x="49" y="22"/>
                    <a:pt x="46" y="21"/>
                  </a:cubicBezTo>
                  <a:cubicBezTo>
                    <a:pt x="10" y="1"/>
                    <a:pt x="10" y="1"/>
                    <a:pt x="10" y="1"/>
                  </a:cubicBezTo>
                  <a:cubicBezTo>
                    <a:pt x="9" y="0"/>
                    <a:pt x="7" y="0"/>
                    <a:pt x="6" y="0"/>
                  </a:cubicBezTo>
                  <a:cubicBezTo>
                    <a:pt x="3" y="0"/>
                    <a:pt x="0" y="2"/>
                    <a:pt x="0" y="8"/>
                  </a:cubicBezTo>
                  <a:cubicBezTo>
                    <a:pt x="0" y="14"/>
                    <a:pt x="0" y="14"/>
                    <a:pt x="0" y="14"/>
                  </a:cubicBezTo>
                  <a:cubicBezTo>
                    <a:pt x="0" y="41"/>
                    <a:pt x="0" y="41"/>
                    <a:pt x="0" y="41"/>
                  </a:cubicBezTo>
                  <a:cubicBezTo>
                    <a:pt x="0" y="46"/>
                    <a:pt x="0" y="46"/>
                    <a:pt x="0" y="46"/>
                  </a:cubicBezTo>
                  <a:cubicBezTo>
                    <a:pt x="0" y="51"/>
                    <a:pt x="2" y="54"/>
                    <a:pt x="6" y="54"/>
                  </a:cubicBezTo>
                </a:path>
              </a:pathLst>
            </a:custGeom>
            <a:solidFill>
              <a:srgbClr val="614767"/>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51" name="Freeform 11"/>
            <p:cNvSpPr>
              <a:spLocks/>
            </p:cNvSpPr>
            <p:nvPr/>
          </p:nvSpPr>
          <p:spPr bwMode="auto">
            <a:xfrm>
              <a:off x="4443568" y="1992020"/>
              <a:ext cx="84939" cy="92018"/>
            </a:xfrm>
            <a:custGeom>
              <a:avLst/>
              <a:gdLst/>
              <a:ahLst/>
              <a:cxnLst>
                <a:cxn ang="0">
                  <a:pos x="6" y="54"/>
                </a:cxn>
                <a:cxn ang="0">
                  <a:pos x="10" y="53"/>
                </a:cxn>
                <a:cxn ang="0">
                  <a:pos x="46" y="33"/>
                </a:cxn>
                <a:cxn ang="0">
                  <a:pos x="50" y="27"/>
                </a:cxn>
                <a:cxn ang="0">
                  <a:pos x="46" y="21"/>
                </a:cxn>
                <a:cxn ang="0">
                  <a:pos x="10" y="1"/>
                </a:cxn>
                <a:cxn ang="0">
                  <a:pos x="6" y="0"/>
                </a:cxn>
                <a:cxn ang="0">
                  <a:pos x="0" y="8"/>
                </a:cxn>
                <a:cxn ang="0">
                  <a:pos x="0" y="14"/>
                </a:cxn>
                <a:cxn ang="0">
                  <a:pos x="0" y="41"/>
                </a:cxn>
                <a:cxn ang="0">
                  <a:pos x="0" y="46"/>
                </a:cxn>
                <a:cxn ang="0">
                  <a:pos x="6" y="54"/>
                </a:cxn>
              </a:cxnLst>
              <a:rect l="0" t="0" r="r" b="b"/>
              <a:pathLst>
                <a:path w="50" h="54">
                  <a:moveTo>
                    <a:pt x="6" y="54"/>
                  </a:moveTo>
                  <a:cubicBezTo>
                    <a:pt x="8" y="54"/>
                    <a:pt x="9" y="54"/>
                    <a:pt x="10" y="53"/>
                  </a:cubicBezTo>
                  <a:cubicBezTo>
                    <a:pt x="46" y="33"/>
                    <a:pt x="46" y="33"/>
                    <a:pt x="46" y="33"/>
                  </a:cubicBezTo>
                  <a:cubicBezTo>
                    <a:pt x="49" y="31"/>
                    <a:pt x="50" y="29"/>
                    <a:pt x="50" y="27"/>
                  </a:cubicBezTo>
                  <a:cubicBezTo>
                    <a:pt x="50" y="24"/>
                    <a:pt x="49" y="22"/>
                    <a:pt x="46" y="21"/>
                  </a:cubicBezTo>
                  <a:cubicBezTo>
                    <a:pt x="10" y="1"/>
                    <a:pt x="10" y="1"/>
                    <a:pt x="10" y="1"/>
                  </a:cubicBezTo>
                  <a:cubicBezTo>
                    <a:pt x="9" y="0"/>
                    <a:pt x="7" y="0"/>
                    <a:pt x="6" y="0"/>
                  </a:cubicBezTo>
                  <a:cubicBezTo>
                    <a:pt x="3" y="0"/>
                    <a:pt x="0" y="2"/>
                    <a:pt x="0" y="8"/>
                  </a:cubicBezTo>
                  <a:cubicBezTo>
                    <a:pt x="0" y="14"/>
                    <a:pt x="0" y="14"/>
                    <a:pt x="0" y="14"/>
                  </a:cubicBezTo>
                  <a:cubicBezTo>
                    <a:pt x="0" y="41"/>
                    <a:pt x="0" y="41"/>
                    <a:pt x="0" y="41"/>
                  </a:cubicBezTo>
                  <a:cubicBezTo>
                    <a:pt x="0" y="46"/>
                    <a:pt x="0" y="46"/>
                    <a:pt x="0" y="46"/>
                  </a:cubicBezTo>
                  <a:cubicBezTo>
                    <a:pt x="0" y="51"/>
                    <a:pt x="2" y="54"/>
                    <a:pt x="6" y="54"/>
                  </a:cubicBezTo>
                </a:path>
              </a:pathLst>
            </a:custGeom>
            <a:solidFill>
              <a:srgbClr val="614767"/>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52" name="Oval 5"/>
            <p:cNvSpPr>
              <a:spLocks noChangeArrowheads="1"/>
            </p:cNvSpPr>
            <p:nvPr/>
          </p:nvSpPr>
          <p:spPr bwMode="auto">
            <a:xfrm>
              <a:off x="1785976" y="2497634"/>
              <a:ext cx="843855" cy="842070"/>
            </a:xfrm>
            <a:prstGeom prst="ellipse">
              <a:avLst/>
            </a:prstGeom>
            <a:solidFill>
              <a:srgbClr val="C6C9CA"/>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53" name="Oval 6"/>
            <p:cNvSpPr>
              <a:spLocks noChangeArrowheads="1"/>
            </p:cNvSpPr>
            <p:nvPr/>
          </p:nvSpPr>
          <p:spPr bwMode="auto">
            <a:xfrm>
              <a:off x="2769133" y="2497634"/>
              <a:ext cx="842963" cy="842070"/>
            </a:xfrm>
            <a:prstGeom prst="ellipse">
              <a:avLst/>
            </a:prstGeom>
            <a:solidFill>
              <a:srgbClr val="2AD2C9"/>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54" name="Oval 7"/>
            <p:cNvSpPr>
              <a:spLocks noChangeArrowheads="1"/>
            </p:cNvSpPr>
            <p:nvPr/>
          </p:nvSpPr>
          <p:spPr bwMode="auto">
            <a:xfrm>
              <a:off x="5337575" y="2497634"/>
              <a:ext cx="842069" cy="842070"/>
            </a:xfrm>
            <a:prstGeom prst="ellipse">
              <a:avLst/>
            </a:prstGeom>
            <a:solidFill>
              <a:srgbClr val="2AD2C9"/>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55" name="Oval 9"/>
            <p:cNvSpPr>
              <a:spLocks noChangeArrowheads="1"/>
            </p:cNvSpPr>
            <p:nvPr/>
          </p:nvSpPr>
          <p:spPr bwMode="auto">
            <a:xfrm>
              <a:off x="6301682" y="2497634"/>
              <a:ext cx="842069" cy="842070"/>
            </a:xfrm>
            <a:prstGeom prst="ellipse">
              <a:avLst/>
            </a:prstGeom>
            <a:solidFill>
              <a:srgbClr val="C6C9CA"/>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56" name="TextBox 55"/>
            <p:cNvSpPr txBox="1"/>
            <p:nvPr/>
          </p:nvSpPr>
          <p:spPr>
            <a:xfrm>
              <a:off x="1891160" y="3012549"/>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Education</a:t>
              </a:r>
            </a:p>
          </p:txBody>
        </p:sp>
        <p:sp>
          <p:nvSpPr>
            <p:cNvPr id="57" name="TextBox 56"/>
            <p:cNvSpPr txBox="1"/>
            <p:nvPr/>
          </p:nvSpPr>
          <p:spPr>
            <a:xfrm>
              <a:off x="2871613" y="2977732"/>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Requirement </a:t>
              </a:r>
              <a:br>
                <a:rPr lang="en-US" sz="844" dirty="0">
                  <a:solidFill>
                    <a:prstClr val="black"/>
                  </a:solidFill>
                  <a:latin typeface="MetricHPE" panose="020B0503030202060203" pitchFamily="34" charset="0"/>
                </a:rPr>
              </a:br>
              <a:r>
                <a:rPr lang="en-US" sz="844" dirty="0">
                  <a:solidFill>
                    <a:prstClr val="black"/>
                  </a:solidFill>
                  <a:latin typeface="MetricHPE" panose="020B0503030202060203" pitchFamily="34" charset="0"/>
                </a:rPr>
                <a:t>and planning</a:t>
              </a:r>
            </a:p>
          </p:txBody>
        </p:sp>
        <p:sp>
          <p:nvSpPr>
            <p:cNvPr id="58" name="TextBox 57"/>
            <p:cNvSpPr txBox="1"/>
            <p:nvPr/>
          </p:nvSpPr>
          <p:spPr>
            <a:xfrm>
              <a:off x="5444417" y="3063457"/>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Release</a:t>
              </a:r>
            </a:p>
          </p:txBody>
        </p:sp>
        <p:sp>
          <p:nvSpPr>
            <p:cNvPr id="59" name="TextBox 58"/>
            <p:cNvSpPr txBox="1"/>
            <p:nvPr/>
          </p:nvSpPr>
          <p:spPr>
            <a:xfrm>
              <a:off x="3794483" y="2822849"/>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Design</a:t>
              </a:r>
            </a:p>
          </p:txBody>
        </p:sp>
        <p:sp>
          <p:nvSpPr>
            <p:cNvPr id="60" name="TextBox 59"/>
            <p:cNvSpPr txBox="1"/>
            <p:nvPr/>
          </p:nvSpPr>
          <p:spPr>
            <a:xfrm>
              <a:off x="4508018" y="2822849"/>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Implement</a:t>
              </a:r>
            </a:p>
          </p:txBody>
        </p:sp>
        <p:sp>
          <p:nvSpPr>
            <p:cNvPr id="61" name="TextBox 60"/>
            <p:cNvSpPr txBox="1"/>
            <p:nvPr/>
          </p:nvSpPr>
          <p:spPr>
            <a:xfrm>
              <a:off x="4165118" y="3406357"/>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Verify</a:t>
              </a:r>
            </a:p>
          </p:txBody>
        </p:sp>
        <p:sp>
          <p:nvSpPr>
            <p:cNvPr id="62" name="Oval 16"/>
            <p:cNvSpPr>
              <a:spLocks noChangeArrowheads="1"/>
            </p:cNvSpPr>
            <p:nvPr/>
          </p:nvSpPr>
          <p:spPr bwMode="auto">
            <a:xfrm>
              <a:off x="6049867" y="3211138"/>
              <a:ext cx="392013" cy="392014"/>
            </a:xfrm>
            <a:prstGeom prst="ellipse">
              <a:avLst/>
            </a:prstGeom>
            <a:solidFill>
              <a:srgbClr val="2AD2C9"/>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63" name="Right Brace 62"/>
            <p:cNvSpPr/>
            <p:nvPr/>
          </p:nvSpPr>
          <p:spPr>
            <a:xfrm rot="16200000">
              <a:off x="6201027" y="3081383"/>
              <a:ext cx="63080" cy="194094"/>
            </a:xfrm>
            <a:prstGeom prst="rightBrace">
              <a:avLst>
                <a:gd name="adj1" fmla="val 0"/>
                <a:gd name="adj2" fmla="val 51060"/>
              </a:avLst>
            </a:prstGeom>
            <a:noFill/>
            <a:ln w="19050" cap="flat" cmpd="sng" algn="ctr">
              <a:solidFill>
                <a:sysClr val="windowText" lastClr="000000"/>
              </a:solidFill>
              <a:prstDash val="solid"/>
              <a:miter lim="800000"/>
            </a:ln>
            <a:effectLst/>
          </p:spPr>
          <p:txBody>
            <a:bodyPr rtlCol="0" anchor="ctr"/>
            <a:lstStyle/>
            <a:p>
              <a:pPr algn="ctr" defTabSz="514350">
                <a:defRPr/>
              </a:pPr>
              <a:endParaRPr lang="en-US" sz="1013" kern="0" dirty="0">
                <a:solidFill>
                  <a:prstClr val="black"/>
                </a:solidFill>
                <a:latin typeface="MetricHPE" panose="020B0503030202060203" pitchFamily="34" charset="0"/>
              </a:endParaRPr>
            </a:p>
          </p:txBody>
        </p:sp>
        <p:sp>
          <p:nvSpPr>
            <p:cNvPr id="64" name="TextBox 63"/>
            <p:cNvSpPr txBox="1"/>
            <p:nvPr/>
          </p:nvSpPr>
          <p:spPr>
            <a:xfrm>
              <a:off x="5937931" y="3386139"/>
              <a:ext cx="630807" cy="194095"/>
            </a:xfrm>
            <a:prstGeom prst="rect">
              <a:avLst/>
            </a:prstGeom>
            <a:noFill/>
          </p:spPr>
          <p:txBody>
            <a:bodyPr wrap="none" lIns="0" tIns="0" rIns="0" bIns="0" rtlCol="0">
              <a:noAutofit/>
            </a:bodyPr>
            <a:lstStyle/>
            <a:p>
              <a:pPr algn="ctr" defTabSz="514350">
                <a:lnSpc>
                  <a:spcPct val="90000"/>
                </a:lnSpc>
              </a:pPr>
              <a:r>
                <a:rPr lang="en-US" sz="450" b="1" dirty="0">
                  <a:solidFill>
                    <a:prstClr val="black"/>
                  </a:solidFill>
                  <a:latin typeface="MetricHPE" panose="020B0503030202060203" pitchFamily="34" charset="0"/>
                </a:rPr>
                <a:t>Deployment</a:t>
              </a:r>
            </a:p>
          </p:txBody>
        </p:sp>
        <p:sp>
          <p:nvSpPr>
            <p:cNvPr id="65" name="Freeform 10"/>
            <p:cNvSpPr>
              <a:spLocks/>
            </p:cNvSpPr>
            <p:nvPr/>
          </p:nvSpPr>
          <p:spPr bwMode="auto">
            <a:xfrm rot="18551967">
              <a:off x="7103021" y="3155140"/>
              <a:ext cx="84939" cy="92018"/>
            </a:xfrm>
            <a:custGeom>
              <a:avLst/>
              <a:gdLst/>
              <a:ahLst/>
              <a:cxnLst>
                <a:cxn ang="0">
                  <a:pos x="6" y="54"/>
                </a:cxn>
                <a:cxn ang="0">
                  <a:pos x="10" y="53"/>
                </a:cxn>
                <a:cxn ang="0">
                  <a:pos x="46" y="33"/>
                </a:cxn>
                <a:cxn ang="0">
                  <a:pos x="50" y="27"/>
                </a:cxn>
                <a:cxn ang="0">
                  <a:pos x="46" y="21"/>
                </a:cxn>
                <a:cxn ang="0">
                  <a:pos x="10" y="1"/>
                </a:cxn>
                <a:cxn ang="0">
                  <a:pos x="6" y="0"/>
                </a:cxn>
                <a:cxn ang="0">
                  <a:pos x="0" y="8"/>
                </a:cxn>
                <a:cxn ang="0">
                  <a:pos x="0" y="14"/>
                </a:cxn>
                <a:cxn ang="0">
                  <a:pos x="0" y="41"/>
                </a:cxn>
                <a:cxn ang="0">
                  <a:pos x="0" y="46"/>
                </a:cxn>
                <a:cxn ang="0">
                  <a:pos x="6" y="54"/>
                </a:cxn>
              </a:cxnLst>
              <a:rect l="0" t="0" r="r" b="b"/>
              <a:pathLst>
                <a:path w="50" h="54">
                  <a:moveTo>
                    <a:pt x="6" y="54"/>
                  </a:moveTo>
                  <a:cubicBezTo>
                    <a:pt x="8" y="54"/>
                    <a:pt x="9" y="54"/>
                    <a:pt x="10" y="53"/>
                  </a:cubicBezTo>
                  <a:cubicBezTo>
                    <a:pt x="46" y="33"/>
                    <a:pt x="46" y="33"/>
                    <a:pt x="46" y="33"/>
                  </a:cubicBezTo>
                  <a:cubicBezTo>
                    <a:pt x="49" y="31"/>
                    <a:pt x="50" y="29"/>
                    <a:pt x="50" y="27"/>
                  </a:cubicBezTo>
                  <a:cubicBezTo>
                    <a:pt x="50" y="24"/>
                    <a:pt x="49" y="22"/>
                    <a:pt x="46" y="21"/>
                  </a:cubicBezTo>
                  <a:cubicBezTo>
                    <a:pt x="10" y="1"/>
                    <a:pt x="10" y="1"/>
                    <a:pt x="10" y="1"/>
                  </a:cubicBezTo>
                  <a:cubicBezTo>
                    <a:pt x="9" y="0"/>
                    <a:pt x="7" y="0"/>
                    <a:pt x="6" y="0"/>
                  </a:cubicBezTo>
                  <a:cubicBezTo>
                    <a:pt x="3" y="0"/>
                    <a:pt x="0" y="2"/>
                    <a:pt x="0" y="8"/>
                  </a:cubicBezTo>
                  <a:cubicBezTo>
                    <a:pt x="0" y="14"/>
                    <a:pt x="0" y="14"/>
                    <a:pt x="0" y="14"/>
                  </a:cubicBezTo>
                  <a:cubicBezTo>
                    <a:pt x="0" y="41"/>
                    <a:pt x="0" y="41"/>
                    <a:pt x="0" y="41"/>
                  </a:cubicBezTo>
                  <a:cubicBezTo>
                    <a:pt x="0" y="46"/>
                    <a:pt x="0" y="46"/>
                    <a:pt x="0" y="46"/>
                  </a:cubicBezTo>
                  <a:cubicBezTo>
                    <a:pt x="0" y="51"/>
                    <a:pt x="2" y="54"/>
                    <a:pt x="6" y="54"/>
                  </a:cubicBezTo>
                </a:path>
              </a:pathLst>
            </a:custGeom>
            <a:solidFill>
              <a:srgbClr val="614767"/>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66" name="Freeform 10"/>
            <p:cNvSpPr>
              <a:spLocks/>
            </p:cNvSpPr>
            <p:nvPr/>
          </p:nvSpPr>
          <p:spPr bwMode="auto">
            <a:xfrm rot="3032090">
              <a:off x="7104748" y="2584280"/>
              <a:ext cx="84939" cy="92018"/>
            </a:xfrm>
            <a:custGeom>
              <a:avLst/>
              <a:gdLst/>
              <a:ahLst/>
              <a:cxnLst>
                <a:cxn ang="0">
                  <a:pos x="6" y="54"/>
                </a:cxn>
                <a:cxn ang="0">
                  <a:pos x="10" y="53"/>
                </a:cxn>
                <a:cxn ang="0">
                  <a:pos x="46" y="33"/>
                </a:cxn>
                <a:cxn ang="0">
                  <a:pos x="50" y="27"/>
                </a:cxn>
                <a:cxn ang="0">
                  <a:pos x="46" y="21"/>
                </a:cxn>
                <a:cxn ang="0">
                  <a:pos x="10" y="1"/>
                </a:cxn>
                <a:cxn ang="0">
                  <a:pos x="6" y="0"/>
                </a:cxn>
                <a:cxn ang="0">
                  <a:pos x="0" y="8"/>
                </a:cxn>
                <a:cxn ang="0">
                  <a:pos x="0" y="14"/>
                </a:cxn>
                <a:cxn ang="0">
                  <a:pos x="0" y="41"/>
                </a:cxn>
                <a:cxn ang="0">
                  <a:pos x="0" y="46"/>
                </a:cxn>
                <a:cxn ang="0">
                  <a:pos x="6" y="54"/>
                </a:cxn>
              </a:cxnLst>
              <a:rect l="0" t="0" r="r" b="b"/>
              <a:pathLst>
                <a:path w="50" h="54">
                  <a:moveTo>
                    <a:pt x="6" y="54"/>
                  </a:moveTo>
                  <a:cubicBezTo>
                    <a:pt x="8" y="54"/>
                    <a:pt x="9" y="54"/>
                    <a:pt x="10" y="53"/>
                  </a:cubicBezTo>
                  <a:cubicBezTo>
                    <a:pt x="46" y="33"/>
                    <a:pt x="46" y="33"/>
                    <a:pt x="46" y="33"/>
                  </a:cubicBezTo>
                  <a:cubicBezTo>
                    <a:pt x="49" y="31"/>
                    <a:pt x="50" y="29"/>
                    <a:pt x="50" y="27"/>
                  </a:cubicBezTo>
                  <a:cubicBezTo>
                    <a:pt x="50" y="24"/>
                    <a:pt x="49" y="22"/>
                    <a:pt x="46" y="21"/>
                  </a:cubicBezTo>
                  <a:cubicBezTo>
                    <a:pt x="10" y="1"/>
                    <a:pt x="10" y="1"/>
                    <a:pt x="10" y="1"/>
                  </a:cubicBezTo>
                  <a:cubicBezTo>
                    <a:pt x="9" y="0"/>
                    <a:pt x="7" y="0"/>
                    <a:pt x="6" y="0"/>
                  </a:cubicBezTo>
                  <a:cubicBezTo>
                    <a:pt x="3" y="0"/>
                    <a:pt x="0" y="2"/>
                    <a:pt x="0" y="8"/>
                  </a:cubicBezTo>
                  <a:cubicBezTo>
                    <a:pt x="0" y="14"/>
                    <a:pt x="0" y="14"/>
                    <a:pt x="0" y="14"/>
                  </a:cubicBezTo>
                  <a:cubicBezTo>
                    <a:pt x="0" y="41"/>
                    <a:pt x="0" y="41"/>
                    <a:pt x="0" y="41"/>
                  </a:cubicBezTo>
                  <a:cubicBezTo>
                    <a:pt x="0" y="46"/>
                    <a:pt x="0" y="46"/>
                    <a:pt x="0" y="46"/>
                  </a:cubicBezTo>
                  <a:cubicBezTo>
                    <a:pt x="0" y="51"/>
                    <a:pt x="2" y="54"/>
                    <a:pt x="6" y="54"/>
                  </a:cubicBezTo>
                </a:path>
              </a:pathLst>
            </a:custGeom>
            <a:solidFill>
              <a:srgbClr val="614767"/>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67" name="TextBox 66"/>
            <p:cNvSpPr txBox="1"/>
            <p:nvPr/>
          </p:nvSpPr>
          <p:spPr>
            <a:xfrm>
              <a:off x="6418139" y="3063457"/>
              <a:ext cx="630807" cy="194095"/>
            </a:xfrm>
            <a:prstGeom prst="rect">
              <a:avLst/>
            </a:prstGeom>
            <a:noFill/>
          </p:spPr>
          <p:txBody>
            <a:bodyPr wrap="none" lIns="0" tIns="0" rIns="0" bIns="0" rtlCol="0">
              <a:noAutofit/>
            </a:bodyPr>
            <a:lstStyle/>
            <a:p>
              <a:pPr algn="ctr" defTabSz="514350">
                <a:lnSpc>
                  <a:spcPct val="90000"/>
                </a:lnSpc>
              </a:pPr>
              <a:r>
                <a:rPr lang="en-US" sz="844" dirty="0">
                  <a:solidFill>
                    <a:prstClr val="black"/>
                  </a:solidFill>
                  <a:latin typeface="MetricHPE" panose="020B0503030202060203" pitchFamily="34" charset="0"/>
                </a:rPr>
                <a:t>Response</a:t>
              </a:r>
            </a:p>
          </p:txBody>
        </p:sp>
        <p:grpSp>
          <p:nvGrpSpPr>
            <p:cNvPr id="68" name="Group 67"/>
            <p:cNvGrpSpPr/>
            <p:nvPr/>
          </p:nvGrpSpPr>
          <p:grpSpPr>
            <a:xfrm>
              <a:off x="5930470" y="3146889"/>
              <a:ext cx="630807" cy="510377"/>
              <a:chOff x="8052264" y="4225735"/>
              <a:chExt cx="1121434" cy="907336"/>
            </a:xfrm>
          </p:grpSpPr>
          <p:sp>
            <p:nvSpPr>
              <p:cNvPr id="69" name="Oval 16"/>
              <p:cNvSpPr>
                <a:spLocks noChangeArrowheads="1"/>
              </p:cNvSpPr>
              <p:nvPr/>
            </p:nvSpPr>
            <p:spPr bwMode="auto">
              <a:xfrm>
                <a:off x="8264525" y="4339954"/>
                <a:ext cx="696912" cy="696913"/>
              </a:xfrm>
              <a:prstGeom prst="ellipse">
                <a:avLst/>
              </a:prstGeom>
              <a:solidFill>
                <a:srgbClr val="2AD2C9"/>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sp>
            <p:nvSpPr>
              <p:cNvPr id="70" name="Right Brace 69"/>
              <p:cNvSpPr/>
              <p:nvPr/>
            </p:nvSpPr>
            <p:spPr>
              <a:xfrm rot="16200000">
                <a:off x="8533251" y="4109279"/>
                <a:ext cx="112143" cy="345056"/>
              </a:xfrm>
              <a:prstGeom prst="rightBrace">
                <a:avLst>
                  <a:gd name="adj1" fmla="val 0"/>
                  <a:gd name="adj2" fmla="val 51060"/>
                </a:avLst>
              </a:prstGeom>
              <a:noFill/>
              <a:ln w="19050" cap="flat" cmpd="sng" algn="ctr">
                <a:solidFill>
                  <a:sysClr val="windowText" lastClr="000000"/>
                </a:solidFill>
                <a:prstDash val="solid"/>
                <a:miter lim="800000"/>
              </a:ln>
              <a:effectLst/>
            </p:spPr>
            <p:txBody>
              <a:bodyPr rtlCol="0" anchor="ctr"/>
              <a:lstStyle/>
              <a:p>
                <a:pPr algn="ctr" defTabSz="514350">
                  <a:defRPr/>
                </a:pPr>
                <a:endParaRPr lang="en-US" sz="1013" kern="0" dirty="0">
                  <a:solidFill>
                    <a:prstClr val="black"/>
                  </a:solidFill>
                  <a:latin typeface="MetricHPE" panose="020B0503030202060203" pitchFamily="34" charset="0"/>
                </a:endParaRPr>
              </a:p>
            </p:txBody>
          </p:sp>
          <p:sp>
            <p:nvSpPr>
              <p:cNvPr id="71" name="TextBox 70"/>
              <p:cNvSpPr txBox="1"/>
              <p:nvPr/>
            </p:nvSpPr>
            <p:spPr>
              <a:xfrm>
                <a:off x="8052264" y="4788014"/>
                <a:ext cx="1121434" cy="345057"/>
              </a:xfrm>
              <a:prstGeom prst="rect">
                <a:avLst/>
              </a:prstGeom>
              <a:noFill/>
            </p:spPr>
            <p:txBody>
              <a:bodyPr wrap="none" lIns="0" tIns="0" rIns="0" bIns="0" rtlCol="0">
                <a:noAutofit/>
              </a:bodyPr>
              <a:lstStyle/>
              <a:p>
                <a:pPr algn="ctr" defTabSz="514350">
                  <a:lnSpc>
                    <a:spcPct val="90000"/>
                  </a:lnSpc>
                  <a:defRPr/>
                </a:pPr>
                <a:r>
                  <a:rPr lang="en-US" sz="450" kern="0" dirty="0">
                    <a:solidFill>
                      <a:prstClr val="black"/>
                    </a:solidFill>
                    <a:latin typeface="MetricHPE" panose="020B0503030202060203" pitchFamily="34" charset="0"/>
                  </a:rPr>
                  <a:t>Deployment</a:t>
                </a:r>
              </a:p>
            </p:txBody>
          </p:sp>
        </p:grpSp>
        <p:sp>
          <p:nvSpPr>
            <p:cNvPr id="72" name="Freeform 5"/>
            <p:cNvSpPr>
              <a:spLocks noChangeAspect="1"/>
            </p:cNvSpPr>
            <p:nvPr/>
          </p:nvSpPr>
          <p:spPr bwMode="auto">
            <a:xfrm>
              <a:off x="1704715" y="2019897"/>
              <a:ext cx="5550694" cy="1797547"/>
            </a:xfrm>
            <a:custGeom>
              <a:avLst/>
              <a:gdLst/>
              <a:ahLst/>
              <a:cxnLst>
                <a:cxn ang="0">
                  <a:pos x="983" y="926"/>
                </a:cxn>
                <a:cxn ang="0">
                  <a:pos x="335" y="926"/>
                </a:cxn>
                <a:cxn ang="0">
                  <a:pos x="0" y="646"/>
                </a:cxn>
                <a:cxn ang="0">
                  <a:pos x="335" y="902"/>
                </a:cxn>
                <a:cxn ang="0">
                  <a:pos x="659" y="625"/>
                </a:cxn>
                <a:cxn ang="0">
                  <a:pos x="671" y="635"/>
                </a:cxn>
                <a:cxn ang="0">
                  <a:pos x="1265" y="729"/>
                </a:cxn>
                <a:cxn ang="0">
                  <a:pos x="1272" y="723"/>
                </a:cxn>
                <a:cxn ang="0">
                  <a:pos x="1281" y="724"/>
                </a:cxn>
                <a:cxn ang="0">
                  <a:pos x="1835" y="1156"/>
                </a:cxn>
                <a:cxn ang="0">
                  <a:pos x="2382" y="737"/>
                </a:cxn>
                <a:cxn ang="0">
                  <a:pos x="2404" y="734"/>
                </a:cxn>
                <a:cxn ang="0">
                  <a:pos x="2683" y="902"/>
                </a:cxn>
                <a:cxn ang="0">
                  <a:pos x="2838" y="869"/>
                </a:cxn>
                <a:cxn ang="0">
                  <a:pos x="2843" y="881"/>
                </a:cxn>
                <a:cxn ang="0">
                  <a:pos x="2888" y="1034"/>
                </a:cxn>
                <a:cxn ang="0">
                  <a:pos x="3006" y="1083"/>
                </a:cxn>
                <a:cxn ang="0">
                  <a:pos x="3173" y="916"/>
                </a:cxn>
                <a:cxn ang="0">
                  <a:pos x="3169" y="881"/>
                </a:cxn>
                <a:cxn ang="0">
                  <a:pos x="3179" y="866"/>
                </a:cxn>
                <a:cxn ang="0">
                  <a:pos x="3186" y="868"/>
                </a:cxn>
                <a:cxn ang="0">
                  <a:pos x="3329" y="902"/>
                </a:cxn>
                <a:cxn ang="0">
                  <a:pos x="3645" y="586"/>
                </a:cxn>
                <a:cxn ang="0">
                  <a:pos x="3552" y="362"/>
                </a:cxn>
                <a:cxn ang="0">
                  <a:pos x="3018" y="530"/>
                </a:cxn>
                <a:cxn ang="0">
                  <a:pos x="3006" y="540"/>
                </a:cxn>
                <a:cxn ang="0">
                  <a:pos x="2994" y="530"/>
                </a:cxn>
                <a:cxn ang="0">
                  <a:pos x="2403" y="440"/>
                </a:cxn>
                <a:cxn ang="0">
                  <a:pos x="2391" y="446"/>
                </a:cxn>
                <a:cxn ang="0">
                  <a:pos x="1835" y="24"/>
                </a:cxn>
                <a:cxn ang="0">
                  <a:pos x="1288" y="443"/>
                </a:cxn>
                <a:cxn ang="0">
                  <a:pos x="1266" y="445"/>
                </a:cxn>
                <a:cxn ang="0">
                  <a:pos x="983" y="270"/>
                </a:cxn>
                <a:cxn ang="0">
                  <a:pos x="659" y="546"/>
                </a:cxn>
                <a:cxn ang="0">
                  <a:pos x="647" y="536"/>
                </a:cxn>
                <a:cxn ang="0">
                  <a:pos x="24" y="528"/>
                </a:cxn>
                <a:cxn ang="0">
                  <a:pos x="335" y="246"/>
                </a:cxn>
                <a:cxn ang="0">
                  <a:pos x="659" y="482"/>
                </a:cxn>
                <a:cxn ang="0">
                  <a:pos x="1273" y="409"/>
                </a:cxn>
                <a:cxn ang="0">
                  <a:pos x="1835" y="0"/>
                </a:cxn>
                <a:cxn ang="0">
                  <a:pos x="2683" y="246"/>
                </a:cxn>
                <a:cxn ang="0">
                  <a:pos x="3006" y="479"/>
                </a:cxn>
                <a:cxn ang="0">
                  <a:pos x="3669" y="586"/>
                </a:cxn>
                <a:cxn ang="0">
                  <a:pos x="3329" y="926"/>
                </a:cxn>
                <a:cxn ang="0">
                  <a:pos x="3197" y="916"/>
                </a:cxn>
                <a:cxn ang="0">
                  <a:pos x="3006" y="1107"/>
                </a:cxn>
                <a:cxn ang="0">
                  <a:pos x="2816" y="899"/>
                </a:cxn>
                <a:cxn ang="0">
                  <a:pos x="2683" y="926"/>
                </a:cxn>
                <a:cxn ang="0">
                  <a:pos x="1835" y="1180"/>
                </a:cxn>
              </a:cxnLst>
              <a:rect l="0" t="0" r="r" b="b"/>
              <a:pathLst>
                <a:path w="3669" h="1180">
                  <a:moveTo>
                    <a:pt x="1272" y="766"/>
                  </a:moveTo>
                  <a:cubicBezTo>
                    <a:pt x="1212" y="862"/>
                    <a:pt x="1105" y="926"/>
                    <a:pt x="983" y="926"/>
                  </a:cubicBezTo>
                  <a:cubicBezTo>
                    <a:pt x="983" y="926"/>
                    <a:pt x="983" y="926"/>
                    <a:pt x="983" y="926"/>
                  </a:cubicBezTo>
                  <a:cubicBezTo>
                    <a:pt x="831" y="926"/>
                    <a:pt x="703" y="826"/>
                    <a:pt x="659" y="689"/>
                  </a:cubicBezTo>
                  <a:cubicBezTo>
                    <a:pt x="659" y="689"/>
                    <a:pt x="659" y="689"/>
                    <a:pt x="659" y="689"/>
                  </a:cubicBezTo>
                  <a:cubicBezTo>
                    <a:pt x="615" y="826"/>
                    <a:pt x="487" y="926"/>
                    <a:pt x="335" y="926"/>
                  </a:cubicBezTo>
                  <a:cubicBezTo>
                    <a:pt x="335" y="926"/>
                    <a:pt x="335" y="926"/>
                    <a:pt x="335" y="926"/>
                  </a:cubicBezTo>
                  <a:cubicBezTo>
                    <a:pt x="168" y="926"/>
                    <a:pt x="29" y="805"/>
                    <a:pt x="0" y="646"/>
                  </a:cubicBezTo>
                  <a:cubicBezTo>
                    <a:pt x="0" y="646"/>
                    <a:pt x="0" y="646"/>
                    <a:pt x="0" y="646"/>
                  </a:cubicBezTo>
                  <a:cubicBezTo>
                    <a:pt x="24" y="642"/>
                    <a:pt x="24" y="642"/>
                    <a:pt x="24" y="642"/>
                  </a:cubicBezTo>
                  <a:cubicBezTo>
                    <a:pt x="50" y="789"/>
                    <a:pt x="180" y="902"/>
                    <a:pt x="335" y="902"/>
                  </a:cubicBezTo>
                  <a:cubicBezTo>
                    <a:pt x="335" y="902"/>
                    <a:pt x="335" y="902"/>
                    <a:pt x="335" y="902"/>
                  </a:cubicBezTo>
                  <a:cubicBezTo>
                    <a:pt x="493" y="902"/>
                    <a:pt x="623" y="786"/>
                    <a:pt x="647" y="635"/>
                  </a:cubicBezTo>
                  <a:cubicBezTo>
                    <a:pt x="647" y="635"/>
                    <a:pt x="647" y="635"/>
                    <a:pt x="647" y="635"/>
                  </a:cubicBezTo>
                  <a:cubicBezTo>
                    <a:pt x="648" y="629"/>
                    <a:pt x="653" y="625"/>
                    <a:pt x="659" y="625"/>
                  </a:cubicBezTo>
                  <a:cubicBezTo>
                    <a:pt x="659" y="625"/>
                    <a:pt x="659" y="625"/>
                    <a:pt x="659" y="625"/>
                  </a:cubicBezTo>
                  <a:cubicBezTo>
                    <a:pt x="665" y="625"/>
                    <a:pt x="670" y="629"/>
                    <a:pt x="671" y="635"/>
                  </a:cubicBezTo>
                  <a:cubicBezTo>
                    <a:pt x="671" y="635"/>
                    <a:pt x="671" y="635"/>
                    <a:pt x="671" y="635"/>
                  </a:cubicBezTo>
                  <a:cubicBezTo>
                    <a:pt x="695" y="786"/>
                    <a:pt x="825" y="902"/>
                    <a:pt x="983" y="902"/>
                  </a:cubicBezTo>
                  <a:cubicBezTo>
                    <a:pt x="983" y="902"/>
                    <a:pt x="983" y="902"/>
                    <a:pt x="983" y="902"/>
                  </a:cubicBezTo>
                  <a:cubicBezTo>
                    <a:pt x="1106" y="902"/>
                    <a:pt x="1212" y="832"/>
                    <a:pt x="1265" y="729"/>
                  </a:cubicBezTo>
                  <a:cubicBezTo>
                    <a:pt x="1265" y="729"/>
                    <a:pt x="1265" y="729"/>
                    <a:pt x="1265" y="729"/>
                  </a:cubicBezTo>
                  <a:cubicBezTo>
                    <a:pt x="1266" y="726"/>
                    <a:pt x="1269" y="724"/>
                    <a:pt x="1272" y="723"/>
                  </a:cubicBezTo>
                  <a:cubicBezTo>
                    <a:pt x="1272" y="723"/>
                    <a:pt x="1272" y="723"/>
                    <a:pt x="1272" y="723"/>
                  </a:cubicBezTo>
                  <a:cubicBezTo>
                    <a:pt x="1275" y="722"/>
                    <a:pt x="1278" y="723"/>
                    <a:pt x="1281" y="724"/>
                  </a:cubicBezTo>
                  <a:cubicBezTo>
                    <a:pt x="1281" y="724"/>
                    <a:pt x="1281" y="724"/>
                    <a:pt x="1281" y="724"/>
                  </a:cubicBezTo>
                  <a:cubicBezTo>
                    <a:pt x="1281" y="724"/>
                    <a:pt x="1281" y="724"/>
                    <a:pt x="1281" y="724"/>
                  </a:cubicBezTo>
                  <a:cubicBezTo>
                    <a:pt x="1284" y="726"/>
                    <a:pt x="1286" y="729"/>
                    <a:pt x="1287" y="732"/>
                  </a:cubicBezTo>
                  <a:cubicBezTo>
                    <a:pt x="1287" y="732"/>
                    <a:pt x="1287" y="732"/>
                    <a:pt x="1287" y="732"/>
                  </a:cubicBezTo>
                  <a:cubicBezTo>
                    <a:pt x="1350" y="976"/>
                    <a:pt x="1571" y="1156"/>
                    <a:pt x="1835" y="1156"/>
                  </a:cubicBezTo>
                  <a:cubicBezTo>
                    <a:pt x="1835" y="1156"/>
                    <a:pt x="1835" y="1156"/>
                    <a:pt x="1835" y="1156"/>
                  </a:cubicBezTo>
                  <a:cubicBezTo>
                    <a:pt x="2097" y="1156"/>
                    <a:pt x="2317" y="978"/>
                    <a:pt x="2382" y="737"/>
                  </a:cubicBezTo>
                  <a:cubicBezTo>
                    <a:pt x="2382" y="737"/>
                    <a:pt x="2382" y="737"/>
                    <a:pt x="2382" y="737"/>
                  </a:cubicBezTo>
                  <a:cubicBezTo>
                    <a:pt x="2383" y="732"/>
                    <a:pt x="2387" y="728"/>
                    <a:pt x="2392" y="728"/>
                  </a:cubicBezTo>
                  <a:cubicBezTo>
                    <a:pt x="2392" y="728"/>
                    <a:pt x="2392" y="728"/>
                    <a:pt x="2392" y="728"/>
                  </a:cubicBezTo>
                  <a:cubicBezTo>
                    <a:pt x="2397" y="727"/>
                    <a:pt x="2402" y="730"/>
                    <a:pt x="2404" y="734"/>
                  </a:cubicBezTo>
                  <a:cubicBezTo>
                    <a:pt x="2404" y="734"/>
                    <a:pt x="2404" y="734"/>
                    <a:pt x="2404" y="734"/>
                  </a:cubicBezTo>
                  <a:cubicBezTo>
                    <a:pt x="2457" y="834"/>
                    <a:pt x="2562" y="902"/>
                    <a:pt x="2683" y="902"/>
                  </a:cubicBezTo>
                  <a:cubicBezTo>
                    <a:pt x="2683" y="902"/>
                    <a:pt x="2683" y="902"/>
                    <a:pt x="2683" y="902"/>
                  </a:cubicBezTo>
                  <a:cubicBezTo>
                    <a:pt x="2734" y="902"/>
                    <a:pt x="2783" y="890"/>
                    <a:pt x="2825" y="868"/>
                  </a:cubicBezTo>
                  <a:cubicBezTo>
                    <a:pt x="2825" y="868"/>
                    <a:pt x="2825" y="868"/>
                    <a:pt x="2825" y="868"/>
                  </a:cubicBezTo>
                  <a:cubicBezTo>
                    <a:pt x="2830" y="866"/>
                    <a:pt x="2834" y="866"/>
                    <a:pt x="2838" y="869"/>
                  </a:cubicBezTo>
                  <a:cubicBezTo>
                    <a:pt x="2838" y="869"/>
                    <a:pt x="2838" y="869"/>
                    <a:pt x="2838" y="869"/>
                  </a:cubicBezTo>
                  <a:cubicBezTo>
                    <a:pt x="2842" y="872"/>
                    <a:pt x="2844" y="877"/>
                    <a:pt x="2843" y="881"/>
                  </a:cubicBezTo>
                  <a:cubicBezTo>
                    <a:pt x="2843" y="881"/>
                    <a:pt x="2843" y="881"/>
                    <a:pt x="2843" y="881"/>
                  </a:cubicBezTo>
                  <a:cubicBezTo>
                    <a:pt x="2840" y="892"/>
                    <a:pt x="2839" y="904"/>
                    <a:pt x="2839" y="916"/>
                  </a:cubicBezTo>
                  <a:cubicBezTo>
                    <a:pt x="2839" y="916"/>
                    <a:pt x="2839" y="916"/>
                    <a:pt x="2839" y="916"/>
                  </a:cubicBezTo>
                  <a:cubicBezTo>
                    <a:pt x="2839" y="963"/>
                    <a:pt x="2857" y="1004"/>
                    <a:pt x="2888" y="1034"/>
                  </a:cubicBezTo>
                  <a:cubicBezTo>
                    <a:pt x="2888" y="1034"/>
                    <a:pt x="2888" y="1034"/>
                    <a:pt x="2888" y="1034"/>
                  </a:cubicBezTo>
                  <a:cubicBezTo>
                    <a:pt x="2918" y="1065"/>
                    <a:pt x="2960" y="1083"/>
                    <a:pt x="3006" y="1083"/>
                  </a:cubicBezTo>
                  <a:cubicBezTo>
                    <a:pt x="3006" y="1083"/>
                    <a:pt x="3006" y="1083"/>
                    <a:pt x="3006" y="1083"/>
                  </a:cubicBezTo>
                  <a:cubicBezTo>
                    <a:pt x="3052" y="1083"/>
                    <a:pt x="3093" y="1065"/>
                    <a:pt x="3124" y="1034"/>
                  </a:cubicBezTo>
                  <a:cubicBezTo>
                    <a:pt x="3124" y="1034"/>
                    <a:pt x="3124" y="1034"/>
                    <a:pt x="3124" y="1034"/>
                  </a:cubicBezTo>
                  <a:cubicBezTo>
                    <a:pt x="3154" y="1004"/>
                    <a:pt x="3173" y="963"/>
                    <a:pt x="3173" y="916"/>
                  </a:cubicBezTo>
                  <a:cubicBezTo>
                    <a:pt x="3173" y="916"/>
                    <a:pt x="3173" y="916"/>
                    <a:pt x="3173" y="916"/>
                  </a:cubicBezTo>
                  <a:cubicBezTo>
                    <a:pt x="3173" y="904"/>
                    <a:pt x="3171" y="892"/>
                    <a:pt x="3169" y="881"/>
                  </a:cubicBezTo>
                  <a:cubicBezTo>
                    <a:pt x="3169" y="881"/>
                    <a:pt x="3169" y="881"/>
                    <a:pt x="3169" y="881"/>
                  </a:cubicBezTo>
                  <a:cubicBezTo>
                    <a:pt x="3168" y="877"/>
                    <a:pt x="3169" y="874"/>
                    <a:pt x="3171" y="871"/>
                  </a:cubicBezTo>
                  <a:cubicBezTo>
                    <a:pt x="3171" y="871"/>
                    <a:pt x="3171" y="871"/>
                    <a:pt x="3171" y="871"/>
                  </a:cubicBezTo>
                  <a:cubicBezTo>
                    <a:pt x="3173" y="869"/>
                    <a:pt x="3176" y="867"/>
                    <a:pt x="3179" y="866"/>
                  </a:cubicBezTo>
                  <a:cubicBezTo>
                    <a:pt x="3179" y="866"/>
                    <a:pt x="3179" y="866"/>
                    <a:pt x="3179" y="866"/>
                  </a:cubicBezTo>
                  <a:cubicBezTo>
                    <a:pt x="3179" y="866"/>
                    <a:pt x="3179" y="866"/>
                    <a:pt x="3179" y="866"/>
                  </a:cubicBezTo>
                  <a:cubicBezTo>
                    <a:pt x="3181" y="866"/>
                    <a:pt x="3184" y="866"/>
                    <a:pt x="3186" y="868"/>
                  </a:cubicBezTo>
                  <a:cubicBezTo>
                    <a:pt x="3186" y="868"/>
                    <a:pt x="3186" y="868"/>
                    <a:pt x="3186" y="868"/>
                  </a:cubicBezTo>
                  <a:cubicBezTo>
                    <a:pt x="3229" y="889"/>
                    <a:pt x="3277" y="902"/>
                    <a:pt x="3329" y="902"/>
                  </a:cubicBezTo>
                  <a:cubicBezTo>
                    <a:pt x="3329" y="902"/>
                    <a:pt x="3329" y="902"/>
                    <a:pt x="3329" y="902"/>
                  </a:cubicBezTo>
                  <a:cubicBezTo>
                    <a:pt x="3416" y="902"/>
                    <a:pt x="3495" y="866"/>
                    <a:pt x="3552" y="809"/>
                  </a:cubicBezTo>
                  <a:cubicBezTo>
                    <a:pt x="3552" y="809"/>
                    <a:pt x="3552" y="809"/>
                    <a:pt x="3552" y="809"/>
                  </a:cubicBezTo>
                  <a:cubicBezTo>
                    <a:pt x="3610" y="752"/>
                    <a:pt x="3645" y="673"/>
                    <a:pt x="3645" y="586"/>
                  </a:cubicBezTo>
                  <a:cubicBezTo>
                    <a:pt x="3645" y="586"/>
                    <a:pt x="3645" y="586"/>
                    <a:pt x="3645" y="586"/>
                  </a:cubicBezTo>
                  <a:cubicBezTo>
                    <a:pt x="3645" y="498"/>
                    <a:pt x="3610" y="420"/>
                    <a:pt x="3552" y="362"/>
                  </a:cubicBezTo>
                  <a:cubicBezTo>
                    <a:pt x="3552" y="362"/>
                    <a:pt x="3552" y="362"/>
                    <a:pt x="3552" y="362"/>
                  </a:cubicBezTo>
                  <a:cubicBezTo>
                    <a:pt x="3495" y="305"/>
                    <a:pt x="3416" y="270"/>
                    <a:pt x="3329" y="270"/>
                  </a:cubicBezTo>
                  <a:cubicBezTo>
                    <a:pt x="3329" y="270"/>
                    <a:pt x="3329" y="270"/>
                    <a:pt x="3329" y="270"/>
                  </a:cubicBezTo>
                  <a:cubicBezTo>
                    <a:pt x="3173" y="270"/>
                    <a:pt x="3044" y="382"/>
                    <a:pt x="3018" y="530"/>
                  </a:cubicBezTo>
                  <a:cubicBezTo>
                    <a:pt x="3018" y="530"/>
                    <a:pt x="3018" y="530"/>
                    <a:pt x="3018" y="530"/>
                  </a:cubicBezTo>
                  <a:cubicBezTo>
                    <a:pt x="3017" y="536"/>
                    <a:pt x="3012" y="540"/>
                    <a:pt x="3006" y="540"/>
                  </a:cubicBezTo>
                  <a:cubicBezTo>
                    <a:pt x="3006" y="540"/>
                    <a:pt x="3006" y="540"/>
                    <a:pt x="3006" y="540"/>
                  </a:cubicBezTo>
                  <a:cubicBezTo>
                    <a:pt x="3006" y="540"/>
                    <a:pt x="3006" y="540"/>
                    <a:pt x="3006" y="540"/>
                  </a:cubicBezTo>
                  <a:cubicBezTo>
                    <a:pt x="3000" y="540"/>
                    <a:pt x="2995" y="536"/>
                    <a:pt x="2994" y="530"/>
                  </a:cubicBezTo>
                  <a:cubicBezTo>
                    <a:pt x="2994" y="530"/>
                    <a:pt x="2994" y="530"/>
                    <a:pt x="2994" y="530"/>
                  </a:cubicBezTo>
                  <a:cubicBezTo>
                    <a:pt x="2968" y="382"/>
                    <a:pt x="2839" y="270"/>
                    <a:pt x="2683" y="270"/>
                  </a:cubicBezTo>
                  <a:cubicBezTo>
                    <a:pt x="2683" y="270"/>
                    <a:pt x="2683" y="270"/>
                    <a:pt x="2683" y="270"/>
                  </a:cubicBezTo>
                  <a:cubicBezTo>
                    <a:pt x="2561" y="270"/>
                    <a:pt x="2455" y="339"/>
                    <a:pt x="2403" y="440"/>
                  </a:cubicBezTo>
                  <a:cubicBezTo>
                    <a:pt x="2403" y="440"/>
                    <a:pt x="2403" y="440"/>
                    <a:pt x="2403" y="440"/>
                  </a:cubicBezTo>
                  <a:cubicBezTo>
                    <a:pt x="2400" y="444"/>
                    <a:pt x="2396" y="447"/>
                    <a:pt x="2391" y="446"/>
                  </a:cubicBezTo>
                  <a:cubicBezTo>
                    <a:pt x="2391" y="446"/>
                    <a:pt x="2391" y="446"/>
                    <a:pt x="2391" y="446"/>
                  </a:cubicBezTo>
                  <a:cubicBezTo>
                    <a:pt x="2386" y="446"/>
                    <a:pt x="2382" y="442"/>
                    <a:pt x="2380" y="438"/>
                  </a:cubicBezTo>
                  <a:cubicBezTo>
                    <a:pt x="2380" y="438"/>
                    <a:pt x="2380" y="438"/>
                    <a:pt x="2380" y="438"/>
                  </a:cubicBezTo>
                  <a:cubicBezTo>
                    <a:pt x="2314" y="199"/>
                    <a:pt x="2095" y="24"/>
                    <a:pt x="1835" y="24"/>
                  </a:cubicBezTo>
                  <a:cubicBezTo>
                    <a:pt x="1835" y="24"/>
                    <a:pt x="1835" y="24"/>
                    <a:pt x="1835" y="24"/>
                  </a:cubicBezTo>
                  <a:cubicBezTo>
                    <a:pt x="1573" y="24"/>
                    <a:pt x="1353" y="201"/>
                    <a:pt x="1288" y="443"/>
                  </a:cubicBezTo>
                  <a:cubicBezTo>
                    <a:pt x="1288" y="443"/>
                    <a:pt x="1288" y="443"/>
                    <a:pt x="1288" y="443"/>
                  </a:cubicBezTo>
                  <a:cubicBezTo>
                    <a:pt x="1287" y="447"/>
                    <a:pt x="1283" y="451"/>
                    <a:pt x="1278" y="451"/>
                  </a:cubicBezTo>
                  <a:cubicBezTo>
                    <a:pt x="1278" y="451"/>
                    <a:pt x="1278" y="451"/>
                    <a:pt x="1278" y="451"/>
                  </a:cubicBezTo>
                  <a:cubicBezTo>
                    <a:pt x="1273" y="452"/>
                    <a:pt x="1268" y="449"/>
                    <a:pt x="1266" y="445"/>
                  </a:cubicBezTo>
                  <a:cubicBezTo>
                    <a:pt x="1266" y="445"/>
                    <a:pt x="1266" y="445"/>
                    <a:pt x="1266" y="445"/>
                  </a:cubicBezTo>
                  <a:cubicBezTo>
                    <a:pt x="1214" y="341"/>
                    <a:pt x="1107" y="270"/>
                    <a:pt x="983" y="270"/>
                  </a:cubicBezTo>
                  <a:cubicBezTo>
                    <a:pt x="983" y="270"/>
                    <a:pt x="983" y="270"/>
                    <a:pt x="983" y="270"/>
                  </a:cubicBezTo>
                  <a:cubicBezTo>
                    <a:pt x="825" y="270"/>
                    <a:pt x="695" y="385"/>
                    <a:pt x="671" y="536"/>
                  </a:cubicBezTo>
                  <a:cubicBezTo>
                    <a:pt x="671" y="536"/>
                    <a:pt x="671" y="536"/>
                    <a:pt x="671" y="536"/>
                  </a:cubicBezTo>
                  <a:cubicBezTo>
                    <a:pt x="670" y="542"/>
                    <a:pt x="665" y="546"/>
                    <a:pt x="659" y="546"/>
                  </a:cubicBezTo>
                  <a:cubicBezTo>
                    <a:pt x="659" y="546"/>
                    <a:pt x="659" y="546"/>
                    <a:pt x="659" y="546"/>
                  </a:cubicBezTo>
                  <a:cubicBezTo>
                    <a:pt x="653" y="546"/>
                    <a:pt x="648" y="542"/>
                    <a:pt x="647" y="536"/>
                  </a:cubicBezTo>
                  <a:cubicBezTo>
                    <a:pt x="647" y="536"/>
                    <a:pt x="647" y="536"/>
                    <a:pt x="647" y="536"/>
                  </a:cubicBezTo>
                  <a:cubicBezTo>
                    <a:pt x="623" y="385"/>
                    <a:pt x="493" y="270"/>
                    <a:pt x="335" y="270"/>
                  </a:cubicBezTo>
                  <a:cubicBezTo>
                    <a:pt x="335" y="270"/>
                    <a:pt x="335" y="270"/>
                    <a:pt x="335" y="270"/>
                  </a:cubicBezTo>
                  <a:cubicBezTo>
                    <a:pt x="180" y="270"/>
                    <a:pt x="51" y="381"/>
                    <a:pt x="24" y="528"/>
                  </a:cubicBezTo>
                  <a:cubicBezTo>
                    <a:pt x="24" y="528"/>
                    <a:pt x="24" y="528"/>
                    <a:pt x="24" y="528"/>
                  </a:cubicBezTo>
                  <a:cubicBezTo>
                    <a:pt x="1" y="524"/>
                    <a:pt x="1" y="524"/>
                    <a:pt x="1" y="524"/>
                  </a:cubicBezTo>
                  <a:cubicBezTo>
                    <a:pt x="30" y="366"/>
                    <a:pt x="168" y="246"/>
                    <a:pt x="335" y="246"/>
                  </a:cubicBezTo>
                  <a:cubicBezTo>
                    <a:pt x="335" y="246"/>
                    <a:pt x="335" y="246"/>
                    <a:pt x="335" y="246"/>
                  </a:cubicBezTo>
                  <a:cubicBezTo>
                    <a:pt x="487" y="246"/>
                    <a:pt x="615" y="345"/>
                    <a:pt x="659" y="482"/>
                  </a:cubicBezTo>
                  <a:cubicBezTo>
                    <a:pt x="659" y="482"/>
                    <a:pt x="659" y="482"/>
                    <a:pt x="659" y="482"/>
                  </a:cubicBezTo>
                  <a:cubicBezTo>
                    <a:pt x="703" y="345"/>
                    <a:pt x="831" y="246"/>
                    <a:pt x="983" y="246"/>
                  </a:cubicBezTo>
                  <a:cubicBezTo>
                    <a:pt x="983" y="246"/>
                    <a:pt x="983" y="246"/>
                    <a:pt x="983" y="246"/>
                  </a:cubicBezTo>
                  <a:cubicBezTo>
                    <a:pt x="1106" y="246"/>
                    <a:pt x="1214" y="311"/>
                    <a:pt x="1273" y="409"/>
                  </a:cubicBezTo>
                  <a:cubicBezTo>
                    <a:pt x="1273" y="409"/>
                    <a:pt x="1273" y="409"/>
                    <a:pt x="1273" y="409"/>
                  </a:cubicBezTo>
                  <a:cubicBezTo>
                    <a:pt x="1350" y="171"/>
                    <a:pt x="1572" y="0"/>
                    <a:pt x="1835" y="0"/>
                  </a:cubicBezTo>
                  <a:cubicBezTo>
                    <a:pt x="1835" y="0"/>
                    <a:pt x="1835" y="0"/>
                    <a:pt x="1835" y="0"/>
                  </a:cubicBezTo>
                  <a:cubicBezTo>
                    <a:pt x="2096" y="0"/>
                    <a:pt x="2318" y="169"/>
                    <a:pt x="2395" y="404"/>
                  </a:cubicBezTo>
                  <a:cubicBezTo>
                    <a:pt x="2395" y="404"/>
                    <a:pt x="2395" y="404"/>
                    <a:pt x="2395" y="404"/>
                  </a:cubicBezTo>
                  <a:cubicBezTo>
                    <a:pt x="2456" y="309"/>
                    <a:pt x="2562" y="246"/>
                    <a:pt x="2683" y="246"/>
                  </a:cubicBezTo>
                  <a:cubicBezTo>
                    <a:pt x="2683" y="246"/>
                    <a:pt x="2683" y="246"/>
                    <a:pt x="2683" y="246"/>
                  </a:cubicBezTo>
                  <a:cubicBezTo>
                    <a:pt x="2834" y="246"/>
                    <a:pt x="2961" y="344"/>
                    <a:pt x="3006" y="479"/>
                  </a:cubicBezTo>
                  <a:cubicBezTo>
                    <a:pt x="3006" y="479"/>
                    <a:pt x="3006" y="479"/>
                    <a:pt x="3006" y="479"/>
                  </a:cubicBezTo>
                  <a:cubicBezTo>
                    <a:pt x="3051" y="344"/>
                    <a:pt x="3178" y="246"/>
                    <a:pt x="3329" y="246"/>
                  </a:cubicBezTo>
                  <a:cubicBezTo>
                    <a:pt x="3329" y="246"/>
                    <a:pt x="3329" y="246"/>
                    <a:pt x="3329" y="246"/>
                  </a:cubicBezTo>
                  <a:cubicBezTo>
                    <a:pt x="3517" y="246"/>
                    <a:pt x="3669" y="398"/>
                    <a:pt x="3669" y="586"/>
                  </a:cubicBezTo>
                  <a:cubicBezTo>
                    <a:pt x="3669" y="586"/>
                    <a:pt x="3669" y="586"/>
                    <a:pt x="3669" y="586"/>
                  </a:cubicBezTo>
                  <a:cubicBezTo>
                    <a:pt x="3669" y="774"/>
                    <a:pt x="3517" y="926"/>
                    <a:pt x="3329" y="926"/>
                  </a:cubicBezTo>
                  <a:cubicBezTo>
                    <a:pt x="3329" y="926"/>
                    <a:pt x="3329" y="926"/>
                    <a:pt x="3329" y="926"/>
                  </a:cubicBezTo>
                  <a:cubicBezTo>
                    <a:pt x="3282" y="926"/>
                    <a:pt x="3237" y="916"/>
                    <a:pt x="3196" y="899"/>
                  </a:cubicBezTo>
                  <a:cubicBezTo>
                    <a:pt x="3196" y="899"/>
                    <a:pt x="3196" y="899"/>
                    <a:pt x="3196" y="899"/>
                  </a:cubicBezTo>
                  <a:cubicBezTo>
                    <a:pt x="3196" y="904"/>
                    <a:pt x="3197" y="910"/>
                    <a:pt x="3197" y="916"/>
                  </a:cubicBezTo>
                  <a:cubicBezTo>
                    <a:pt x="3197" y="916"/>
                    <a:pt x="3197" y="916"/>
                    <a:pt x="3197" y="916"/>
                  </a:cubicBezTo>
                  <a:cubicBezTo>
                    <a:pt x="3197" y="1022"/>
                    <a:pt x="3111" y="1107"/>
                    <a:pt x="3006" y="1107"/>
                  </a:cubicBezTo>
                  <a:cubicBezTo>
                    <a:pt x="3006" y="1107"/>
                    <a:pt x="3006" y="1107"/>
                    <a:pt x="3006" y="1107"/>
                  </a:cubicBezTo>
                  <a:cubicBezTo>
                    <a:pt x="2900" y="1107"/>
                    <a:pt x="2815" y="1022"/>
                    <a:pt x="2815" y="916"/>
                  </a:cubicBezTo>
                  <a:cubicBezTo>
                    <a:pt x="2815" y="916"/>
                    <a:pt x="2815" y="916"/>
                    <a:pt x="2815" y="916"/>
                  </a:cubicBezTo>
                  <a:cubicBezTo>
                    <a:pt x="2815" y="910"/>
                    <a:pt x="2815" y="905"/>
                    <a:pt x="2816" y="899"/>
                  </a:cubicBezTo>
                  <a:cubicBezTo>
                    <a:pt x="2816" y="899"/>
                    <a:pt x="2816" y="899"/>
                    <a:pt x="2816" y="899"/>
                  </a:cubicBezTo>
                  <a:cubicBezTo>
                    <a:pt x="2775" y="916"/>
                    <a:pt x="2730" y="926"/>
                    <a:pt x="2683" y="926"/>
                  </a:cubicBezTo>
                  <a:cubicBezTo>
                    <a:pt x="2683" y="926"/>
                    <a:pt x="2683" y="926"/>
                    <a:pt x="2683" y="926"/>
                  </a:cubicBezTo>
                  <a:cubicBezTo>
                    <a:pt x="2563" y="926"/>
                    <a:pt x="2458" y="864"/>
                    <a:pt x="2397" y="770"/>
                  </a:cubicBezTo>
                  <a:cubicBezTo>
                    <a:pt x="2397" y="770"/>
                    <a:pt x="2397" y="770"/>
                    <a:pt x="2397" y="770"/>
                  </a:cubicBezTo>
                  <a:cubicBezTo>
                    <a:pt x="2321" y="1008"/>
                    <a:pt x="2098" y="1180"/>
                    <a:pt x="1835" y="1180"/>
                  </a:cubicBezTo>
                  <a:cubicBezTo>
                    <a:pt x="1835" y="1180"/>
                    <a:pt x="1835" y="1180"/>
                    <a:pt x="1835" y="1180"/>
                  </a:cubicBezTo>
                  <a:cubicBezTo>
                    <a:pt x="1570" y="1180"/>
                    <a:pt x="1346" y="1006"/>
                    <a:pt x="1272" y="766"/>
                  </a:cubicBezTo>
                  <a:close/>
                </a:path>
              </a:pathLst>
            </a:custGeom>
            <a:solidFill>
              <a:srgbClr val="614767"/>
            </a:solidFill>
            <a:ln w="9525">
              <a:noFill/>
              <a:round/>
              <a:headEnd/>
              <a:tailEnd/>
            </a:ln>
          </p:spPr>
          <p:txBody>
            <a:bodyPr vert="horz" wrap="square" lIns="51435" tIns="25718" rIns="51435" bIns="25718" numCol="1" anchor="t" anchorCtr="0" compatLnSpc="1">
              <a:prstTxWarp prst="textNoShape">
                <a:avLst/>
              </a:prstTxWarp>
            </a:bodyPr>
            <a:lstStyle/>
            <a:p>
              <a:pPr defTabSz="514350">
                <a:defRPr/>
              </a:pPr>
              <a:endParaRPr lang="en-US" sz="1013" kern="0" dirty="0">
                <a:solidFill>
                  <a:prstClr val="black"/>
                </a:solidFill>
                <a:latin typeface="MetricHPE" panose="020B0503030202060203" pitchFamily="34" charset="0"/>
              </a:endParaRPr>
            </a:p>
          </p:txBody>
        </p:sp>
        <p:grpSp>
          <p:nvGrpSpPr>
            <p:cNvPr id="73" name="Group 72"/>
            <p:cNvGrpSpPr/>
            <p:nvPr/>
          </p:nvGrpSpPr>
          <p:grpSpPr>
            <a:xfrm rot="2556592">
              <a:off x="3789110" y="2222243"/>
              <a:ext cx="1385099" cy="1385673"/>
              <a:chOff x="7467600" y="1219200"/>
              <a:chExt cx="4343400" cy="4345200"/>
            </a:xfrm>
          </p:grpSpPr>
          <p:sp>
            <p:nvSpPr>
              <p:cNvPr id="74" name="Flowchart: Connector 73"/>
              <p:cNvSpPr/>
              <p:nvPr/>
            </p:nvSpPr>
            <p:spPr bwMode="ltGray">
              <a:xfrm>
                <a:off x="7467600" y="1219200"/>
                <a:ext cx="4343400" cy="4345200"/>
              </a:xfrm>
              <a:prstGeom prst="flowChartConnector">
                <a:avLst/>
              </a:prstGeom>
              <a:noFill/>
              <a:ln w="38100" cap="flat" cmpd="sng" algn="ctr">
                <a:solidFill>
                  <a:srgbClr val="808285">
                    <a:lumMod val="20000"/>
                    <a:lumOff val="80000"/>
                  </a:srgbClr>
                </a:solidFill>
                <a:prstDash val="solid"/>
                <a:miter lim="800000"/>
                <a:headEnd type="none" w="med" len="med"/>
                <a:tailEnd type="arrow" w="med" len="med"/>
              </a:ln>
              <a:effectLst/>
            </p:spPr>
            <p:txBody>
              <a:bodyPr rot="0" spcFirstLastPara="0" vertOverflow="overflow" horzOverflow="overflow" vert="horz" wrap="square" lIns="51435" tIns="25718" rIns="51435" bIns="25718" numCol="1" spcCol="0" rtlCol="1" fromWordArt="0" anchor="ctr" anchorCtr="0" forceAA="0" compatLnSpc="1">
                <a:prstTxWarp prst="textNoShape">
                  <a:avLst/>
                </a:prstTxWarp>
                <a:noAutofit/>
              </a:bodyPr>
              <a:lstStyle/>
              <a:p>
                <a:pPr algn="ctr" defTabSz="514350">
                  <a:defRPr/>
                </a:pPr>
                <a:endParaRPr lang="he-IL" sz="1013" kern="0" dirty="0">
                  <a:solidFill>
                    <a:prstClr val="black"/>
                  </a:solidFill>
                  <a:latin typeface="MetricHPE" panose="020B0503030202060203" pitchFamily="34" charset="0"/>
                  <a:cs typeface="Arial" panose="020B0604020202020204" pitchFamily="34" charset="0"/>
                </a:endParaRPr>
              </a:p>
            </p:txBody>
          </p:sp>
          <p:cxnSp>
            <p:nvCxnSpPr>
              <p:cNvPr id="75" name="Straight Connector 74"/>
              <p:cNvCxnSpPr/>
              <p:nvPr/>
            </p:nvCxnSpPr>
            <p:spPr>
              <a:xfrm>
                <a:off x="9715500" y="1233579"/>
                <a:ext cx="114300" cy="0"/>
              </a:xfrm>
              <a:prstGeom prst="line">
                <a:avLst/>
              </a:prstGeom>
              <a:noFill/>
              <a:ln w="38100" cap="flat" cmpd="sng" algn="ctr">
                <a:solidFill>
                  <a:srgbClr val="808285">
                    <a:lumMod val="20000"/>
                    <a:lumOff val="80000"/>
                  </a:srgbClr>
                </a:solidFill>
                <a:prstDash val="solid"/>
                <a:miter lim="800000"/>
                <a:headEnd type="none" w="med" len="med"/>
                <a:tailEnd type="arrow" w="med" len="med"/>
              </a:ln>
              <a:effectLst/>
            </p:spPr>
          </p:cxnSp>
          <p:cxnSp>
            <p:nvCxnSpPr>
              <p:cNvPr id="76" name="Straight Connector 75"/>
              <p:cNvCxnSpPr/>
              <p:nvPr/>
            </p:nvCxnSpPr>
            <p:spPr>
              <a:xfrm flipH="1">
                <a:off x="9525000" y="5562600"/>
                <a:ext cx="114300" cy="0"/>
              </a:xfrm>
              <a:prstGeom prst="line">
                <a:avLst/>
              </a:prstGeom>
              <a:noFill/>
              <a:ln w="38100" cap="flat" cmpd="sng" algn="ctr">
                <a:solidFill>
                  <a:srgbClr val="808285">
                    <a:lumMod val="20000"/>
                    <a:lumOff val="80000"/>
                  </a:srgbClr>
                </a:solidFill>
                <a:prstDash val="solid"/>
                <a:miter lim="800000"/>
                <a:headEnd type="none" w="med" len="med"/>
                <a:tailEnd type="arrow" w="med" len="med"/>
              </a:ln>
              <a:effectLst/>
            </p:spPr>
          </p:cxnSp>
        </p:grpSp>
        <p:pic>
          <p:nvPicPr>
            <p:cNvPr id="77" name="Picture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5127" y="2571751"/>
              <a:ext cx="498361" cy="498361"/>
            </a:xfrm>
            <a:prstGeom prst="rect">
              <a:avLst/>
            </a:prstGeom>
          </p:spPr>
        </p:pic>
        <p:pic>
          <p:nvPicPr>
            <p:cNvPr id="78" name="Picture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5368" y="2609072"/>
              <a:ext cx="303298" cy="303298"/>
            </a:xfrm>
            <a:prstGeom prst="rect">
              <a:avLst/>
            </a:prstGeom>
          </p:spPr>
        </p:pic>
        <p:grpSp>
          <p:nvGrpSpPr>
            <p:cNvPr id="79" name="Group 78"/>
            <p:cNvGrpSpPr/>
            <p:nvPr/>
          </p:nvGrpSpPr>
          <p:grpSpPr>
            <a:xfrm>
              <a:off x="4283731" y="3021889"/>
              <a:ext cx="391886" cy="358523"/>
              <a:chOff x="3733800" y="5027813"/>
              <a:chExt cx="855245" cy="782436"/>
            </a:xfrm>
          </p:grpSpPr>
          <p:pic>
            <p:nvPicPr>
              <p:cNvPr id="80" name="Picture 7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33800" y="5177770"/>
                <a:ext cx="632479" cy="632479"/>
              </a:xfrm>
              <a:prstGeom prst="rect">
                <a:avLst/>
              </a:prstGeom>
            </p:spPr>
          </p:pic>
          <p:pic>
            <p:nvPicPr>
              <p:cNvPr id="81" name="Picture 8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63797" y="5027813"/>
                <a:ext cx="725248" cy="725248"/>
              </a:xfrm>
              <a:prstGeom prst="rect">
                <a:avLst/>
              </a:prstGeom>
            </p:spPr>
          </p:pic>
        </p:grpSp>
        <p:pic>
          <p:nvPicPr>
            <p:cNvPr id="82" name="Picture 8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25366" y="2411301"/>
              <a:ext cx="369753" cy="369753"/>
            </a:xfrm>
            <a:prstGeom prst="rect">
              <a:avLst/>
            </a:prstGeom>
          </p:spPr>
        </p:pic>
        <p:pic>
          <p:nvPicPr>
            <p:cNvPr id="83" name="Picture 8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72000" y="2446446"/>
              <a:ext cx="339617" cy="339617"/>
            </a:xfrm>
            <a:prstGeom prst="rect">
              <a:avLst/>
            </a:prstGeom>
          </p:spPr>
        </p:pic>
        <p:pic>
          <p:nvPicPr>
            <p:cNvPr id="84" name="Picture 8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63408" y="2614614"/>
              <a:ext cx="390404" cy="390404"/>
            </a:xfrm>
            <a:prstGeom prst="rect">
              <a:avLst/>
            </a:prstGeom>
          </p:spPr>
        </p:pic>
        <p:pic>
          <p:nvPicPr>
            <p:cNvPr id="85" name="Picture 8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29834" y="2630851"/>
              <a:ext cx="385763" cy="385763"/>
            </a:xfrm>
            <a:prstGeom prst="rect">
              <a:avLst/>
            </a:prstGeom>
          </p:spPr>
        </p:pic>
        <p:pic>
          <p:nvPicPr>
            <p:cNvPr id="86" name="Picture 8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51322" y="3271384"/>
              <a:ext cx="182166" cy="182166"/>
            </a:xfrm>
            <a:prstGeom prst="rect">
              <a:avLst/>
            </a:prstGeom>
          </p:spPr>
        </p:pic>
        <p:sp>
          <p:nvSpPr>
            <p:cNvPr id="97" name="Rectangle 96"/>
            <p:cNvSpPr/>
            <p:nvPr/>
          </p:nvSpPr>
          <p:spPr>
            <a:xfrm>
              <a:off x="1405125" y="4021286"/>
              <a:ext cx="1394481"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r>
                <a:rPr lang="en-US" sz="1600" dirty="0">
                  <a:solidFill>
                    <a:prstClr val="white"/>
                  </a:solidFill>
                  <a:latin typeface="MetricHPE" panose="020B0503030202060203" pitchFamily="34" charset="0"/>
                </a:rPr>
                <a:t>Content review</a:t>
              </a:r>
            </a:p>
          </p:txBody>
        </p:sp>
        <p:sp>
          <p:nvSpPr>
            <p:cNvPr id="98" name="Rectangle 97"/>
            <p:cNvSpPr/>
            <p:nvPr/>
          </p:nvSpPr>
          <p:spPr>
            <a:xfrm>
              <a:off x="2638512" y="4021286"/>
              <a:ext cx="1050273"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lnSpc>
                  <a:spcPct val="90000"/>
                </a:lnSpc>
              </a:pPr>
              <a:r>
                <a:rPr lang="en-US" sz="1600" dirty="0">
                  <a:solidFill>
                    <a:prstClr val="white"/>
                  </a:solidFill>
                  <a:latin typeface="MetricHPE" panose="020B0503030202060203" pitchFamily="34" charset="0"/>
                </a:rPr>
                <a:t>Feature based TM</a:t>
              </a:r>
            </a:p>
          </p:txBody>
        </p:sp>
        <p:sp>
          <p:nvSpPr>
            <p:cNvPr id="99" name="Rectangle 98"/>
            <p:cNvSpPr/>
            <p:nvPr/>
          </p:nvSpPr>
          <p:spPr>
            <a:xfrm>
              <a:off x="3692761" y="4021286"/>
              <a:ext cx="1454747"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lnSpc>
                  <a:spcPct val="90000"/>
                </a:lnSpc>
              </a:pPr>
              <a:endParaRPr lang="en-US" sz="1100" dirty="0" smtClean="0">
                <a:solidFill>
                  <a:prstClr val="white"/>
                </a:solidFill>
                <a:latin typeface="MetricHPE" panose="020B0503030202060203" pitchFamily="34" charset="0"/>
              </a:endParaRPr>
            </a:p>
            <a:p>
              <a:pPr algn="ctr" defTabSz="514350">
                <a:lnSpc>
                  <a:spcPct val="90000"/>
                </a:lnSpc>
              </a:pPr>
              <a:r>
                <a:rPr lang="en-US" sz="1600" dirty="0" smtClean="0">
                  <a:solidFill>
                    <a:prstClr val="white"/>
                  </a:solidFill>
                  <a:latin typeface="MetricHPE" panose="020B0503030202060203" pitchFamily="34" charset="0"/>
                </a:rPr>
                <a:t>Design Review/Mitigation </a:t>
              </a:r>
              <a:endParaRPr lang="en-US" sz="1600" dirty="0">
                <a:solidFill>
                  <a:prstClr val="white"/>
                </a:solidFill>
                <a:latin typeface="MetricHPE" panose="020B0503030202060203" pitchFamily="34" charset="0"/>
              </a:endParaRPr>
            </a:p>
            <a:p>
              <a:pPr algn="ctr" defTabSz="514350">
                <a:lnSpc>
                  <a:spcPct val="90000"/>
                </a:lnSpc>
              </a:pPr>
              <a:endParaRPr lang="en-US" sz="1100" dirty="0">
                <a:solidFill>
                  <a:prstClr val="white"/>
                </a:solidFill>
                <a:latin typeface="MetricHPE" panose="020B0503030202060203" pitchFamily="34" charset="0"/>
              </a:endParaRPr>
            </a:p>
          </p:txBody>
        </p:sp>
        <p:sp>
          <p:nvSpPr>
            <p:cNvPr id="100" name="Rectangle 99"/>
            <p:cNvSpPr/>
            <p:nvPr/>
          </p:nvSpPr>
          <p:spPr>
            <a:xfrm>
              <a:off x="5147506" y="4021286"/>
              <a:ext cx="1429913"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r>
                <a:rPr lang="en-US" sz="1600" dirty="0">
                  <a:solidFill>
                    <a:prstClr val="white"/>
                  </a:solidFill>
                  <a:latin typeface="MetricHPE" panose="020B0503030202060203" pitchFamily="34" charset="0"/>
                </a:rPr>
                <a:t>Security risk assessment</a:t>
              </a:r>
            </a:p>
          </p:txBody>
        </p:sp>
        <p:sp>
          <p:nvSpPr>
            <p:cNvPr id="101" name="Pentagon 100"/>
            <p:cNvSpPr/>
            <p:nvPr/>
          </p:nvSpPr>
          <p:spPr>
            <a:xfrm>
              <a:off x="6577419" y="4021286"/>
              <a:ext cx="1141727" cy="306196"/>
            </a:xfrm>
            <a:prstGeom prst="homePlate">
              <a:avLst>
                <a:gd name="adj" fmla="val 42500"/>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r>
                <a:rPr lang="en-US" sz="1600" dirty="0">
                  <a:solidFill>
                    <a:prstClr val="white"/>
                  </a:solidFill>
                  <a:latin typeface="MetricHPE" panose="020B0503030202060203" pitchFamily="34" charset="0"/>
                </a:rPr>
                <a:t>Sign Off</a:t>
              </a:r>
            </a:p>
          </p:txBody>
        </p:sp>
        <p:sp>
          <p:nvSpPr>
            <p:cNvPr id="103" name="Rectangle 102"/>
            <p:cNvSpPr/>
            <p:nvPr/>
          </p:nvSpPr>
          <p:spPr>
            <a:xfrm>
              <a:off x="1396444" y="5042911"/>
              <a:ext cx="1394481"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r>
                <a:rPr lang="en-US" sz="1600" dirty="0">
                  <a:solidFill>
                    <a:prstClr val="white"/>
                  </a:solidFill>
                  <a:latin typeface="MetricHPE" panose="020B0503030202060203" pitchFamily="34" charset="0"/>
                </a:rPr>
                <a:t>Content review</a:t>
              </a:r>
            </a:p>
          </p:txBody>
        </p:sp>
        <p:sp>
          <p:nvSpPr>
            <p:cNvPr id="104" name="Rectangle 103"/>
            <p:cNvSpPr/>
            <p:nvPr/>
          </p:nvSpPr>
          <p:spPr>
            <a:xfrm>
              <a:off x="2629831" y="5042911"/>
              <a:ext cx="1050273"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lnSpc>
                  <a:spcPct val="90000"/>
                </a:lnSpc>
              </a:pPr>
              <a:r>
                <a:rPr lang="en-US" sz="1600" dirty="0">
                  <a:solidFill>
                    <a:prstClr val="white"/>
                  </a:solidFill>
                  <a:latin typeface="MetricHPE" panose="020B0503030202060203" pitchFamily="34" charset="0"/>
                </a:rPr>
                <a:t>Feature based TM</a:t>
              </a:r>
            </a:p>
          </p:txBody>
        </p:sp>
        <p:sp>
          <p:nvSpPr>
            <p:cNvPr id="105" name="Rectangle 104"/>
            <p:cNvSpPr/>
            <p:nvPr/>
          </p:nvSpPr>
          <p:spPr>
            <a:xfrm>
              <a:off x="3684079" y="5042911"/>
              <a:ext cx="1454747"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lnSpc>
                  <a:spcPct val="90000"/>
                </a:lnSpc>
              </a:pPr>
              <a:r>
                <a:rPr lang="en-US" sz="1600" dirty="0">
                  <a:solidFill>
                    <a:prstClr val="white"/>
                  </a:solidFill>
                  <a:latin typeface="MetricHPE" panose="020B0503030202060203" pitchFamily="34" charset="0"/>
                </a:rPr>
                <a:t>Design </a:t>
              </a:r>
              <a:r>
                <a:rPr lang="en-US" sz="1600" dirty="0" smtClean="0">
                  <a:solidFill>
                    <a:prstClr val="white"/>
                  </a:solidFill>
                  <a:latin typeface="MetricHPE" panose="020B0503030202060203" pitchFamily="34" charset="0"/>
                </a:rPr>
                <a:t>Review/Mitigation</a:t>
              </a:r>
            </a:p>
          </p:txBody>
        </p:sp>
        <p:sp>
          <p:nvSpPr>
            <p:cNvPr id="106" name="Rectangle 105"/>
            <p:cNvSpPr/>
            <p:nvPr/>
          </p:nvSpPr>
          <p:spPr>
            <a:xfrm>
              <a:off x="5138825" y="5042911"/>
              <a:ext cx="1429913" cy="306196"/>
            </a:xfrm>
            <a:prstGeom prst="rect">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r>
                <a:rPr lang="en-US" sz="1600" dirty="0">
                  <a:solidFill>
                    <a:prstClr val="white"/>
                  </a:solidFill>
                  <a:latin typeface="MetricHPE" panose="020B0503030202060203" pitchFamily="34" charset="0"/>
                </a:rPr>
                <a:t>Security risk assessment</a:t>
              </a:r>
            </a:p>
          </p:txBody>
        </p:sp>
        <p:cxnSp>
          <p:nvCxnSpPr>
            <p:cNvPr id="87" name="Straight Connector 86"/>
            <p:cNvCxnSpPr/>
            <p:nvPr/>
          </p:nvCxnSpPr>
          <p:spPr>
            <a:xfrm flipH="1">
              <a:off x="1578362" y="3368913"/>
              <a:ext cx="1190771" cy="502153"/>
            </a:xfrm>
            <a:prstGeom prst="line">
              <a:avLst/>
            </a:prstGeom>
            <a:ln>
              <a:solidFill>
                <a:srgbClr val="2AD2C9"/>
              </a:solidFill>
            </a:ln>
          </p:spPr>
          <p:style>
            <a:lnRef idx="2">
              <a:schemeClr val="accent5"/>
            </a:lnRef>
            <a:fillRef idx="0">
              <a:schemeClr val="accent5"/>
            </a:fillRef>
            <a:effectRef idx="1">
              <a:schemeClr val="accent5"/>
            </a:effectRef>
            <a:fontRef idx="minor">
              <a:schemeClr val="tx1"/>
            </a:fontRef>
          </p:style>
        </p:cxnSp>
        <p:cxnSp>
          <p:nvCxnSpPr>
            <p:cNvPr id="88" name="Straight Connector 87"/>
            <p:cNvCxnSpPr/>
            <p:nvPr/>
          </p:nvCxnSpPr>
          <p:spPr>
            <a:xfrm flipH="1" flipV="1">
              <a:off x="6568739" y="3483186"/>
              <a:ext cx="929320" cy="449011"/>
            </a:xfrm>
            <a:prstGeom prst="line">
              <a:avLst/>
            </a:prstGeom>
            <a:ln>
              <a:solidFill>
                <a:srgbClr val="2AD2C9"/>
              </a:solidFill>
            </a:ln>
          </p:spPr>
          <p:style>
            <a:lnRef idx="2">
              <a:schemeClr val="accent5"/>
            </a:lnRef>
            <a:fillRef idx="0">
              <a:schemeClr val="accent5"/>
            </a:fillRef>
            <a:effectRef idx="1">
              <a:schemeClr val="accent5"/>
            </a:effectRef>
            <a:fontRef idx="minor">
              <a:schemeClr val="tx1"/>
            </a:fontRef>
          </p:style>
        </p:cxnSp>
      </p:grpSp>
      <p:sp>
        <p:nvSpPr>
          <p:cNvPr id="89" name="Pentagon 88"/>
          <p:cNvSpPr/>
          <p:nvPr/>
        </p:nvSpPr>
        <p:spPr>
          <a:xfrm>
            <a:off x="7087639" y="5346401"/>
            <a:ext cx="1486067" cy="401511"/>
          </a:xfrm>
          <a:prstGeom prst="homePlate">
            <a:avLst>
              <a:gd name="adj" fmla="val 42500"/>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514350"/>
            <a:r>
              <a:rPr lang="en-US" sz="1600" dirty="0">
                <a:solidFill>
                  <a:prstClr val="white"/>
                </a:solidFill>
                <a:latin typeface="MetricHPE" panose="020B0503030202060203" pitchFamily="34" charset="0"/>
              </a:rPr>
              <a:t>Sign Off</a:t>
            </a:r>
          </a:p>
        </p:txBody>
      </p:sp>
      <p:pic>
        <p:nvPicPr>
          <p:cNvPr id="91" name="Picture 9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72247" y="4600458"/>
            <a:ext cx="629322" cy="557222"/>
          </a:xfrm>
          <a:prstGeom prst="rect">
            <a:avLst/>
          </a:prstGeom>
        </p:spPr>
      </p:pic>
      <p:pic>
        <p:nvPicPr>
          <p:cNvPr id="5122" name="Picture 15" descr="image00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72000" y="4534958"/>
            <a:ext cx="575335" cy="659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0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021" y="171158"/>
            <a:ext cx="8893547" cy="1300989"/>
          </a:xfrm>
        </p:spPr>
        <p:txBody>
          <a:bodyPr>
            <a:noAutofit/>
          </a:bodyPr>
          <a:lstStyle/>
          <a:p>
            <a:r>
              <a:rPr lang="en-US" dirty="0" smtClean="0"/>
              <a:t>External security governance aspects</a:t>
            </a:r>
            <a:br>
              <a:rPr lang="en-US" dirty="0" smtClean="0"/>
            </a:br>
            <a:endParaRPr lang="en-US" dirty="0"/>
          </a:p>
        </p:txBody>
      </p:sp>
      <p:sp>
        <p:nvSpPr>
          <p:cNvPr id="3" name="Content Placeholder 2"/>
          <p:cNvSpPr>
            <a:spLocks noGrp="1"/>
          </p:cNvSpPr>
          <p:nvPr>
            <p:ph idx="1"/>
          </p:nvPr>
        </p:nvSpPr>
        <p:spPr>
          <a:xfrm>
            <a:off x="2522442" y="1510393"/>
            <a:ext cx="6434521" cy="3839275"/>
          </a:xfrm>
        </p:spPr>
        <p:txBody>
          <a:bodyPr>
            <a:normAutofit/>
          </a:bodyPr>
          <a:lstStyle/>
          <a:p>
            <a:pPr marL="0" indent="0">
              <a:buNone/>
            </a:pPr>
            <a:r>
              <a:rPr lang="en-US" sz="2800" b="1" dirty="0" smtClean="0"/>
              <a:t>Main </a:t>
            </a:r>
            <a:r>
              <a:rPr lang="en-US" sz="2800" b="1" dirty="0"/>
              <a:t>checkpoints embedded in </a:t>
            </a:r>
            <a:r>
              <a:rPr lang="en-US" sz="2800" b="1" dirty="0" smtClean="0"/>
              <a:t>process:</a:t>
            </a:r>
            <a:endParaRPr lang="en-US" sz="2800" b="1" dirty="0"/>
          </a:p>
          <a:p>
            <a:pPr lvl="1">
              <a:buFont typeface="Arial" panose="020B0604020202020204" pitchFamily="34" charset="0"/>
              <a:buChar char="•"/>
            </a:pPr>
            <a:r>
              <a:rPr lang="en-US" sz="2400" dirty="0" smtClean="0"/>
              <a:t>Content review (Security impact labeling)</a:t>
            </a:r>
          </a:p>
          <a:p>
            <a:pPr lvl="1">
              <a:buFont typeface="Arial" panose="020B0604020202020204" pitchFamily="34" charset="0"/>
              <a:buChar char="•"/>
            </a:pPr>
            <a:r>
              <a:rPr lang="en-US" sz="2400" dirty="0" smtClean="0"/>
              <a:t>Design </a:t>
            </a:r>
            <a:r>
              <a:rPr lang="en-US" sz="2400" dirty="0"/>
              <a:t>review </a:t>
            </a:r>
            <a:r>
              <a:rPr lang="en-US" sz="2400" dirty="0" smtClean="0"/>
              <a:t>(Feature based threat modelling)</a:t>
            </a:r>
          </a:p>
          <a:p>
            <a:pPr lvl="1">
              <a:buFont typeface="Arial" panose="020B0604020202020204" pitchFamily="34" charset="0"/>
              <a:buChar char="•"/>
            </a:pPr>
            <a:r>
              <a:rPr lang="en-US" sz="2400" dirty="0" smtClean="0"/>
              <a:t>Security assessment (Penetration testing)</a:t>
            </a:r>
          </a:p>
          <a:p>
            <a:endParaRPr lang="en-US" dirty="0" smtClean="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271" y="1805764"/>
            <a:ext cx="2064172" cy="1624266"/>
          </a:xfrm>
          <a:prstGeom prst="rect">
            <a:avLst/>
          </a:prstGeom>
        </p:spPr>
      </p:pic>
    </p:spTree>
    <p:extLst>
      <p:ext uri="{BB962C8B-B14F-4D97-AF65-F5344CB8AC3E}">
        <p14:creationId xmlns:p14="http://schemas.microsoft.com/office/powerpoint/2010/main" val="3750474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271" y="241325"/>
            <a:ext cx="8227457" cy="639273"/>
          </a:xfrm>
        </p:spPr>
        <p:txBody>
          <a:bodyPr>
            <a:noAutofit/>
          </a:bodyPr>
          <a:lstStyle/>
          <a:p>
            <a:r>
              <a:rPr lang="en-US" dirty="0" smtClean="0"/>
              <a:t>Security Impact</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271" y="1715288"/>
            <a:ext cx="1911316" cy="1771541"/>
          </a:xfrm>
          <a:prstGeom prst="rect">
            <a:avLst/>
          </a:prstGeom>
        </p:spPr>
      </p:pic>
      <p:sp>
        <p:nvSpPr>
          <p:cNvPr id="5" name="Content Placeholder 2"/>
          <p:cNvSpPr txBox="1">
            <a:spLocks/>
          </p:cNvSpPr>
          <p:nvPr/>
        </p:nvSpPr>
        <p:spPr>
          <a:xfrm>
            <a:off x="2438951" y="1504045"/>
            <a:ext cx="7161885" cy="464799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b="1" dirty="0"/>
              <a:t>Any content level:</a:t>
            </a:r>
          </a:p>
          <a:p>
            <a:pPr lvl="1">
              <a:spcBef>
                <a:spcPts val="900"/>
              </a:spcBef>
              <a:buFont typeface="Arial" panose="020B0604020202020204" pitchFamily="34" charset="0"/>
              <a:buChar char="•"/>
            </a:pPr>
            <a:r>
              <a:rPr lang="en-US" sz="2400" dirty="0"/>
              <a:t>Theme, </a:t>
            </a:r>
            <a:r>
              <a:rPr lang="en-US" sz="2400" dirty="0" smtClean="0"/>
              <a:t>Epic, Feature</a:t>
            </a:r>
            <a:r>
              <a:rPr lang="en-US" sz="2400" dirty="0"/>
              <a:t>, User Story etc.</a:t>
            </a:r>
          </a:p>
          <a:p>
            <a:pPr marL="0" indent="0">
              <a:buNone/>
            </a:pPr>
            <a:r>
              <a:rPr lang="en-US" sz="2800" b="1" dirty="0"/>
              <a:t>Know the product:</a:t>
            </a:r>
          </a:p>
          <a:p>
            <a:pPr lvl="1">
              <a:spcBef>
                <a:spcPts val="900"/>
              </a:spcBef>
              <a:buFont typeface="Arial" panose="020B0604020202020204" pitchFamily="34" charset="0"/>
              <a:buChar char="•"/>
            </a:pPr>
            <a:r>
              <a:rPr lang="en-US" sz="2400" dirty="0"/>
              <a:t>Security controls implemented in the product</a:t>
            </a:r>
          </a:p>
          <a:p>
            <a:pPr lvl="1">
              <a:spcBef>
                <a:spcPts val="900"/>
              </a:spcBef>
              <a:buFont typeface="Arial" panose="020B0604020202020204" pitchFamily="34" charset="0"/>
              <a:buChar char="•"/>
            </a:pPr>
            <a:r>
              <a:rPr lang="en-US" sz="2400" dirty="0"/>
              <a:t>Data managed by the product</a:t>
            </a:r>
          </a:p>
          <a:p>
            <a:pPr marL="0" indent="0">
              <a:buNone/>
            </a:pPr>
            <a:r>
              <a:rPr lang="en-US" sz="2800" b="1" dirty="0"/>
              <a:t>Ask the feature lead:</a:t>
            </a:r>
          </a:p>
          <a:p>
            <a:pPr lvl="1">
              <a:spcBef>
                <a:spcPts val="900"/>
              </a:spcBef>
              <a:buFont typeface="Arial" panose="020B0604020202020204" pitchFamily="34" charset="0"/>
              <a:buChar char="•"/>
            </a:pPr>
            <a:r>
              <a:rPr lang="en-US" sz="2400" dirty="0"/>
              <a:t>Which security controls are affected</a:t>
            </a:r>
          </a:p>
          <a:p>
            <a:pPr lvl="1">
              <a:spcBef>
                <a:spcPts val="900"/>
              </a:spcBef>
              <a:buFont typeface="Arial" panose="020B0604020202020204" pitchFamily="34" charset="0"/>
              <a:buChar char="•"/>
            </a:pPr>
            <a:r>
              <a:rPr lang="en-US" sz="2400" dirty="0"/>
              <a:t>Which data types are affected</a:t>
            </a:r>
          </a:p>
          <a:p>
            <a:pPr lvl="1">
              <a:spcBef>
                <a:spcPts val="900"/>
              </a:spcBef>
              <a:buFont typeface="Arial" panose="020B0604020202020204" pitchFamily="34" charset="0"/>
              <a:buChar char="•"/>
            </a:pPr>
            <a:r>
              <a:rPr lang="en-US" sz="2400" dirty="0"/>
              <a:t>Which new risks might be inserted </a:t>
            </a:r>
          </a:p>
        </p:txBody>
      </p:sp>
    </p:spTree>
    <p:extLst>
      <p:ext uri="{BB962C8B-B14F-4D97-AF65-F5344CB8AC3E}">
        <p14:creationId xmlns:p14="http://schemas.microsoft.com/office/powerpoint/2010/main" val="375456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fade">
                                      <p:cBhvr>
                                        <p:cTn id="24" dur="1000"/>
                                        <p:tgtEl>
                                          <p:spTgt spid="5">
                                            <p:txEl>
                                              <p:pRg st="3" end="3"/>
                                            </p:txEl>
                                          </p:spTgt>
                                        </p:tgtEl>
                                      </p:cBhvr>
                                    </p:animEffect>
                                    <p:anim calcmode="lin" valueType="num">
                                      <p:cBhvr>
                                        <p:cTn id="2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fade">
                                      <p:cBhvr>
                                        <p:cTn id="29" dur="1000"/>
                                        <p:tgtEl>
                                          <p:spTgt spid="5">
                                            <p:txEl>
                                              <p:pRg st="4" end="4"/>
                                            </p:txEl>
                                          </p:spTgt>
                                        </p:tgtEl>
                                      </p:cBhvr>
                                    </p:animEffect>
                                    <p:anim calcmode="lin" valueType="num">
                                      <p:cBhvr>
                                        <p:cTn id="3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Effect transition="in" filter="fade">
                                      <p:cBhvr>
                                        <p:cTn id="36" dur="1000"/>
                                        <p:tgtEl>
                                          <p:spTgt spid="5">
                                            <p:txEl>
                                              <p:pRg st="5" end="5"/>
                                            </p:txEl>
                                          </p:spTgt>
                                        </p:tgtEl>
                                      </p:cBhvr>
                                    </p:animEffect>
                                    <p:anim calcmode="lin" valueType="num">
                                      <p:cBhvr>
                                        <p:cTn id="37"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5">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animEffect transition="in" filter="fade">
                                      <p:cBhvr>
                                        <p:cTn id="41" dur="1000"/>
                                        <p:tgtEl>
                                          <p:spTgt spid="5">
                                            <p:txEl>
                                              <p:pRg st="6" end="6"/>
                                            </p:txEl>
                                          </p:spTgt>
                                        </p:tgtEl>
                                      </p:cBhvr>
                                    </p:animEffect>
                                    <p:anim calcmode="lin" valueType="num">
                                      <p:cBhvr>
                                        <p:cTn id="42"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5">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5">
                                            <p:txEl>
                                              <p:pRg st="7" end="7"/>
                                            </p:txEl>
                                          </p:spTgt>
                                        </p:tgtEl>
                                        <p:attrNameLst>
                                          <p:attrName>style.visibility</p:attrName>
                                        </p:attrNameLst>
                                      </p:cBhvr>
                                      <p:to>
                                        <p:strVal val="visible"/>
                                      </p:to>
                                    </p:set>
                                    <p:animEffect transition="in" filter="fade">
                                      <p:cBhvr>
                                        <p:cTn id="46" dur="1000"/>
                                        <p:tgtEl>
                                          <p:spTgt spid="5">
                                            <p:txEl>
                                              <p:pRg st="7" end="7"/>
                                            </p:txEl>
                                          </p:spTgt>
                                        </p:tgtEl>
                                      </p:cBhvr>
                                    </p:animEffect>
                                    <p:anim calcmode="lin" valueType="num">
                                      <p:cBhvr>
                                        <p:cTn id="4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5">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5">
                                            <p:txEl>
                                              <p:pRg st="8" end="8"/>
                                            </p:txEl>
                                          </p:spTgt>
                                        </p:tgtEl>
                                        <p:attrNameLst>
                                          <p:attrName>style.visibility</p:attrName>
                                        </p:attrNameLst>
                                      </p:cBhvr>
                                      <p:to>
                                        <p:strVal val="visible"/>
                                      </p:to>
                                    </p:set>
                                    <p:animEffect transition="in" filter="fade">
                                      <p:cBhvr>
                                        <p:cTn id="51" dur="1000"/>
                                        <p:tgtEl>
                                          <p:spTgt spid="5">
                                            <p:txEl>
                                              <p:pRg st="8" end="8"/>
                                            </p:txEl>
                                          </p:spTgt>
                                        </p:tgtEl>
                                      </p:cBhvr>
                                    </p:animEffect>
                                    <p:anim calcmode="lin" valueType="num">
                                      <p:cBhvr>
                                        <p:cTn id="52"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683" y="0"/>
            <a:ext cx="8229600" cy="1143000"/>
          </a:xfrm>
        </p:spPr>
        <p:txBody>
          <a:bodyPr/>
          <a:lstStyle/>
          <a:p>
            <a:r>
              <a:rPr lang="en-US" dirty="0" smtClean="0"/>
              <a:t>Security assessment </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62447" y="1863674"/>
            <a:ext cx="1574243" cy="1628527"/>
          </a:xfrm>
        </p:spPr>
      </p:pic>
      <p:sp>
        <p:nvSpPr>
          <p:cNvPr id="5" name="Content Placeholder 2"/>
          <p:cNvSpPr txBox="1">
            <a:spLocks/>
          </p:cNvSpPr>
          <p:nvPr/>
        </p:nvSpPr>
        <p:spPr>
          <a:xfrm>
            <a:off x="2208088" y="1635210"/>
            <a:ext cx="6707312" cy="4012530"/>
          </a:xfrm>
          <a:prstGeom prst="rect">
            <a:avLst/>
          </a:prstGeom>
        </p:spPr>
        <p:txBody>
          <a:bodyPr vert="horz" lIns="68580" tIns="34290" rIns="68580" bIns="3429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spcBef>
                <a:spcPts val="900"/>
              </a:spcBef>
              <a:buNone/>
            </a:pPr>
            <a:r>
              <a:rPr lang="en-US" b="1" dirty="0" smtClean="0"/>
              <a:t>Penetration testing flavor:</a:t>
            </a:r>
          </a:p>
          <a:p>
            <a:pPr lvl="2">
              <a:spcBef>
                <a:spcPts val="900"/>
              </a:spcBef>
              <a:buFont typeface="Arial" panose="020B0604020202020204" pitchFamily="34" charset="0"/>
              <a:buChar char="•"/>
            </a:pPr>
            <a:r>
              <a:rPr lang="en-US" dirty="0" smtClean="0"/>
              <a:t>Think as an </a:t>
            </a:r>
            <a:r>
              <a:rPr lang="en-US" dirty="0"/>
              <a:t>attacker</a:t>
            </a:r>
          </a:p>
          <a:p>
            <a:pPr lvl="2">
              <a:spcBef>
                <a:spcPts val="900"/>
              </a:spcBef>
              <a:buFont typeface="Arial" panose="020B0604020202020204" pitchFamily="34" charset="0"/>
              <a:buChar char="•"/>
            </a:pPr>
            <a:r>
              <a:rPr lang="en-US" dirty="0"/>
              <a:t>Know product as </a:t>
            </a:r>
            <a:r>
              <a:rPr lang="en-US" dirty="0" smtClean="0"/>
              <a:t>a developer</a:t>
            </a:r>
            <a:endParaRPr lang="en-US" dirty="0"/>
          </a:p>
          <a:p>
            <a:pPr lvl="2">
              <a:spcBef>
                <a:spcPts val="900"/>
              </a:spcBef>
              <a:buFont typeface="Arial" panose="020B0604020202020204" pitchFamily="34" charset="0"/>
              <a:buChar char="•"/>
            </a:pPr>
            <a:r>
              <a:rPr lang="en-US" dirty="0"/>
              <a:t>Work according to time limits</a:t>
            </a:r>
          </a:p>
          <a:p>
            <a:pPr lvl="2">
              <a:spcBef>
                <a:spcPts val="900"/>
              </a:spcBef>
              <a:buFont typeface="Arial" panose="020B0604020202020204" pitchFamily="34" charset="0"/>
              <a:buChar char="•"/>
            </a:pPr>
            <a:r>
              <a:rPr lang="en-US" dirty="0"/>
              <a:t>Work in controlled environment</a:t>
            </a:r>
          </a:p>
          <a:p>
            <a:pPr lvl="2">
              <a:spcBef>
                <a:spcPts val="900"/>
              </a:spcBef>
              <a:buFont typeface="Arial" panose="020B0604020202020204" pitchFamily="34" charset="0"/>
              <a:buChar char="•"/>
            </a:pPr>
            <a:r>
              <a:rPr lang="en-US" dirty="0"/>
              <a:t>Get all required support from development team</a:t>
            </a:r>
          </a:p>
          <a:p>
            <a:endParaRPr lang="en-US" sz="1800" dirty="0"/>
          </a:p>
          <a:p>
            <a:pPr>
              <a:buFontTx/>
              <a:buChar char="-"/>
            </a:pPr>
            <a:endParaRPr lang="en-US" sz="1800" dirty="0"/>
          </a:p>
        </p:txBody>
      </p:sp>
    </p:spTree>
    <p:extLst>
      <p:ext uri="{BB962C8B-B14F-4D97-AF65-F5344CB8AC3E}">
        <p14:creationId xmlns:p14="http://schemas.microsoft.com/office/powerpoint/2010/main" val="3424234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053" y="0"/>
            <a:ext cx="8229600" cy="1143000"/>
          </a:xfrm>
        </p:spPr>
        <p:txBody>
          <a:bodyPr>
            <a:normAutofit/>
          </a:bodyPr>
          <a:lstStyle/>
          <a:p>
            <a:r>
              <a:rPr lang="en-US" dirty="0" smtClean="0"/>
              <a:t>Best practices</a:t>
            </a:r>
            <a:endParaRPr lang="en-US" dirty="0"/>
          </a:p>
        </p:txBody>
      </p:sp>
      <p:sp>
        <p:nvSpPr>
          <p:cNvPr id="3" name="Content Placeholder 2"/>
          <p:cNvSpPr>
            <a:spLocks noGrp="1"/>
          </p:cNvSpPr>
          <p:nvPr>
            <p:ph idx="1"/>
          </p:nvPr>
        </p:nvSpPr>
        <p:spPr>
          <a:xfrm>
            <a:off x="2249181" y="1057864"/>
            <a:ext cx="6645437" cy="3900894"/>
          </a:xfrm>
        </p:spPr>
        <p:txBody>
          <a:bodyPr>
            <a:noAutofit/>
          </a:bodyPr>
          <a:lstStyle/>
          <a:p>
            <a:pPr marL="342900" lvl="1" indent="0">
              <a:buClr>
                <a:schemeClr val="tx1"/>
              </a:buClr>
              <a:buNone/>
            </a:pPr>
            <a:r>
              <a:rPr lang="en-US" b="1" dirty="0" smtClean="0"/>
              <a:t>Processes</a:t>
            </a:r>
            <a:r>
              <a:rPr lang="en-US" sz="2400" b="1" dirty="0" smtClean="0"/>
              <a:t>:</a:t>
            </a:r>
            <a:endParaRPr lang="en-US" sz="2400" b="1" dirty="0"/>
          </a:p>
          <a:p>
            <a:pPr lvl="2">
              <a:lnSpc>
                <a:spcPct val="100000"/>
              </a:lnSpc>
              <a:buClr>
                <a:schemeClr val="tx1"/>
              </a:buClr>
              <a:buFont typeface="Arial" panose="020B0604020202020204" pitchFamily="34" charset="0"/>
              <a:buChar char="•"/>
            </a:pPr>
            <a:r>
              <a:rPr lang="en-US" dirty="0" smtClean="0"/>
              <a:t>Security </a:t>
            </a:r>
            <a:r>
              <a:rPr lang="en-US" dirty="0"/>
              <a:t>assessment cycle is part of every release </a:t>
            </a:r>
            <a:r>
              <a:rPr lang="en-US" b="1" dirty="0" smtClean="0">
                <a:solidFill>
                  <a:schemeClr val="tx2">
                    <a:lumMod val="75000"/>
                  </a:schemeClr>
                </a:solidFill>
              </a:rPr>
              <a:t>timeline</a:t>
            </a:r>
            <a:endParaRPr lang="en-US" b="1" dirty="0"/>
          </a:p>
          <a:p>
            <a:pPr lvl="2">
              <a:lnSpc>
                <a:spcPct val="100000"/>
              </a:lnSpc>
              <a:buClr>
                <a:schemeClr val="tx1"/>
              </a:buClr>
              <a:buFont typeface="Arial" panose="020B0604020202020204" pitchFamily="34" charset="0"/>
              <a:buChar char="•"/>
            </a:pPr>
            <a:r>
              <a:rPr lang="en-US" dirty="0"/>
              <a:t>Security Bucket is allocated for Dev teams in </a:t>
            </a:r>
            <a:r>
              <a:rPr lang="en-US" b="1" dirty="0">
                <a:solidFill>
                  <a:schemeClr val="tx2">
                    <a:lumMod val="75000"/>
                  </a:schemeClr>
                </a:solidFill>
              </a:rPr>
              <a:t>every release </a:t>
            </a:r>
            <a:r>
              <a:rPr lang="en-US" b="1" dirty="0" smtClean="0">
                <a:solidFill>
                  <a:schemeClr val="tx2">
                    <a:lumMod val="75000"/>
                  </a:schemeClr>
                </a:solidFill>
              </a:rPr>
              <a:t>planning</a:t>
            </a:r>
            <a:endParaRPr lang="en-US" dirty="0">
              <a:solidFill>
                <a:srgbClr val="00B388"/>
              </a:solidFill>
            </a:endParaRPr>
          </a:p>
          <a:p>
            <a:pPr lvl="2">
              <a:lnSpc>
                <a:spcPct val="100000"/>
              </a:lnSpc>
              <a:buClr>
                <a:schemeClr val="tx1"/>
              </a:buClr>
              <a:buFont typeface="Arial" panose="020B0604020202020204" pitchFamily="34" charset="0"/>
              <a:buChar char="•"/>
            </a:pPr>
            <a:r>
              <a:rPr lang="en-US" dirty="0" smtClean="0"/>
              <a:t>Security criteria is a part </a:t>
            </a:r>
            <a:r>
              <a:rPr lang="en-US" dirty="0"/>
              <a:t>of the </a:t>
            </a:r>
            <a:r>
              <a:rPr lang="en-US" b="1" dirty="0">
                <a:solidFill>
                  <a:schemeClr val="tx2">
                    <a:lumMod val="75000"/>
                  </a:schemeClr>
                </a:solidFill>
              </a:rPr>
              <a:t>Release </a:t>
            </a:r>
            <a:r>
              <a:rPr lang="en-US" b="1" dirty="0" smtClean="0">
                <a:solidFill>
                  <a:schemeClr val="tx2">
                    <a:lumMod val="75000"/>
                  </a:schemeClr>
                </a:solidFill>
              </a:rPr>
              <a:t>criteria</a:t>
            </a:r>
            <a:endParaRPr lang="en-US" b="1" dirty="0" smtClean="0"/>
          </a:p>
          <a:p>
            <a:pPr lvl="2">
              <a:lnSpc>
                <a:spcPct val="100000"/>
              </a:lnSpc>
              <a:buClr>
                <a:schemeClr val="tx1"/>
              </a:buClr>
              <a:buFont typeface="Arial" panose="020B0604020202020204" pitchFamily="34" charset="0"/>
              <a:buChar char="•"/>
            </a:pPr>
            <a:r>
              <a:rPr lang="en-US" b="1" dirty="0" smtClean="0">
                <a:solidFill>
                  <a:schemeClr val="tx2">
                    <a:lumMod val="75000"/>
                  </a:schemeClr>
                </a:solidFill>
              </a:rPr>
              <a:t>Status and Risks</a:t>
            </a:r>
            <a:r>
              <a:rPr lang="en-US" dirty="0" smtClean="0">
                <a:solidFill>
                  <a:schemeClr val="tx2">
                    <a:lumMod val="75000"/>
                  </a:schemeClr>
                </a:solidFill>
              </a:rPr>
              <a:t> </a:t>
            </a:r>
            <a:r>
              <a:rPr lang="en-US" dirty="0" smtClean="0"/>
              <a:t>reviewed </a:t>
            </a:r>
            <a:r>
              <a:rPr lang="en-US" dirty="0"/>
              <a:t>as part of all project management </a:t>
            </a:r>
            <a:r>
              <a:rPr lang="en-US" dirty="0" smtClean="0"/>
              <a:t>meetings</a:t>
            </a:r>
            <a:endParaRPr lang="en-US" dirty="0"/>
          </a:p>
          <a:p>
            <a:pPr lvl="2">
              <a:lnSpc>
                <a:spcPct val="100000"/>
              </a:lnSpc>
              <a:buClr>
                <a:schemeClr val="tx1"/>
              </a:buClr>
              <a:buFont typeface="Arial" panose="020B0604020202020204" pitchFamily="34" charset="0"/>
              <a:buChar char="•"/>
            </a:pPr>
            <a:r>
              <a:rPr lang="en-US" b="1" dirty="0">
                <a:solidFill>
                  <a:schemeClr val="tx2">
                    <a:lumMod val="75000"/>
                  </a:schemeClr>
                </a:solidFill>
              </a:rPr>
              <a:t>Dedicated s</a:t>
            </a:r>
            <a:r>
              <a:rPr lang="en-US" b="1" dirty="0" smtClean="0">
                <a:solidFill>
                  <a:schemeClr val="tx2">
                    <a:lumMod val="75000"/>
                  </a:schemeClr>
                </a:solidFill>
              </a:rPr>
              <a:t>ecurity environment </a:t>
            </a:r>
            <a:r>
              <a:rPr lang="en-US" dirty="0"/>
              <a:t>preparation with predefined </a:t>
            </a:r>
            <a:r>
              <a:rPr lang="en-US" dirty="0" smtClean="0"/>
              <a:t>data</a:t>
            </a:r>
          </a:p>
          <a:p>
            <a:pPr lvl="2">
              <a:lnSpc>
                <a:spcPct val="100000"/>
              </a:lnSpc>
              <a:buClr>
                <a:schemeClr val="tx1"/>
              </a:buClr>
              <a:buFont typeface="Arial" panose="020B0604020202020204" pitchFamily="34" charset="0"/>
              <a:buChar char="•"/>
            </a:pPr>
            <a:r>
              <a:rPr lang="en-US" dirty="0" smtClean="0"/>
              <a:t>Project </a:t>
            </a:r>
            <a:r>
              <a:rPr lang="en-US" b="1" dirty="0" smtClean="0">
                <a:solidFill>
                  <a:schemeClr val="tx2"/>
                </a:solidFill>
              </a:rPr>
              <a:t>ceremonies</a:t>
            </a:r>
            <a:r>
              <a:rPr lang="en-US" b="1" dirty="0" smtClean="0"/>
              <a:t> </a:t>
            </a:r>
            <a:r>
              <a:rPr lang="en-US" b="1" dirty="0" smtClean="0">
                <a:solidFill>
                  <a:schemeClr val="tx2"/>
                </a:solidFill>
              </a:rPr>
              <a:t> </a:t>
            </a:r>
            <a:endParaRPr lang="en-US" b="1" dirty="0">
              <a:solidFill>
                <a:schemeClr val="tx2"/>
              </a:solidFill>
            </a:endParaRPr>
          </a:p>
        </p:txBody>
      </p:sp>
      <p:pic>
        <p:nvPicPr>
          <p:cNvPr id="3074" name="Picture 35"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99" y="1768842"/>
            <a:ext cx="2452237" cy="149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930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020" y="0"/>
            <a:ext cx="8229600" cy="1143000"/>
          </a:xfrm>
        </p:spPr>
        <p:txBody>
          <a:bodyPr>
            <a:normAutofit/>
          </a:bodyPr>
          <a:lstStyle/>
          <a:p>
            <a:r>
              <a:rPr lang="en-US" dirty="0" smtClean="0"/>
              <a:t>Best practices</a:t>
            </a:r>
            <a:endParaRPr lang="en-US" dirty="0"/>
          </a:p>
        </p:txBody>
      </p:sp>
      <p:sp>
        <p:nvSpPr>
          <p:cNvPr id="3" name="Content Placeholder 2"/>
          <p:cNvSpPr>
            <a:spLocks noGrp="1"/>
          </p:cNvSpPr>
          <p:nvPr>
            <p:ph idx="1"/>
          </p:nvPr>
        </p:nvSpPr>
        <p:spPr>
          <a:xfrm>
            <a:off x="2677823" y="1605396"/>
            <a:ext cx="6703652" cy="3755570"/>
          </a:xfrm>
        </p:spPr>
        <p:txBody>
          <a:bodyPr>
            <a:normAutofit/>
          </a:bodyPr>
          <a:lstStyle/>
          <a:p>
            <a:pPr marL="0" indent="0">
              <a:buNone/>
            </a:pPr>
            <a:r>
              <a:rPr lang="en-US" sz="2800" b="1" dirty="0" smtClean="0"/>
              <a:t>Ceremonies:</a:t>
            </a:r>
          </a:p>
          <a:p>
            <a:r>
              <a:rPr lang="en-US" sz="2800" dirty="0" smtClean="0"/>
              <a:t>Bi </a:t>
            </a:r>
            <a:r>
              <a:rPr lang="en-US" sz="2800" dirty="0"/>
              <a:t>w</a:t>
            </a:r>
            <a:r>
              <a:rPr lang="en-US" sz="2800" dirty="0" smtClean="0"/>
              <a:t>eekly</a:t>
            </a:r>
            <a:r>
              <a:rPr lang="en-US" sz="2800" b="1" dirty="0" smtClean="0"/>
              <a:t> </a:t>
            </a:r>
            <a:r>
              <a:rPr lang="en-US" sz="2800" dirty="0"/>
              <a:t>s</a:t>
            </a:r>
            <a:r>
              <a:rPr lang="en-US" sz="2800" dirty="0" smtClean="0"/>
              <a:t>ync meetings</a:t>
            </a:r>
            <a:r>
              <a:rPr lang="en-US" sz="2800" b="1" dirty="0" smtClean="0"/>
              <a:t>:</a:t>
            </a:r>
          </a:p>
          <a:p>
            <a:pPr lvl="1">
              <a:buFont typeface="Arial" panose="020B0604020202020204" pitchFamily="34" charset="0"/>
              <a:buChar char="•"/>
            </a:pPr>
            <a:r>
              <a:rPr lang="en-US" sz="2300" dirty="0" smtClean="0"/>
              <a:t>Content </a:t>
            </a:r>
            <a:r>
              <a:rPr lang="en-US" sz="2300" dirty="0"/>
              <a:t>review</a:t>
            </a:r>
          </a:p>
          <a:p>
            <a:pPr lvl="1">
              <a:buFont typeface="Arial" panose="020B0604020202020204" pitchFamily="34" charset="0"/>
              <a:buChar char="•"/>
            </a:pPr>
            <a:r>
              <a:rPr lang="en-US" sz="2300" dirty="0" smtClean="0"/>
              <a:t>Design </a:t>
            </a:r>
            <a:r>
              <a:rPr lang="en-US" sz="2300" dirty="0"/>
              <a:t>r</a:t>
            </a:r>
            <a:r>
              <a:rPr lang="en-US" sz="2300" dirty="0" smtClean="0"/>
              <a:t>eviews</a:t>
            </a:r>
            <a:endParaRPr lang="en-US" sz="2300" dirty="0"/>
          </a:p>
          <a:p>
            <a:pPr lvl="1">
              <a:buFont typeface="Arial" panose="020B0604020202020204" pitchFamily="34" charset="0"/>
              <a:buChar char="•"/>
            </a:pPr>
            <a:r>
              <a:rPr lang="en-US" sz="2300" dirty="0"/>
              <a:t>Security assessment </a:t>
            </a:r>
            <a:r>
              <a:rPr lang="en-US" sz="2300" dirty="0" smtClean="0"/>
              <a:t>review and summary </a:t>
            </a:r>
            <a:endParaRPr lang="en-US" dirty="0"/>
          </a:p>
          <a:p>
            <a:pPr marL="457200" lvl="1" indent="-457200">
              <a:buFont typeface="Arial" panose="020B0604020202020204" pitchFamily="34" charset="0"/>
              <a:buChar char="•"/>
            </a:pPr>
            <a:r>
              <a:rPr lang="en-US" dirty="0" smtClean="0"/>
              <a:t>Demo </a:t>
            </a:r>
            <a:r>
              <a:rPr lang="en-US" dirty="0"/>
              <a:t>and handover training every release</a:t>
            </a:r>
          </a:p>
          <a:p>
            <a:pPr lvl="1">
              <a:buFont typeface="Wingdings" panose="05000000000000000000" pitchFamily="2" charset="2"/>
              <a:buChar char="Ø"/>
            </a:pPr>
            <a:endParaRPr lang="en-US" sz="1350" dirty="0"/>
          </a:p>
        </p:txBody>
      </p:sp>
      <p:pic>
        <p:nvPicPr>
          <p:cNvPr id="2050" name="Picture 22" descr="handshake_02.e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426" y="1706707"/>
            <a:ext cx="14287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608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926" y="-4338"/>
            <a:ext cx="8229600" cy="1143000"/>
          </a:xfrm>
        </p:spPr>
        <p:txBody>
          <a:bodyPr>
            <a:normAutofit/>
          </a:bodyPr>
          <a:lstStyle/>
          <a:p>
            <a:r>
              <a:rPr lang="en-US" dirty="0" smtClean="0"/>
              <a:t>Best practices</a:t>
            </a:r>
            <a:endParaRPr lang="en-US" dirty="0"/>
          </a:p>
        </p:txBody>
      </p:sp>
      <p:sp>
        <p:nvSpPr>
          <p:cNvPr id="3" name="Content Placeholder 2"/>
          <p:cNvSpPr>
            <a:spLocks noGrp="1"/>
          </p:cNvSpPr>
          <p:nvPr>
            <p:ph idx="1"/>
          </p:nvPr>
        </p:nvSpPr>
        <p:spPr>
          <a:xfrm>
            <a:off x="2497244" y="1203468"/>
            <a:ext cx="6314247" cy="4598541"/>
          </a:xfrm>
        </p:spPr>
        <p:txBody>
          <a:bodyPr>
            <a:normAutofit fontScale="92500" lnSpcReduction="20000"/>
          </a:bodyPr>
          <a:lstStyle/>
          <a:p>
            <a:pPr marL="385763"/>
            <a:endParaRPr lang="en-US" sz="2800" dirty="0"/>
          </a:p>
          <a:p>
            <a:pPr marL="42863" indent="0">
              <a:buNone/>
            </a:pPr>
            <a:r>
              <a:rPr lang="en-US" sz="3000" b="1" dirty="0" smtClean="0"/>
              <a:t>Tools</a:t>
            </a:r>
            <a:r>
              <a:rPr lang="en-US" sz="2800" b="1" dirty="0" smtClean="0"/>
              <a:t>:</a:t>
            </a:r>
          </a:p>
          <a:p>
            <a:pPr lvl="1">
              <a:lnSpc>
                <a:spcPct val="110000"/>
              </a:lnSpc>
              <a:buFont typeface="Arial" panose="020B0604020202020204" pitchFamily="34" charset="0"/>
              <a:buChar char="•"/>
            </a:pPr>
            <a:r>
              <a:rPr lang="en-US" dirty="0" smtClean="0"/>
              <a:t>Manage security content as part of the general release content</a:t>
            </a:r>
          </a:p>
          <a:p>
            <a:pPr lvl="1">
              <a:lnSpc>
                <a:spcPct val="110000"/>
              </a:lnSpc>
              <a:buFont typeface="Arial" panose="020B0604020202020204" pitchFamily="34" charset="0"/>
              <a:buChar char="•"/>
            </a:pPr>
            <a:r>
              <a:rPr lang="en-US" dirty="0" smtClean="0"/>
              <a:t>Audit every security task in project management tool</a:t>
            </a:r>
          </a:p>
          <a:p>
            <a:pPr lvl="1">
              <a:lnSpc>
                <a:spcPct val="110000"/>
              </a:lnSpc>
              <a:buFont typeface="Arial" panose="020B0604020202020204" pitchFamily="34" charset="0"/>
              <a:buChar char="•"/>
            </a:pPr>
            <a:r>
              <a:rPr lang="en-US" dirty="0" smtClean="0">
                <a:solidFill>
                  <a:prstClr val="black"/>
                </a:solidFill>
              </a:rPr>
              <a:t>Additional </a:t>
            </a:r>
            <a:r>
              <a:rPr lang="en-US" dirty="0">
                <a:solidFill>
                  <a:prstClr val="black"/>
                </a:solidFill>
              </a:rPr>
              <a:t>configurations in the project management </a:t>
            </a:r>
            <a:r>
              <a:rPr lang="en-US" dirty="0" smtClean="0">
                <a:solidFill>
                  <a:prstClr val="black"/>
                </a:solidFill>
              </a:rPr>
              <a:t>tool</a:t>
            </a:r>
            <a:endParaRPr lang="en-US" dirty="0"/>
          </a:p>
          <a:p>
            <a:pPr lvl="2">
              <a:lnSpc>
                <a:spcPct val="90000"/>
              </a:lnSpc>
              <a:buFont typeface="Arial" panose="020B0604020202020204" pitchFamily="34" charset="0"/>
              <a:buChar char="•"/>
            </a:pPr>
            <a:r>
              <a:rPr lang="en-US" sz="2600" dirty="0" smtClean="0"/>
              <a:t>Item </a:t>
            </a:r>
            <a:r>
              <a:rPr lang="en-US" sz="2600" dirty="0"/>
              <a:t>n</a:t>
            </a:r>
            <a:r>
              <a:rPr lang="en-US" sz="2600" dirty="0" smtClean="0"/>
              <a:t>ame </a:t>
            </a:r>
            <a:r>
              <a:rPr lang="en-US" sz="2600" b="1" dirty="0" smtClean="0">
                <a:solidFill>
                  <a:srgbClr val="004685"/>
                </a:solidFill>
              </a:rPr>
              <a:t>prefix</a:t>
            </a:r>
            <a:r>
              <a:rPr lang="en-US" sz="2600" dirty="0"/>
              <a:t>.</a:t>
            </a:r>
            <a:r>
              <a:rPr lang="en-US" sz="2600" dirty="0" smtClean="0"/>
              <a:t>  </a:t>
            </a:r>
            <a:r>
              <a:rPr lang="en-US" sz="2600" dirty="0" smtClean="0"/>
              <a:t>[Security]</a:t>
            </a:r>
            <a:endParaRPr lang="en-US" sz="2600" dirty="0"/>
          </a:p>
          <a:p>
            <a:pPr lvl="2">
              <a:lnSpc>
                <a:spcPct val="90000"/>
              </a:lnSpc>
              <a:buFont typeface="Arial" panose="020B0604020202020204" pitchFamily="34" charset="0"/>
              <a:buChar char="•"/>
            </a:pPr>
            <a:r>
              <a:rPr lang="en-US" sz="2600" dirty="0" smtClean="0"/>
              <a:t>Tags:  </a:t>
            </a:r>
            <a:r>
              <a:rPr lang="en-US" sz="2600" b="1" dirty="0" smtClean="0">
                <a:solidFill>
                  <a:srgbClr val="004685"/>
                </a:solidFill>
              </a:rPr>
              <a:t>Security Impact </a:t>
            </a:r>
            <a:r>
              <a:rPr lang="en-US" sz="2600" dirty="0" smtClean="0"/>
              <a:t>and </a:t>
            </a:r>
            <a:r>
              <a:rPr lang="en-US" sz="2600" b="1" dirty="0" smtClean="0">
                <a:solidFill>
                  <a:srgbClr val="004685"/>
                </a:solidFill>
              </a:rPr>
              <a:t>Security Comments</a:t>
            </a:r>
            <a:endParaRPr lang="en-US" sz="2600" b="1" dirty="0">
              <a:solidFill>
                <a:srgbClr val="004685"/>
              </a:solidFill>
            </a:endParaRPr>
          </a:p>
          <a:p>
            <a:pPr lvl="2">
              <a:lnSpc>
                <a:spcPct val="90000"/>
              </a:lnSpc>
              <a:buFont typeface="Arial" panose="020B0604020202020204" pitchFamily="34" charset="0"/>
              <a:buChar char="•"/>
            </a:pPr>
            <a:r>
              <a:rPr lang="en-US" sz="2600" dirty="0"/>
              <a:t>Security </a:t>
            </a:r>
            <a:r>
              <a:rPr lang="en-US" sz="2600" dirty="0" smtClean="0"/>
              <a:t>defect </a:t>
            </a:r>
            <a:r>
              <a:rPr lang="en-US" sz="2600" b="1" dirty="0" smtClean="0">
                <a:solidFill>
                  <a:srgbClr val="004685"/>
                </a:solidFill>
              </a:rPr>
              <a:t>template</a:t>
            </a:r>
            <a:endParaRPr lang="en-US" sz="2600" b="1" dirty="0">
              <a:solidFill>
                <a:srgbClr val="004685"/>
              </a:solidFill>
            </a:endParaRPr>
          </a:p>
        </p:txBody>
      </p:sp>
      <p:pic>
        <p:nvPicPr>
          <p:cNvPr id="4098" name="Picture 8" descr="control_room_02.e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926" y="2015837"/>
            <a:ext cx="2006577" cy="110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4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44" y="1283000"/>
            <a:ext cx="8888409" cy="436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84105" y="-36412"/>
            <a:ext cx="8229600" cy="1143000"/>
          </a:xfrm>
        </p:spPr>
        <p:txBody>
          <a:bodyPr>
            <a:normAutofit/>
          </a:bodyPr>
          <a:lstStyle/>
          <a:p>
            <a:r>
              <a:rPr lang="en-US" dirty="0" smtClean="0"/>
              <a:t>Best practices- screenshots</a:t>
            </a:r>
            <a:endParaRPr lang="en-US" dirty="0"/>
          </a:p>
        </p:txBody>
      </p:sp>
      <p:pic>
        <p:nvPicPr>
          <p:cNvPr id="10" name="Picture 9"/>
          <p:cNvPicPr>
            <a:picLocks noChangeAspect="1"/>
          </p:cNvPicPr>
          <p:nvPr/>
        </p:nvPicPr>
        <p:blipFill>
          <a:blip r:embed="rId4"/>
          <a:stretch>
            <a:fillRect/>
          </a:stretch>
        </p:blipFill>
        <p:spPr>
          <a:xfrm>
            <a:off x="67944" y="1248039"/>
            <a:ext cx="7993856" cy="2550319"/>
          </a:xfrm>
          <a:prstGeom prst="rect">
            <a:avLst/>
          </a:prstGeom>
        </p:spPr>
      </p:pic>
      <p:pic>
        <p:nvPicPr>
          <p:cNvPr id="3" name="Picture 2"/>
          <p:cNvPicPr>
            <a:picLocks noChangeAspect="1"/>
          </p:cNvPicPr>
          <p:nvPr/>
        </p:nvPicPr>
        <p:blipFill>
          <a:blip r:embed="rId5"/>
          <a:stretch>
            <a:fillRect/>
          </a:stretch>
        </p:blipFill>
        <p:spPr>
          <a:xfrm>
            <a:off x="5334086" y="2649140"/>
            <a:ext cx="3476625" cy="2933700"/>
          </a:xfrm>
          <a:prstGeom prst="rect">
            <a:avLst/>
          </a:prstGeom>
        </p:spPr>
      </p:pic>
      <p:pic>
        <p:nvPicPr>
          <p:cNvPr id="9" name="Picture 8"/>
          <p:cNvPicPr>
            <a:picLocks noChangeAspect="1"/>
          </p:cNvPicPr>
          <p:nvPr/>
        </p:nvPicPr>
        <p:blipFill>
          <a:blip r:embed="rId6"/>
          <a:stretch>
            <a:fillRect/>
          </a:stretch>
        </p:blipFill>
        <p:spPr>
          <a:xfrm>
            <a:off x="18906" y="1261579"/>
            <a:ext cx="8759998" cy="2265193"/>
          </a:xfrm>
          <a:prstGeom prst="rect">
            <a:avLst/>
          </a:prstGeom>
        </p:spPr>
      </p:pic>
      <p:pic>
        <p:nvPicPr>
          <p:cNvPr id="5" name="Picture 4"/>
          <p:cNvPicPr>
            <a:picLocks noChangeAspect="1"/>
          </p:cNvPicPr>
          <p:nvPr/>
        </p:nvPicPr>
        <p:blipFill>
          <a:blip r:embed="rId7"/>
          <a:stretch>
            <a:fillRect/>
          </a:stretch>
        </p:blipFill>
        <p:spPr>
          <a:xfrm>
            <a:off x="4499098" y="1221728"/>
            <a:ext cx="4632978" cy="4112419"/>
          </a:xfrm>
          <a:prstGeom prst="rect">
            <a:avLst/>
          </a:prstGeom>
        </p:spPr>
      </p:pic>
      <p:pic>
        <p:nvPicPr>
          <p:cNvPr id="7" name="Picture 6"/>
          <p:cNvPicPr>
            <a:picLocks noChangeAspect="1"/>
          </p:cNvPicPr>
          <p:nvPr/>
        </p:nvPicPr>
        <p:blipFill>
          <a:blip r:embed="rId8"/>
          <a:stretch>
            <a:fillRect/>
          </a:stretch>
        </p:blipFill>
        <p:spPr>
          <a:xfrm>
            <a:off x="76745" y="1418905"/>
            <a:ext cx="4244904" cy="2692370"/>
          </a:xfrm>
          <a:prstGeom prst="rect">
            <a:avLst/>
          </a:prstGeom>
        </p:spPr>
      </p:pic>
    </p:spTree>
    <p:extLst>
      <p:ext uri="{BB962C8B-B14F-4D97-AF65-F5344CB8AC3E}">
        <p14:creationId xmlns:p14="http://schemas.microsoft.com/office/powerpoint/2010/main" val="30816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1" presetClass="exit" presetSubtype="0" fill="hold" nodeType="withEffect">
                                  <p:stCondLst>
                                    <p:cond delay="0"/>
                                  </p:stCondLst>
                                  <p:childTnLst>
                                    <p:set>
                                      <p:cBhvr>
                                        <p:cTn id="25" dur="1" fill="hold">
                                          <p:stCondLst>
                                            <p:cond delay="0"/>
                                          </p:stCondLst>
                                        </p:cTn>
                                        <p:tgtEl>
                                          <p:spTgt spid="3"/>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1026"/>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par>
                                <p:cTn id="42" presetID="1" presetClass="exit" presetSubtype="0" fill="hold" nodeType="withEffect">
                                  <p:stCondLst>
                                    <p:cond delay="0"/>
                                  </p:stCondLst>
                                  <p:childTnLst>
                                    <p:set>
                                      <p:cBhvr>
                                        <p:cTn id="43" dur="1" fill="hold">
                                          <p:stCondLst>
                                            <p:cond delay="0"/>
                                          </p:stCondLst>
                                        </p:cTn>
                                        <p:tgtEl>
                                          <p:spTgt spid="5"/>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9"/>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532" y="-10623"/>
            <a:ext cx="8229600" cy="1143000"/>
          </a:xfrm>
        </p:spPr>
        <p:txBody>
          <a:bodyPr/>
          <a:lstStyle/>
          <a:p>
            <a:r>
              <a:rPr lang="en-US" dirty="0" smtClean="0"/>
              <a:t>Roles</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8175" y="872604"/>
            <a:ext cx="1188722" cy="1581915"/>
          </a:xfrm>
          <a:prstGeom prst="rect">
            <a:avLst/>
          </a:prstGeom>
        </p:spPr>
      </p:pic>
      <p:sp>
        <p:nvSpPr>
          <p:cNvPr id="4" name="Rectangle 3"/>
          <p:cNvSpPr/>
          <p:nvPr/>
        </p:nvSpPr>
        <p:spPr>
          <a:xfrm>
            <a:off x="359531" y="3158970"/>
            <a:ext cx="2670271" cy="2508379"/>
          </a:xfrm>
          <a:prstGeom prst="rect">
            <a:avLst/>
          </a:prstGeom>
        </p:spPr>
        <p:txBody>
          <a:bodyPr wrap="square">
            <a:spAutoFit/>
          </a:bodyPr>
          <a:lstStyle/>
          <a:p>
            <a:r>
              <a:rPr lang="en-US" sz="2400" b="1" dirty="0"/>
              <a:t>Security </a:t>
            </a:r>
            <a:r>
              <a:rPr lang="en-US" sz="2400" b="1" dirty="0" smtClean="0"/>
              <a:t>champion</a:t>
            </a:r>
            <a:endParaRPr lang="en-US" sz="2400" b="1" dirty="0"/>
          </a:p>
          <a:p>
            <a:r>
              <a:rPr lang="en-US" sz="1600" b="1" dirty="0">
                <a:solidFill>
                  <a:srgbClr val="004685"/>
                </a:solidFill>
              </a:rPr>
              <a:t>Tactical</a:t>
            </a:r>
            <a:r>
              <a:rPr lang="en-US" sz="1600" dirty="0"/>
              <a:t> technical </a:t>
            </a:r>
            <a:r>
              <a:rPr lang="en-US" sz="1600" dirty="0" smtClean="0"/>
              <a:t>focal point</a:t>
            </a:r>
            <a:endParaRPr lang="en-US" sz="1600" dirty="0"/>
          </a:p>
          <a:p>
            <a:pPr marL="685800" lvl="1" indent="-385763">
              <a:spcBef>
                <a:spcPts val="600"/>
              </a:spcBef>
              <a:buFont typeface="Arial" panose="020B0604020202020204" pitchFamily="34" charset="0"/>
              <a:buChar char="•"/>
            </a:pPr>
            <a:r>
              <a:rPr lang="en-US" sz="1600" dirty="0"/>
              <a:t>Product insights</a:t>
            </a:r>
          </a:p>
          <a:p>
            <a:pPr marL="685800" lvl="1" indent="-385763">
              <a:spcBef>
                <a:spcPts val="600"/>
              </a:spcBef>
              <a:buFont typeface="Arial" panose="020B0604020202020204" pitchFamily="34" charset="0"/>
              <a:buChar char="•"/>
            </a:pPr>
            <a:r>
              <a:rPr lang="en-US" sz="1600" dirty="0"/>
              <a:t>Technical demonstration</a:t>
            </a:r>
          </a:p>
          <a:p>
            <a:pPr marL="685800" lvl="1" indent="-385763">
              <a:spcBef>
                <a:spcPts val="600"/>
              </a:spcBef>
              <a:buFont typeface="Arial" panose="020B0604020202020204" pitchFamily="34" charset="0"/>
              <a:buChar char="•"/>
            </a:pPr>
            <a:r>
              <a:rPr lang="en-US" sz="1600" dirty="0"/>
              <a:t>Code referee</a:t>
            </a:r>
          </a:p>
          <a:p>
            <a:pPr marL="685800" lvl="1" indent="-385763">
              <a:spcBef>
                <a:spcPts val="600"/>
              </a:spcBef>
              <a:buFont typeface="Arial" panose="020B0604020202020204" pitchFamily="34" charset="0"/>
              <a:buChar char="•"/>
            </a:pPr>
            <a:r>
              <a:rPr lang="en-US" sz="1600" dirty="0"/>
              <a:t>Security ambassador</a:t>
            </a:r>
          </a:p>
          <a:p>
            <a:pPr marL="685800" lvl="1" indent="-385763">
              <a:spcBef>
                <a:spcPts val="600"/>
              </a:spcBef>
              <a:buFont typeface="Arial" panose="020B0604020202020204" pitchFamily="34" charset="0"/>
              <a:buChar char="•"/>
            </a:pPr>
            <a:endParaRPr lang="en-US" sz="1200" dirty="0"/>
          </a:p>
        </p:txBody>
      </p:sp>
      <p:sp>
        <p:nvSpPr>
          <p:cNvPr id="6" name="Rectangle 5"/>
          <p:cNvSpPr/>
          <p:nvPr/>
        </p:nvSpPr>
        <p:spPr>
          <a:xfrm>
            <a:off x="5925300" y="3151659"/>
            <a:ext cx="2808312" cy="2816156"/>
          </a:xfrm>
          <a:prstGeom prst="rect">
            <a:avLst/>
          </a:prstGeom>
        </p:spPr>
        <p:txBody>
          <a:bodyPr wrap="square">
            <a:spAutoFit/>
          </a:bodyPr>
          <a:lstStyle/>
          <a:p>
            <a:r>
              <a:rPr lang="en-US" sz="2400" b="1" dirty="0" smtClean="0"/>
              <a:t>Project manager </a:t>
            </a:r>
            <a:endParaRPr lang="en-US" sz="2400" b="1" dirty="0"/>
          </a:p>
          <a:p>
            <a:r>
              <a:rPr lang="en-US" sz="1600" b="1" dirty="0">
                <a:solidFill>
                  <a:srgbClr val="004685"/>
                </a:solidFill>
              </a:rPr>
              <a:t>O</a:t>
            </a:r>
            <a:r>
              <a:rPr lang="en-US" sz="1600" b="1" dirty="0" smtClean="0">
                <a:solidFill>
                  <a:srgbClr val="004685"/>
                </a:solidFill>
              </a:rPr>
              <a:t>rchestrator</a:t>
            </a:r>
            <a:r>
              <a:rPr lang="en-US" sz="1600" dirty="0" smtClean="0"/>
              <a:t> </a:t>
            </a:r>
            <a:r>
              <a:rPr lang="en-US" sz="1600" dirty="0"/>
              <a:t>and </a:t>
            </a:r>
            <a:r>
              <a:rPr lang="en-US" sz="1600" dirty="0" smtClean="0"/>
              <a:t>key stakeholder</a:t>
            </a:r>
            <a:endParaRPr lang="en-US" sz="1600" dirty="0">
              <a:sym typeface="Wingdings" panose="05000000000000000000" pitchFamily="2" charset="2"/>
            </a:endParaRPr>
          </a:p>
          <a:p>
            <a:pPr marL="685800" lvl="1" indent="-385763">
              <a:spcBef>
                <a:spcPts val="600"/>
              </a:spcBef>
              <a:buFont typeface="Arial" panose="020B0604020202020204" pitchFamily="34" charset="0"/>
              <a:buChar char="•"/>
            </a:pPr>
            <a:r>
              <a:rPr lang="en-US" sz="1600" dirty="0">
                <a:sym typeface="Wingdings" panose="05000000000000000000" pitchFamily="2" charset="2"/>
              </a:rPr>
              <a:t>Processes </a:t>
            </a:r>
            <a:r>
              <a:rPr lang="en-US" sz="1600" dirty="0" smtClean="0">
                <a:sym typeface="Wingdings" panose="05000000000000000000" pitchFamily="2" charset="2"/>
              </a:rPr>
              <a:t>leadership</a:t>
            </a:r>
            <a:endParaRPr lang="en-US" sz="1600" dirty="0">
              <a:sym typeface="Wingdings" panose="05000000000000000000" pitchFamily="2" charset="2"/>
            </a:endParaRPr>
          </a:p>
          <a:p>
            <a:pPr marL="685800" lvl="1" indent="-385763">
              <a:spcBef>
                <a:spcPts val="600"/>
              </a:spcBef>
              <a:buFont typeface="Arial" panose="020B0604020202020204" pitchFamily="34" charset="0"/>
              <a:buChar char="•"/>
            </a:pPr>
            <a:r>
              <a:rPr lang="en-US" sz="1600" dirty="0">
                <a:sym typeface="Wingdings" panose="05000000000000000000" pitchFamily="2" charset="2"/>
              </a:rPr>
              <a:t>Meetings </a:t>
            </a:r>
            <a:r>
              <a:rPr lang="en-US" sz="1600" dirty="0" smtClean="0">
                <a:sym typeface="Wingdings" panose="05000000000000000000" pitchFamily="2" charset="2"/>
              </a:rPr>
              <a:t>management</a:t>
            </a:r>
            <a:endParaRPr lang="en-US" sz="1600" dirty="0">
              <a:sym typeface="Wingdings" panose="05000000000000000000" pitchFamily="2" charset="2"/>
            </a:endParaRPr>
          </a:p>
          <a:p>
            <a:pPr marL="685800" lvl="1" indent="-385763">
              <a:spcBef>
                <a:spcPts val="600"/>
              </a:spcBef>
              <a:buFont typeface="Arial" panose="020B0604020202020204" pitchFamily="34" charset="0"/>
              <a:buChar char="•"/>
            </a:pPr>
            <a:r>
              <a:rPr lang="en-US" sz="1600" dirty="0">
                <a:sym typeface="Wingdings" panose="05000000000000000000" pitchFamily="2" charset="2"/>
              </a:rPr>
              <a:t>Tasks </a:t>
            </a:r>
            <a:r>
              <a:rPr lang="en-US" sz="1600" dirty="0" smtClean="0">
                <a:sym typeface="Wingdings" panose="05000000000000000000" pitchFamily="2" charset="2"/>
              </a:rPr>
              <a:t>auditing</a:t>
            </a:r>
            <a:endParaRPr lang="en-US" sz="1600" dirty="0">
              <a:sym typeface="Wingdings" panose="05000000000000000000" pitchFamily="2" charset="2"/>
            </a:endParaRPr>
          </a:p>
          <a:p>
            <a:pPr marL="685800" lvl="1" indent="-385763">
              <a:spcBef>
                <a:spcPts val="600"/>
              </a:spcBef>
              <a:buFont typeface="Arial" panose="020B0604020202020204" pitchFamily="34" charset="0"/>
              <a:buChar char="•"/>
            </a:pPr>
            <a:r>
              <a:rPr lang="en-US" sz="1600" dirty="0">
                <a:sym typeface="Wingdings" panose="05000000000000000000" pitchFamily="2" charset="2"/>
              </a:rPr>
              <a:t>Team </a:t>
            </a:r>
            <a:r>
              <a:rPr lang="en-US" sz="1600" dirty="0" smtClean="0">
                <a:sym typeface="Wingdings" panose="05000000000000000000" pitchFamily="2" charset="2"/>
              </a:rPr>
              <a:t>engagement</a:t>
            </a:r>
            <a:endParaRPr lang="en-US" sz="1600" dirty="0">
              <a:sym typeface="Wingdings" panose="05000000000000000000" pitchFamily="2" charset="2"/>
            </a:endParaRPr>
          </a:p>
          <a:p>
            <a:pPr marL="685800" lvl="1" indent="-385763">
              <a:spcBef>
                <a:spcPts val="600"/>
              </a:spcBef>
              <a:buFont typeface="Arial" panose="020B0604020202020204" pitchFamily="34" charset="0"/>
              <a:buChar char="•"/>
            </a:pPr>
            <a:r>
              <a:rPr lang="en-US" sz="1600" dirty="0">
                <a:sym typeface="Wingdings" panose="05000000000000000000" pitchFamily="2" charset="2"/>
              </a:rPr>
              <a:t>Continuous </a:t>
            </a:r>
            <a:r>
              <a:rPr lang="en-US" sz="1600" dirty="0" smtClean="0">
                <a:sym typeface="Wingdings" panose="05000000000000000000" pitchFamily="2" charset="2"/>
              </a:rPr>
              <a:t>improvement</a:t>
            </a:r>
            <a:endParaRPr lang="en-US" sz="1600" dirty="0">
              <a:sym typeface="Wingdings" panose="05000000000000000000" pitchFamily="2" charset="2"/>
            </a:endParaRPr>
          </a:p>
        </p:txBody>
      </p:sp>
      <p:sp>
        <p:nvSpPr>
          <p:cNvPr id="7" name="Rectangle 6"/>
          <p:cNvSpPr/>
          <p:nvPr/>
        </p:nvSpPr>
        <p:spPr>
          <a:xfrm>
            <a:off x="3377004" y="3158970"/>
            <a:ext cx="2389991" cy="2677656"/>
          </a:xfrm>
          <a:prstGeom prst="rect">
            <a:avLst/>
          </a:prstGeom>
        </p:spPr>
        <p:txBody>
          <a:bodyPr wrap="square">
            <a:spAutoFit/>
          </a:bodyPr>
          <a:lstStyle/>
          <a:p>
            <a:r>
              <a:rPr lang="en-US" sz="2400" b="1" dirty="0" smtClean="0"/>
              <a:t>Architect</a:t>
            </a:r>
            <a:endParaRPr lang="en-US" sz="2400" b="1" dirty="0"/>
          </a:p>
          <a:p>
            <a:r>
              <a:rPr lang="en-US" sz="1600" b="1" dirty="0" smtClean="0">
                <a:solidFill>
                  <a:srgbClr val="004685"/>
                </a:solidFill>
              </a:rPr>
              <a:t>Strategical</a:t>
            </a:r>
            <a:r>
              <a:rPr lang="en-US" sz="1600" dirty="0" smtClean="0"/>
              <a:t> technical </a:t>
            </a:r>
            <a:r>
              <a:rPr lang="en-US" sz="1600" dirty="0"/>
              <a:t>f</a:t>
            </a:r>
            <a:r>
              <a:rPr lang="en-US" sz="1600" dirty="0" smtClean="0"/>
              <a:t>ocal point</a:t>
            </a:r>
            <a:endParaRPr lang="en-US" sz="1600" dirty="0"/>
          </a:p>
          <a:p>
            <a:pPr marL="685800" lvl="1" indent="-385763">
              <a:spcBef>
                <a:spcPts val="600"/>
              </a:spcBef>
              <a:buFont typeface="Arial" panose="020B0604020202020204" pitchFamily="34" charset="0"/>
              <a:buChar char="•"/>
            </a:pPr>
            <a:r>
              <a:rPr lang="en-US" sz="1600" dirty="0"/>
              <a:t>Design review</a:t>
            </a:r>
          </a:p>
          <a:p>
            <a:pPr marL="685800" lvl="1" indent="-385763">
              <a:spcBef>
                <a:spcPts val="600"/>
              </a:spcBef>
              <a:buFont typeface="Arial" panose="020B0604020202020204" pitchFamily="34" charset="0"/>
              <a:buChar char="•"/>
            </a:pPr>
            <a:r>
              <a:rPr lang="en-US" sz="1600" dirty="0"/>
              <a:t>Product Road map</a:t>
            </a:r>
          </a:p>
          <a:p>
            <a:pPr marL="685800" lvl="1" indent="-385763">
              <a:spcBef>
                <a:spcPts val="600"/>
              </a:spcBef>
              <a:buFont typeface="Arial" panose="020B0604020202020204" pitchFamily="34" charset="0"/>
              <a:buChar char="•"/>
            </a:pPr>
            <a:r>
              <a:rPr lang="en-US" sz="1600" dirty="0"/>
              <a:t>Architecture </a:t>
            </a:r>
            <a:r>
              <a:rPr lang="en-US" sz="1600" dirty="0" smtClean="0"/>
              <a:t>adjustments</a:t>
            </a:r>
            <a:endParaRPr lang="en-US" sz="1600" dirty="0"/>
          </a:p>
          <a:p>
            <a:pPr marL="685800" lvl="1" indent="-385763">
              <a:spcBef>
                <a:spcPts val="600"/>
              </a:spcBef>
              <a:buFont typeface="Arial" panose="020B0604020202020204" pitchFamily="34" charset="0"/>
              <a:buChar char="•"/>
            </a:pPr>
            <a:endParaRPr lang="en-US" sz="1200" dirty="0"/>
          </a:p>
        </p:txBody>
      </p:sp>
    </p:spTree>
    <p:extLst>
      <p:ext uri="{BB962C8B-B14F-4D97-AF65-F5344CB8AC3E}">
        <p14:creationId xmlns:p14="http://schemas.microsoft.com/office/powerpoint/2010/main" val="3514232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382" y="-27709"/>
            <a:ext cx="8229600" cy="1143000"/>
          </a:xfrm>
        </p:spPr>
        <p:txBody>
          <a:bodyPr/>
          <a:lstStyle/>
          <a:p>
            <a:r>
              <a:rPr lang="en-US" dirty="0" smtClean="0"/>
              <a:t>Tips </a:t>
            </a:r>
            <a:endParaRPr lang="en-US" dirty="0"/>
          </a:p>
        </p:txBody>
      </p:sp>
      <p:sp>
        <p:nvSpPr>
          <p:cNvPr id="3" name="Content Placeholder 2"/>
          <p:cNvSpPr>
            <a:spLocks noGrp="1"/>
          </p:cNvSpPr>
          <p:nvPr>
            <p:ph idx="1"/>
          </p:nvPr>
        </p:nvSpPr>
        <p:spPr>
          <a:xfrm>
            <a:off x="1669133" y="1115291"/>
            <a:ext cx="7474867" cy="4804246"/>
          </a:xfrm>
        </p:spPr>
        <p:txBody>
          <a:bodyPr>
            <a:noAutofit/>
          </a:bodyPr>
          <a:lstStyle/>
          <a:p>
            <a:pPr>
              <a:buFont typeface="Arial" panose="020B0604020202020204" pitchFamily="34" charset="0"/>
              <a:buChar char="•"/>
            </a:pPr>
            <a:r>
              <a:rPr lang="en-US" sz="2400" b="1" dirty="0">
                <a:solidFill>
                  <a:srgbClr val="004685"/>
                </a:solidFill>
              </a:rPr>
              <a:t>Know</a:t>
            </a:r>
            <a:r>
              <a:rPr lang="en-US" sz="2400" dirty="0">
                <a:solidFill>
                  <a:srgbClr val="004685"/>
                </a:solidFill>
              </a:rPr>
              <a:t> </a:t>
            </a:r>
            <a:r>
              <a:rPr lang="en-US" sz="2400" dirty="0"/>
              <a:t>your partner  </a:t>
            </a:r>
          </a:p>
          <a:p>
            <a:pPr>
              <a:buFont typeface="Arial" panose="020B0604020202020204" pitchFamily="34" charset="0"/>
              <a:buChar char="•"/>
            </a:pPr>
            <a:r>
              <a:rPr lang="en-US" sz="2400" dirty="0"/>
              <a:t>Drop the text book definitions! Take the </a:t>
            </a:r>
            <a:r>
              <a:rPr lang="en-US" sz="2400" b="1" dirty="0">
                <a:solidFill>
                  <a:srgbClr val="004685"/>
                </a:solidFill>
              </a:rPr>
              <a:t>suitable</a:t>
            </a:r>
            <a:r>
              <a:rPr lang="en-US" sz="2400" dirty="0"/>
              <a:t> agile flavor and </a:t>
            </a:r>
            <a:r>
              <a:rPr lang="en-US" sz="2400" b="1" dirty="0" smtClean="0">
                <a:solidFill>
                  <a:srgbClr val="004685"/>
                </a:solidFill>
              </a:rPr>
              <a:t>optimize</a:t>
            </a:r>
            <a:r>
              <a:rPr lang="en-US" sz="2400" dirty="0" smtClean="0"/>
              <a:t> it</a:t>
            </a:r>
          </a:p>
          <a:p>
            <a:pPr>
              <a:buFont typeface="Arial" panose="020B0604020202020204" pitchFamily="34" charset="0"/>
              <a:buChar char="•"/>
            </a:pPr>
            <a:r>
              <a:rPr lang="en-US" sz="2400" b="1" dirty="0" smtClean="0">
                <a:solidFill>
                  <a:srgbClr val="004685"/>
                </a:solidFill>
              </a:rPr>
              <a:t>Cooperate</a:t>
            </a:r>
            <a:r>
              <a:rPr lang="en-US" sz="2400" dirty="0" smtClean="0"/>
              <a:t> and back up one another</a:t>
            </a:r>
          </a:p>
          <a:p>
            <a:pPr>
              <a:buFont typeface="Arial" panose="020B0604020202020204" pitchFamily="34" charset="0"/>
              <a:buChar char="•"/>
            </a:pPr>
            <a:r>
              <a:rPr lang="en-US" sz="2400" dirty="0" smtClean="0"/>
              <a:t>Work </a:t>
            </a:r>
            <a:r>
              <a:rPr lang="en-US" sz="2400" b="1" dirty="0" smtClean="0">
                <a:solidFill>
                  <a:srgbClr val="004685"/>
                </a:solidFill>
              </a:rPr>
              <a:t>iteratively</a:t>
            </a:r>
            <a:endParaRPr lang="en-US" sz="2400" b="1" dirty="0">
              <a:solidFill>
                <a:srgbClr val="004685"/>
              </a:solidFill>
            </a:endParaRPr>
          </a:p>
          <a:p>
            <a:pPr>
              <a:buFont typeface="Arial" panose="020B0604020202020204" pitchFamily="34" charset="0"/>
              <a:buChar char="•"/>
            </a:pPr>
            <a:r>
              <a:rPr lang="en-US" sz="2400" dirty="0"/>
              <a:t>Meet &amp; </a:t>
            </a:r>
            <a:r>
              <a:rPr lang="en-US" sz="2400" b="1" dirty="0">
                <a:solidFill>
                  <a:srgbClr val="004685"/>
                </a:solidFill>
              </a:rPr>
              <a:t>Sync </a:t>
            </a:r>
            <a:r>
              <a:rPr lang="en-US" sz="2400" b="1" dirty="0" smtClean="0">
                <a:solidFill>
                  <a:srgbClr val="004685"/>
                </a:solidFill>
              </a:rPr>
              <a:t>periodically </a:t>
            </a:r>
            <a:r>
              <a:rPr lang="en-US" sz="2400" dirty="0" smtClean="0"/>
              <a:t>either</a:t>
            </a:r>
            <a:r>
              <a:rPr lang="en-US" sz="2400" b="1" dirty="0" smtClean="0">
                <a:solidFill>
                  <a:srgbClr val="004685"/>
                </a:solidFill>
              </a:rPr>
              <a:t> </a:t>
            </a:r>
            <a:r>
              <a:rPr lang="en-US" sz="2400" dirty="0" smtClean="0"/>
              <a:t>via </a:t>
            </a:r>
            <a:r>
              <a:rPr lang="en-US" sz="2400" dirty="0"/>
              <a:t>calendar invite or “coffee </a:t>
            </a:r>
            <a:r>
              <a:rPr lang="en-US" sz="2400" dirty="0" smtClean="0"/>
              <a:t>tests”</a:t>
            </a:r>
          </a:p>
          <a:p>
            <a:pPr>
              <a:buFont typeface="Arial" panose="020B0604020202020204" pitchFamily="34" charset="0"/>
              <a:buChar char="•"/>
            </a:pPr>
            <a:r>
              <a:rPr lang="en-US" sz="2400" dirty="0" smtClean="0"/>
              <a:t>Use tools to</a:t>
            </a:r>
            <a:r>
              <a:rPr lang="en-US" sz="2400" b="1" dirty="0" smtClean="0">
                <a:solidFill>
                  <a:srgbClr val="004685"/>
                </a:solidFill>
              </a:rPr>
              <a:t> </a:t>
            </a:r>
            <a:r>
              <a:rPr lang="en-US" sz="2400" b="1" dirty="0">
                <a:solidFill>
                  <a:srgbClr val="004685"/>
                </a:solidFill>
              </a:rPr>
              <a:t>audit everything</a:t>
            </a:r>
            <a:r>
              <a:rPr lang="en-US" sz="2400" dirty="0"/>
              <a:t>, be an inseparable part of the project content and success </a:t>
            </a:r>
            <a:r>
              <a:rPr lang="en-US" sz="2400" dirty="0" smtClean="0"/>
              <a:t>criteria</a:t>
            </a:r>
            <a:endParaRPr lang="en-US" sz="2400" dirty="0"/>
          </a:p>
          <a:p>
            <a:pPr>
              <a:buFont typeface="Arial" panose="020B0604020202020204" pitchFamily="34" charset="0"/>
              <a:buChar char="•"/>
            </a:pPr>
            <a:r>
              <a:rPr lang="en-US" sz="2400" b="1" dirty="0" smtClean="0">
                <a:solidFill>
                  <a:srgbClr val="004685"/>
                </a:solidFill>
              </a:rPr>
              <a:t>Promote and formalize  </a:t>
            </a:r>
            <a:r>
              <a:rPr lang="en-US" sz="2400" dirty="0" smtClean="0"/>
              <a:t>integration of secure development into all agile projects in your organization</a:t>
            </a:r>
            <a:endParaRPr lang="en-US" sz="2000" dirty="0"/>
          </a:p>
          <a:p>
            <a:endParaRPr lang="en-US" sz="1200" b="1" dirty="0"/>
          </a:p>
          <a:p>
            <a:endParaRPr lang="en-US" sz="1200" b="1" dirty="0"/>
          </a:p>
          <a:p>
            <a:pPr>
              <a:lnSpc>
                <a:spcPct val="150000"/>
              </a:lnSpc>
            </a:pPr>
            <a:endParaRPr lang="en-US" sz="1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127" y="1546536"/>
            <a:ext cx="875540" cy="1207010"/>
          </a:xfrm>
          <a:prstGeom prst="rect">
            <a:avLst/>
          </a:prstGeom>
        </p:spPr>
      </p:pic>
    </p:spTree>
    <p:extLst>
      <p:ext uri="{BB962C8B-B14F-4D97-AF65-F5344CB8AC3E}">
        <p14:creationId xmlns:p14="http://schemas.microsoft.com/office/powerpoint/2010/main" val="243341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947" y="-36363"/>
            <a:ext cx="8323591" cy="1143000"/>
          </a:xfrm>
        </p:spPr>
        <p:txBody>
          <a:bodyPr>
            <a:normAutofit/>
          </a:bodyPr>
          <a:lstStyle/>
          <a:p>
            <a:r>
              <a:rPr lang="en-US" dirty="0" smtClean="0"/>
              <a:t>Summary</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53295" y="1106637"/>
            <a:ext cx="2138894" cy="2995388"/>
          </a:xfrm>
        </p:spPr>
      </p:pic>
      <p:sp>
        <p:nvSpPr>
          <p:cNvPr id="4" name="TextBox 3"/>
          <p:cNvSpPr txBox="1"/>
          <p:nvPr/>
        </p:nvSpPr>
        <p:spPr>
          <a:xfrm>
            <a:off x="0" y="4403558"/>
            <a:ext cx="8684538" cy="1322425"/>
          </a:xfrm>
          <a:prstGeom prst="rect">
            <a:avLst/>
          </a:prstGeom>
          <a:noFill/>
        </p:spPr>
        <p:txBody>
          <a:bodyPr wrap="square" lIns="0" tIns="0" rIns="0" bIns="0" rtlCol="0">
            <a:noAutofit/>
          </a:bodyPr>
          <a:lstStyle/>
          <a:p>
            <a:pPr>
              <a:spcBef>
                <a:spcPts val="450"/>
              </a:spcBef>
            </a:pPr>
            <a:r>
              <a:rPr lang="en-US" sz="2800" b="1" dirty="0" smtClean="0">
                <a:solidFill>
                  <a:srgbClr val="004685"/>
                </a:solidFill>
              </a:rPr>
              <a:t>           Don’t </a:t>
            </a:r>
            <a:r>
              <a:rPr lang="en-US" sz="2800" b="1" dirty="0">
                <a:solidFill>
                  <a:srgbClr val="004685"/>
                </a:solidFill>
              </a:rPr>
              <a:t>say “security doesn’t work with agile”</a:t>
            </a:r>
          </a:p>
          <a:p>
            <a:pPr>
              <a:spcBef>
                <a:spcPts val="450"/>
              </a:spcBef>
            </a:pPr>
            <a:r>
              <a:rPr lang="en-US" sz="2800" dirty="0" smtClean="0"/>
              <a:t>		Be </a:t>
            </a:r>
            <a:r>
              <a:rPr lang="en-US" sz="2800" dirty="0"/>
              <a:t>flexible, adjust yourself and your processes, </a:t>
            </a:r>
            <a:endParaRPr lang="en-US" sz="2800" dirty="0" smtClean="0"/>
          </a:p>
          <a:p>
            <a:pPr>
              <a:spcBef>
                <a:spcPts val="450"/>
              </a:spcBef>
            </a:pPr>
            <a:r>
              <a:rPr lang="en-US" sz="2800" dirty="0"/>
              <a:t>	</a:t>
            </a:r>
            <a:r>
              <a:rPr lang="en-US" sz="2800" dirty="0" smtClean="0"/>
              <a:t>      find </a:t>
            </a:r>
            <a:r>
              <a:rPr lang="en-US" sz="2800" dirty="0"/>
              <a:t>a good partner and you will </a:t>
            </a:r>
            <a:r>
              <a:rPr lang="en-US" sz="2800" dirty="0" smtClean="0"/>
              <a:t>succeed together!</a:t>
            </a:r>
            <a:endParaRPr lang="en-US" sz="2800" dirty="0"/>
          </a:p>
        </p:txBody>
      </p:sp>
    </p:spTree>
    <p:extLst>
      <p:ext uri="{BB962C8B-B14F-4D97-AF65-F5344CB8AC3E}">
        <p14:creationId xmlns:p14="http://schemas.microsoft.com/office/powerpoint/2010/main" val="3071938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810" y="27436"/>
            <a:ext cx="8229600" cy="1143000"/>
          </a:xfrm>
        </p:spPr>
        <p:txBody>
          <a:bodyPr/>
          <a:lstStyle/>
          <a:p>
            <a:r>
              <a:rPr lang="en-US" dirty="0" smtClean="0"/>
              <a:t>Q&amp;A</a:t>
            </a:r>
            <a:endParaRPr lang="en-US" dirty="0"/>
          </a:p>
        </p:txBody>
      </p:sp>
      <p:sp>
        <p:nvSpPr>
          <p:cNvPr id="4" name="Title 1"/>
          <p:cNvSpPr txBox="1">
            <a:spLocks/>
          </p:cNvSpPr>
          <p:nvPr/>
        </p:nvSpPr>
        <p:spPr>
          <a:xfrm>
            <a:off x="457081" y="2000250"/>
            <a:ext cx="6856214" cy="17145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rgbClr val="004685"/>
                </a:solidFill>
                <a:latin typeface="+mj-lt"/>
                <a:ea typeface="+mj-ea"/>
                <a:cs typeface="+mj-cs"/>
              </a:defRPr>
            </a:lvl1pPr>
          </a:lstStyle>
          <a:p>
            <a:r>
              <a:rPr lang="en-US" dirty="0" smtClean="0"/>
              <a:t>Thank you</a:t>
            </a:r>
            <a:endParaRPr lang="en-US" dirty="0"/>
          </a:p>
        </p:txBody>
      </p:sp>
      <p:sp>
        <p:nvSpPr>
          <p:cNvPr id="5" name="Text Placeholder 2"/>
          <p:cNvSpPr txBox="1">
            <a:spLocks/>
          </p:cNvSpPr>
          <p:nvPr/>
        </p:nvSpPr>
        <p:spPr>
          <a:xfrm>
            <a:off x="456010" y="3761920"/>
            <a:ext cx="6856214" cy="81008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solidFill>
                  <a:srgbClr val="01A982"/>
                </a:solidFill>
              </a:rPr>
              <a:t>Elena.Kravchenko@hpe.com</a:t>
            </a:r>
          </a:p>
          <a:p>
            <a:r>
              <a:rPr lang="en-US" dirty="0" smtClean="0">
                <a:solidFill>
                  <a:srgbClr val="01A982"/>
                </a:solidFill>
              </a:rPr>
              <a:t>Efrat.Wasserman@hpe.com</a:t>
            </a:r>
          </a:p>
          <a:p>
            <a:endParaRPr lang="en-US" dirty="0"/>
          </a:p>
        </p:txBody>
      </p:sp>
    </p:spTree>
    <p:extLst>
      <p:ext uri="{BB962C8B-B14F-4D97-AF65-F5344CB8AC3E}">
        <p14:creationId xmlns:p14="http://schemas.microsoft.com/office/powerpoint/2010/main" val="11947854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3518</TotalTime>
  <Words>3775</Words>
  <Application>Microsoft Office PowerPoint</Application>
  <PresentationFormat>On-screen Show (4:3)</PresentationFormat>
  <Paragraphs>435</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HP Simplified</vt:lpstr>
      <vt:lpstr>MetricHPE</vt:lpstr>
      <vt:lpstr>MetricHPE Light</vt:lpstr>
      <vt:lpstr>Wingdings</vt:lpstr>
      <vt:lpstr>Office Theme</vt:lpstr>
      <vt:lpstr>Integrating Security in Agile projects</vt:lpstr>
      <vt:lpstr>Secure Development vs. Agile Development</vt:lpstr>
      <vt:lpstr>Secure Agile Development </vt:lpstr>
      <vt:lpstr>Who we are…</vt:lpstr>
      <vt:lpstr>What we will discuss today </vt:lpstr>
      <vt:lpstr>HPE ADM organization and portfolio</vt:lpstr>
      <vt:lpstr>SLM framework</vt:lpstr>
      <vt:lpstr>Our product overview</vt:lpstr>
      <vt:lpstr>Agile development practices</vt:lpstr>
      <vt:lpstr>SLM adjustments for Agile project</vt:lpstr>
      <vt:lpstr>External security governance aspects </vt:lpstr>
      <vt:lpstr>Security Impact</vt:lpstr>
      <vt:lpstr>Security assessment </vt:lpstr>
      <vt:lpstr>Best practices</vt:lpstr>
      <vt:lpstr>Best practices</vt:lpstr>
      <vt:lpstr>Best practices</vt:lpstr>
      <vt:lpstr>Best practices- screenshots</vt:lpstr>
      <vt:lpstr>Roles</vt:lpstr>
      <vt:lpstr>Tips </vt:lpstr>
      <vt:lpstr>Summary</vt:lpstr>
      <vt:lpstr>Q&amp;A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Calder</dc:creator>
  <cp:lastModifiedBy>Wasserman, Efrat</cp:lastModifiedBy>
  <cp:revision>163</cp:revision>
  <dcterms:created xsi:type="dcterms:W3CDTF">2013-10-03T18:23:08Z</dcterms:created>
  <dcterms:modified xsi:type="dcterms:W3CDTF">2016-09-19T10:22:20Z</dcterms:modified>
</cp:coreProperties>
</file>