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45"/>
  </p:notesMasterIdLst>
  <p:sldIdLst>
    <p:sldId id="370" r:id="rId3"/>
    <p:sldId id="424" r:id="rId4"/>
    <p:sldId id="371" r:id="rId5"/>
    <p:sldId id="395" r:id="rId6"/>
    <p:sldId id="393" r:id="rId7"/>
    <p:sldId id="396" r:id="rId8"/>
    <p:sldId id="397" r:id="rId9"/>
    <p:sldId id="372" r:id="rId10"/>
    <p:sldId id="401" r:id="rId11"/>
    <p:sldId id="402" r:id="rId12"/>
    <p:sldId id="403" r:id="rId13"/>
    <p:sldId id="374" r:id="rId14"/>
    <p:sldId id="404" r:id="rId15"/>
    <p:sldId id="376" r:id="rId16"/>
    <p:sldId id="378" r:id="rId17"/>
    <p:sldId id="379" r:id="rId18"/>
    <p:sldId id="381" r:id="rId19"/>
    <p:sldId id="375" r:id="rId20"/>
    <p:sldId id="399" r:id="rId21"/>
    <p:sldId id="421" r:id="rId22"/>
    <p:sldId id="422" r:id="rId23"/>
    <p:sldId id="423" r:id="rId24"/>
    <p:sldId id="420" r:id="rId25"/>
    <p:sldId id="418" r:id="rId26"/>
    <p:sldId id="419" r:id="rId27"/>
    <p:sldId id="405" r:id="rId28"/>
    <p:sldId id="406" r:id="rId29"/>
    <p:sldId id="407" r:id="rId30"/>
    <p:sldId id="408" r:id="rId31"/>
    <p:sldId id="409" r:id="rId32"/>
    <p:sldId id="412" r:id="rId33"/>
    <p:sldId id="410" r:id="rId34"/>
    <p:sldId id="411" r:id="rId35"/>
    <p:sldId id="413" r:id="rId36"/>
    <p:sldId id="414" r:id="rId37"/>
    <p:sldId id="415" r:id="rId38"/>
    <p:sldId id="416" r:id="rId39"/>
    <p:sldId id="382" r:id="rId40"/>
    <p:sldId id="383" r:id="rId41"/>
    <p:sldId id="400" r:id="rId42"/>
    <p:sldId id="390" r:id="rId43"/>
    <p:sldId id="417" r:id="rId44"/>
  </p:sldIdLst>
  <p:sldSz cx="9144000" cy="5143500" type="screen16x9"/>
  <p:notesSz cx="6858000" cy="9144000"/>
  <p:defaultTextStyle>
    <a:defPPr>
      <a:defRPr lang="en-US"/>
    </a:defPPr>
    <a:lvl1pPr marL="0" algn="l" defTabSz="81626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31" algn="l" defTabSz="81626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262" algn="l" defTabSz="81626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392" algn="l" defTabSz="81626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523" algn="l" defTabSz="81626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654" algn="l" defTabSz="81626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8785" algn="l" defTabSz="81626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6915" algn="l" defTabSz="81626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046" algn="l" defTabSz="816262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64">
          <p15:clr>
            <a:srgbClr val="A4A3A4"/>
          </p15:clr>
        </p15:guide>
        <p15:guide id="2" orient="horz" pos="1188">
          <p15:clr>
            <a:srgbClr val="A4A3A4"/>
          </p15:clr>
        </p15:guide>
        <p15:guide id="3" orient="horz" pos="2004">
          <p15:clr>
            <a:srgbClr val="A4A3A4"/>
          </p15:clr>
        </p15:guide>
        <p15:guide id="4" orient="horz" pos="804">
          <p15:clr>
            <a:srgbClr val="A4A3A4"/>
          </p15:clr>
        </p15:guide>
        <p15:guide id="5" orient="horz" pos="1428">
          <p15:clr>
            <a:srgbClr val="A4A3A4"/>
          </p15:clr>
        </p15:guide>
        <p15:guide id="6" orient="horz" pos="1812">
          <p15:clr>
            <a:srgbClr val="A4A3A4"/>
          </p15:clr>
        </p15:guide>
        <p15:guide id="7" orient="horz" pos="3012">
          <p15:clr>
            <a:srgbClr val="A4A3A4"/>
          </p15:clr>
        </p15:guide>
        <p15:guide id="8" orient="horz" pos="1380">
          <p15:clr>
            <a:srgbClr val="A4A3A4"/>
          </p15:clr>
        </p15:guide>
        <p15:guide id="9" orient="horz" pos="2628">
          <p15:clr>
            <a:srgbClr val="A4A3A4"/>
          </p15:clr>
        </p15:guide>
        <p15:guide id="10" orient="horz" pos="2772">
          <p15:clr>
            <a:srgbClr val="A4A3A4"/>
          </p15:clr>
        </p15:guide>
        <p15:guide id="11" pos="2880">
          <p15:clr>
            <a:srgbClr val="A4A3A4"/>
          </p15:clr>
        </p15:guide>
        <p15:guide id="12" pos="288">
          <p15:clr>
            <a:srgbClr val="A4A3A4"/>
          </p15:clr>
        </p15:guide>
        <p15:guide id="13" pos="5472">
          <p15:clr>
            <a:srgbClr val="A4A3A4"/>
          </p15:clr>
        </p15:guide>
        <p15:guide id="14" pos="768">
          <p15:clr>
            <a:srgbClr val="A4A3A4"/>
          </p15:clr>
        </p15:guide>
        <p15:guide id="15" pos="4080">
          <p15:clr>
            <a:srgbClr val="A4A3A4"/>
          </p15:clr>
        </p15:guide>
        <p15:guide id="16" pos="3216">
          <p15:clr>
            <a:srgbClr val="A4A3A4"/>
          </p15:clr>
        </p15:guide>
        <p15:guide id="17" pos="403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wner" initials="o" lastIdx="19" clrIdx="0"/>
  <p:cmAuthor id="1" name="Daria" initials="D" lastIdx="4" clrIdx="1"/>
  <p:cmAuthor id="2" name="Asaph Schulman" initials="AS" lastIdx="38" clrIdx="2"/>
  <p:cmAuthor id="3" name="user" initials="u" lastIdx="2" clrIdx="3"/>
  <p:cmAuthor id="4" name="Alexey" initials="A" lastIdx="15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F7F7F7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544" autoAdjust="0"/>
  </p:normalViewPr>
  <p:slideViewPr>
    <p:cSldViewPr>
      <p:cViewPr varScale="1">
        <p:scale>
          <a:sx n="71" d="100"/>
          <a:sy n="71" d="100"/>
        </p:scale>
        <p:origin x="54" y="198"/>
      </p:cViewPr>
      <p:guideLst>
        <p:guide orient="horz" pos="2964"/>
        <p:guide orient="horz" pos="1188"/>
        <p:guide orient="horz" pos="2004"/>
        <p:guide orient="horz" pos="804"/>
        <p:guide orient="horz" pos="1428"/>
        <p:guide orient="horz" pos="1812"/>
        <p:guide orient="horz" pos="3012"/>
        <p:guide orient="horz" pos="1380"/>
        <p:guide orient="horz" pos="2628"/>
        <p:guide orient="horz" pos="2772"/>
        <p:guide pos="2880"/>
        <p:guide pos="288"/>
        <p:guide pos="5472"/>
        <p:guide pos="768"/>
        <p:guide pos="4080"/>
        <p:guide pos="3216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4AB10-CBF7-4B2F-9CFA-653B48A13542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D93F2-F16A-4BB3-8738-4005F3DA2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83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8131" algn="l" defTabSz="816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6262" algn="l" defTabSz="816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24392" algn="l" defTabSz="816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32523" algn="l" defTabSz="816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40654" algn="l" defTabSz="816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8785" algn="l" defTabSz="816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6915" algn="l" defTabSz="816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65046" algn="l" defTabSz="816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npmjs.com/misc/scripts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Lets</a:t>
            </a:r>
            <a:r>
              <a:rPr lang="en-US" baseline="0" dirty="0" smtClean="0"/>
              <a:t> start with some nostalgia.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D93F2-F16A-4BB3-8738-4005F3DA2B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496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D93F2-F16A-4BB3-8738-4005F3DA2B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2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Worth</a:t>
            </a:r>
            <a:r>
              <a:rPr lang="en-US" baseline="0" dirty="0" smtClean="0"/>
              <a:t> the effort when the package has 80K packages depending on it.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D93F2-F16A-4BB3-8738-4005F3DA2B4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36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npm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allows the module author to specify a number of </a:t>
            </a:r>
            <a:r>
              <a:rPr lang="en-US" sz="11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hooks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to be run at different stages of the install or uninstall. These hooks are run by default when you perform these </a:t>
            </a:r>
            <a:r>
              <a:rPr lang="en-US" sz="11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npm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actions.</a:t>
            </a:r>
          </a:p>
          <a:p>
            <a:endParaRPr lang="en-US" sz="11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make sure these hooks aren’t run when you want to review a package, don’t </a:t>
            </a:r>
            <a:r>
              <a:rPr lang="en-US" sz="11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npm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install it, but look at the source code in its repository first. Note that the repository does not have to represent the package in any way shape or form. A malicious package will most likely not show its cards here or even have a repository.</a:t>
            </a:r>
          </a:p>
          <a:p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download the </a:t>
            </a:r>
            <a:r>
              <a:rPr lang="en-US" sz="11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tarball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module directly and inspect it.</a:t>
            </a:r>
          </a:p>
          <a:p>
            <a:endParaRPr lang="en-US" sz="11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do just want to install it from </a:t>
            </a:r>
            <a:r>
              <a:rPr lang="en-US" sz="11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npm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easiest way is to use the </a:t>
            </a:r>
            <a:r>
              <a:rPr lang="en-US" sz="11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npm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install option </a:t>
            </a:r>
            <a:r>
              <a:rPr lang="en-US" dirty="0" smtClean="0"/>
              <a:t>--ignore-scripts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which doesn’t protect you from malicious or native code in the module, but does stop the script hooks from executing immediately on installation.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D93F2-F16A-4BB3-8738-4005F3DA2B4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08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D93F2-F16A-4BB3-8738-4005F3DA2B4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30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ropbox (Atreo)\Atreo Shared\Customer Projects\Checkmarx\2015-012-CHE-0807-p-Companyppt\05. Images\16;9 for ppt\2015-010-CHE-0683-m-Branding-ppt_R4 for pp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191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1746052"/>
            <a:ext cx="3229090" cy="1651397"/>
          </a:xfrm>
          <a:prstGeom prst="rect">
            <a:avLst/>
          </a:prstGeom>
        </p:spPr>
        <p:txBody>
          <a:bodyPr vert="horz" lIns="81626" tIns="40813" rIns="81626" bIns="40813" rtlCol="0" anchor="ctr">
            <a:noAutofit/>
          </a:bodyPr>
          <a:lstStyle>
            <a:lvl1pPr algn="l">
              <a:defRPr sz="3000" b="1">
                <a:solidFill>
                  <a:schemeClr val="bg1"/>
                </a:solidFill>
                <a:latin typeface="Blogger Sans" pitchFamily="50" charset="0"/>
                <a:ea typeface="Blogger Sans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0" name="Picture 3" descr="E:\Dropbox (Atreo)\Atreo Shared\Customer Projects\Checkmarx\2015-012-CHE-0807-p-Companyppt\05. Images\Checkmarx logo whit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31" y="4557471"/>
            <a:ext cx="1294715" cy="12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008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Dropbox (Atreo)\Atreo Shared\Customer Projects\Checkmarx\2015-012-CHE-0807-p-Companyppt\05. Images\16;9 for ppt\2015-010-CHE-0683-m-Branding-ppt_R4 for ppt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49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1746052"/>
            <a:ext cx="3229090" cy="1651397"/>
          </a:xfrm>
          <a:prstGeom prst="rect">
            <a:avLst/>
          </a:prstGeom>
        </p:spPr>
        <p:txBody>
          <a:bodyPr vert="horz" lIns="81626" tIns="40813" rIns="81626" bIns="40813" rtlCol="0" anchor="ctr">
            <a:noAutofit/>
          </a:bodyPr>
          <a:lstStyle>
            <a:lvl1pPr algn="l">
              <a:defRPr sz="3000" b="1">
                <a:solidFill>
                  <a:schemeClr val="bg1"/>
                </a:solidFill>
                <a:latin typeface="Blogger Sans" pitchFamily="50" charset="0"/>
                <a:ea typeface="Blogger Sans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512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0" y="58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5197" y="0"/>
            <a:ext cx="7667607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="1">
                <a:latin typeface="Blogger Sans" pitchFamily="50" charset="0"/>
                <a:ea typeface="Blogger Sans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20702" y="1328738"/>
            <a:ext cx="7688263" cy="3300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2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2pPr>
            <a:lvl3pPr marL="1143000" indent="-22860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3pPr>
            <a:lvl4pPr marL="1600200" indent="-22860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4pPr>
            <a:lvl5pPr marL="2057400" indent="-22860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28600" y="4801417"/>
            <a:ext cx="2895600" cy="205534"/>
          </a:xfrm>
        </p:spPr>
        <p:txBody>
          <a:bodyPr/>
          <a:lstStyle>
            <a:lvl1pPr algn="l">
              <a:defRPr sz="9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Proprietary and Confidential | All Rights Reserved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95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8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814919" y="2200275"/>
            <a:ext cx="3514162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2400" b="1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defRPr>
            </a:lvl1pPr>
          </a:lstStyle>
          <a:p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28600" y="4801417"/>
            <a:ext cx="2895600" cy="205534"/>
          </a:xfrm>
        </p:spPr>
        <p:txBody>
          <a:bodyPr/>
          <a:lstStyle>
            <a:lvl1pPr algn="l">
              <a:defRPr sz="9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Proprietary and Confidential | All Rights Reserved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50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435" y="587"/>
            <a:ext cx="9155435" cy="514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66282" y="1352550"/>
            <a:ext cx="3229090" cy="1651397"/>
          </a:xfrm>
          <a:prstGeom prst="rect">
            <a:avLst/>
          </a:prstGeom>
        </p:spPr>
        <p:txBody>
          <a:bodyPr vert="horz" lIns="81626" tIns="40813" rIns="81626" bIns="40813" rtlCol="0" anchor="ctr">
            <a:noAutofit/>
          </a:bodyPr>
          <a:lstStyle>
            <a:lvl1pPr algn="l">
              <a:defRPr sz="2400" b="1">
                <a:solidFill>
                  <a:schemeClr val="bg1"/>
                </a:solidFill>
                <a:latin typeface="Blogger Sans" pitchFamily="50" charset="0"/>
                <a:ea typeface="Blogger Sans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470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2"/>
          <a:stretch/>
        </p:blipFill>
        <p:spPr bwMode="auto">
          <a:xfrm>
            <a:off x="0" y="0"/>
            <a:ext cx="9143999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1746052"/>
            <a:ext cx="3229090" cy="1651397"/>
          </a:xfrm>
          <a:prstGeom prst="rect">
            <a:avLst/>
          </a:prstGeom>
        </p:spPr>
        <p:txBody>
          <a:bodyPr vert="horz" lIns="81626" tIns="40813" rIns="81626" bIns="40813" rtlCol="0" anchor="ctr">
            <a:noAutofit/>
          </a:bodyPr>
          <a:lstStyle>
            <a:lvl1pPr algn="l">
              <a:defRPr sz="3000" b="1">
                <a:solidFill>
                  <a:schemeClr val="bg1"/>
                </a:solidFill>
                <a:latin typeface="Blogger Sans" pitchFamily="50" charset="0"/>
                <a:ea typeface="Blogger Sans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76" y="4399509"/>
            <a:ext cx="1465064" cy="44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37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Dropbox (Atreo)\Atreo Shared\Customer Projects\Checkmarx\2015-012-CHE-0807-p-Companyppt\05. Images\16;9 for ppt\2015-010-CHE-0683-m-Branding-ppt_R4 for ppt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49"/>
            <a:ext cx="9144000" cy="514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1746052"/>
            <a:ext cx="3229090" cy="1651397"/>
          </a:xfrm>
          <a:prstGeom prst="rect">
            <a:avLst/>
          </a:prstGeom>
        </p:spPr>
        <p:txBody>
          <a:bodyPr vert="horz" lIns="81626" tIns="40813" rIns="81626" bIns="40813" rtlCol="0" anchor="ctr">
            <a:noAutofit/>
          </a:bodyPr>
          <a:lstStyle>
            <a:lvl1pPr algn="l">
              <a:defRPr sz="3000" b="1">
                <a:solidFill>
                  <a:schemeClr val="bg1"/>
                </a:solidFill>
                <a:latin typeface="Blogger Sans" pitchFamily="50" charset="0"/>
                <a:ea typeface="Blogger Sans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10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0" y="58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5197" y="0"/>
            <a:ext cx="7667607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="1">
                <a:latin typeface="Blogger Sans" pitchFamily="50" charset="0"/>
                <a:ea typeface="Blogger Sans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20702" y="1328738"/>
            <a:ext cx="7688263" cy="3300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2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2pPr>
            <a:lvl3pPr marL="1143000" indent="-22860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3pPr>
            <a:lvl4pPr marL="1600200" indent="-22860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4pPr>
            <a:lvl5pPr marL="2057400" indent="-22860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28600" y="4801417"/>
            <a:ext cx="2895600" cy="205534"/>
          </a:xfrm>
        </p:spPr>
        <p:txBody>
          <a:bodyPr/>
          <a:lstStyle>
            <a:lvl1pPr algn="l">
              <a:defRPr sz="9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Proprietary and Confidential | All Rights Reserved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921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8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814919" y="2200275"/>
            <a:ext cx="3514162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2400" b="1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defRPr>
            </a:lvl1pPr>
          </a:lstStyle>
          <a:p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28600" y="4801417"/>
            <a:ext cx="2895600" cy="205534"/>
          </a:xfrm>
        </p:spPr>
        <p:txBody>
          <a:bodyPr/>
          <a:lstStyle>
            <a:lvl1pPr algn="l">
              <a:defRPr sz="9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Proprietary and Confidential | All Rights Reserved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94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nt 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0"/>
            <a:ext cx="9144000" cy="514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5197" y="0"/>
            <a:ext cx="7667607" cy="742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="1">
                <a:latin typeface="Blogger Sans" pitchFamily="50" charset="0"/>
                <a:ea typeface="Blogger Sans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20702" y="1328738"/>
            <a:ext cx="7688263" cy="33004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2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2pPr>
            <a:lvl3pPr marL="1143000" indent="-22860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3pPr>
            <a:lvl4pPr marL="1600200" indent="-22860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4pPr>
            <a:lvl5pPr marL="2057400" indent="-228600">
              <a:buSzPct val="100000"/>
              <a:buFontTx/>
              <a:buBlip>
                <a:blip r:embed="rId3"/>
              </a:buBlip>
              <a:defRPr sz="1600">
                <a:solidFill>
                  <a:schemeClr val="accent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8393201" y="638219"/>
            <a:ext cx="1028417" cy="22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28600" y="4801417"/>
            <a:ext cx="2895600" cy="205534"/>
          </a:xfrm>
        </p:spPr>
        <p:txBody>
          <a:bodyPr/>
          <a:lstStyle>
            <a:lvl1pPr algn="l">
              <a:defRPr sz="9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Proprietary and Confidential | All Rights Reserved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721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435" y="587"/>
            <a:ext cx="9155435" cy="514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66282" y="1352550"/>
            <a:ext cx="3229090" cy="1651397"/>
          </a:xfrm>
          <a:prstGeom prst="rect">
            <a:avLst/>
          </a:prstGeom>
        </p:spPr>
        <p:txBody>
          <a:bodyPr vert="horz" lIns="81626" tIns="40813" rIns="81626" bIns="40813" rtlCol="0" anchor="ctr">
            <a:noAutofit/>
          </a:bodyPr>
          <a:lstStyle>
            <a:lvl1pPr algn="l">
              <a:defRPr sz="2400" b="1">
                <a:solidFill>
                  <a:schemeClr val="bg1"/>
                </a:solidFill>
                <a:latin typeface="Blogger Sans" pitchFamily="50" charset="0"/>
                <a:ea typeface="Blogger Sans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840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81626" tIns="40813" rIns="81626" bIns="4081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81626" tIns="40813" rIns="81626" bIns="408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81626" tIns="40813" rIns="81626" bIns="40813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EE826-4570-4D38-92AB-9336177697B2}" type="datetimeFigureOut">
              <a:rPr lang="en-US" smtClean="0"/>
              <a:t>9/14/2016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81626" tIns="40813" rIns="81626" bIns="40813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81626" tIns="40813" rIns="81626" bIns="40813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AFA2D-8D49-4BBF-A21E-733DE14F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4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7" r:id="rId5"/>
  </p:sldLayoutIdLst>
  <p:txStyles>
    <p:titleStyle>
      <a:lvl1pPr algn="ctr" defTabSz="816262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098" indent="-306098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3212" indent="-255082" algn="l" defTabSz="816262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327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457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588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719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850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0981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111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31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62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392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23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654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785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915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046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81626" tIns="40813" rIns="81626" bIns="4081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81626" tIns="40813" rIns="81626" bIns="408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81626" tIns="40813" rIns="81626" bIns="40813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EE826-4570-4D38-92AB-9336177697B2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9/14/2016</a:t>
            </a:fld>
            <a:endParaRPr lang="en-US" dirty="0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81626" tIns="40813" rIns="81626" bIns="40813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81626" tIns="40813" rIns="81626" bIns="40813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AFA2D-8D49-4BBF-A21E-733DE14FBB9F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18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5" r:id="rId6"/>
  </p:sldLayoutIdLst>
  <p:timing>
    <p:tnLst>
      <p:par>
        <p:cTn id="1" dur="indefinite" restart="never" nodeType="tmRoot"/>
      </p:par>
    </p:tnLst>
  </p:timing>
  <p:txStyles>
    <p:titleStyle>
      <a:lvl1pPr algn="ctr" defTabSz="816262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098" indent="-306098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3212" indent="-255082" algn="l" defTabSz="816262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327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457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588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719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850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0981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111" indent="-204065" algn="l" defTabSz="81626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31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62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392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23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654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785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915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046" algn="l" defTabSz="81626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docs.npmjs.com/getting-started/semantic-versioning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kb.cert.org/CERT_WEB/services/vul-notes.nsf/6eacfaeab94596f5852569290066a50b/018dbb99def6980185257f820013f175/$FILE/npmwormdisclosure.pdf" TargetMode="Externa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b.cert.org/CERT_WEB/services/vul-notes.nsf/6eacfaeab94596f5852569290066a50b/018dbb99def6980185257f820013f175/$FILE/npmwormdisclosure.pd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b.cert.org/CERT_WEB/services/vul-notes.nsf/6eacfaeab94596f5852569290066a50b/018dbb99def6980185257f820013f175/$FILE/npmwormdisclosure.pdf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b.cert.org/CERT_WEB/services/vul-notes.nsf/6eacfaeab94596f5852569290066a50b/018dbb99def6980185257f820013f175/$FILE/npmwormdisclosure.pdf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flatiron/plates/tarball/master" TargetMode="Externa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registry.npmjs.org/MODULENAME/-/MODULENAME-VERSION.tgz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nodesecurity.io/advisories/136" TargetMode="External"/><Relationship Id="rId2" Type="http://schemas.openxmlformats.org/officeDocument/2006/relationships/hyperlink" Target="https://nodesecurity.io/advisories/137" TargetMode="Externa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742950"/>
            <a:ext cx="3229090" cy="1651397"/>
          </a:xfrm>
        </p:spPr>
        <p:txBody>
          <a:bodyPr/>
          <a:lstStyle/>
          <a:p>
            <a:r>
              <a:rPr lang="en-US" dirty="0" smtClean="0">
                <a:cs typeface="Tahoma"/>
              </a:rPr>
              <a:t>Could a few lines of code F@#k it all up?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90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Dependencies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Probably 90% of commercial application make use of Open Source Software</a:t>
            </a:r>
          </a:p>
          <a:p>
            <a:r>
              <a:rPr lang="en-US" dirty="0" smtClean="0"/>
              <a:t>Open Source is great but….</a:t>
            </a:r>
          </a:p>
          <a:p>
            <a:r>
              <a:rPr lang="en-US" dirty="0" smtClean="0"/>
              <a:t>Node.js is quickly becoming a leading framework </a:t>
            </a:r>
          </a:p>
          <a:p>
            <a:r>
              <a:rPr lang="en-US" dirty="0" smtClean="0"/>
              <a:t>Some issues with node’s repository are concerning from the security </a:t>
            </a:r>
            <a:r>
              <a:rPr lang="en-US" dirty="0" err="1" smtClean="0"/>
              <a:t>pov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98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pd4pic.com/images/television-tv-crt-tube-tv-monito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5750"/>
            <a:ext cx="6096000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IDS_Dependenci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05200" y="666750"/>
            <a:ext cx="40386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2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6061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Left-Pad Saga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2033141"/>
            <a:ext cx="8077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accent6"/>
                </a:solidFill>
              </a:rPr>
              <a:t>Azer</a:t>
            </a:r>
            <a:r>
              <a:rPr lang="en-US" sz="2000" b="1" dirty="0">
                <a:solidFill>
                  <a:schemeClr val="accent6"/>
                </a:solidFill>
              </a:rPr>
              <a:t> </a:t>
            </a:r>
            <a:r>
              <a:rPr lang="en-US" sz="2000" b="1" dirty="0" err="1">
                <a:solidFill>
                  <a:schemeClr val="accent6"/>
                </a:solidFill>
              </a:rPr>
              <a:t>Koçulu</a:t>
            </a:r>
            <a:r>
              <a:rPr lang="en-US" sz="2000" b="1" dirty="0">
                <a:solidFill>
                  <a:schemeClr val="accent6"/>
                </a:solidFill>
              </a:rPr>
              <a:t>  </a:t>
            </a:r>
          </a:p>
          <a:p>
            <a:pPr algn="ctr"/>
            <a:r>
              <a:rPr lang="en-US" sz="2000" dirty="0">
                <a:solidFill>
                  <a:schemeClr val="accent6"/>
                </a:solidFill>
              </a:rPr>
              <a:t>A fairly anonymous developer at that time decided to “Liberate” his modules following a disagreement with NPM </a:t>
            </a:r>
            <a:r>
              <a:rPr lang="en-US" sz="2000" dirty="0" smtClean="0">
                <a:solidFill>
                  <a:schemeClr val="accent6"/>
                </a:solidFill>
              </a:rPr>
              <a:t>staff.</a:t>
            </a:r>
          </a:p>
          <a:p>
            <a:pPr algn="ctr"/>
            <a:endParaRPr lang="en-US" sz="2000" dirty="0">
              <a:solidFill>
                <a:schemeClr val="accent6"/>
              </a:solidFill>
            </a:endParaRPr>
          </a:p>
          <a:p>
            <a:pPr algn="ctr"/>
            <a:endParaRPr lang="en-US" sz="2000" dirty="0" smtClean="0">
              <a:solidFill>
                <a:schemeClr val="accent6"/>
              </a:solidFill>
            </a:endParaRPr>
          </a:p>
          <a:p>
            <a:pPr algn="ctr"/>
            <a:r>
              <a:rPr lang="en-US" sz="2000" dirty="0" smtClean="0">
                <a:solidFill>
                  <a:schemeClr val="accent6"/>
                </a:solidFill>
              </a:rPr>
              <a:t>Among them was a module named Left-Pad</a:t>
            </a:r>
            <a:endParaRPr lang="en-US" sz="2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5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Left-pad Saga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859" y="895350"/>
            <a:ext cx="6753289" cy="4248150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3105150"/>
            <a:ext cx="9144000" cy="246221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npm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ERR! 404 Registry returned 404 for GET on https://registry.npmjs.org/left-pad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3790950"/>
            <a:ext cx="9144000" cy="492443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npm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ERR! 404 'left-pad' is not in the 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npm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registry.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npm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ERR! 404 You should bug the author to publish it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(or use the name yourself!)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 </a:t>
            </a:r>
            <a:endParaRPr kumimoji="0" lang="en-US" altLang="en-US" sz="4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18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Left-Pad Saga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1177" y="1149033"/>
            <a:ext cx="7688263" cy="1090612"/>
          </a:xfrm>
        </p:spPr>
        <p:txBody>
          <a:bodyPr>
            <a:normAutofit/>
          </a:bodyPr>
          <a:lstStyle/>
          <a:p>
            <a:r>
              <a:rPr lang="en-US" dirty="0" smtClean="0"/>
              <a:t>Left-Pad was/is used by ~40 </a:t>
            </a:r>
            <a:r>
              <a:rPr lang="en-US" dirty="0" err="1" smtClean="0"/>
              <a:t>npm</a:t>
            </a:r>
            <a:r>
              <a:rPr lang="en-US" dirty="0" smtClean="0"/>
              <a:t> modules </a:t>
            </a:r>
          </a:p>
          <a:p>
            <a:pPr lvl="1"/>
            <a:r>
              <a:rPr lang="en-US" dirty="0" smtClean="0"/>
              <a:t>including </a:t>
            </a:r>
            <a:r>
              <a:rPr lang="en-US" dirty="0"/>
              <a:t> </a:t>
            </a:r>
            <a:r>
              <a:rPr lang="en-US" dirty="0" smtClean="0"/>
              <a:t>React and Babel (used by FB, </a:t>
            </a:r>
            <a:r>
              <a:rPr lang="en-US" dirty="0" err="1" smtClean="0"/>
              <a:t>AirBnB</a:t>
            </a:r>
            <a:r>
              <a:rPr lang="en-US" dirty="0" smtClean="0"/>
              <a:t> and others)</a:t>
            </a:r>
            <a:endParaRPr lang="en-US" dirty="0"/>
          </a:p>
        </p:txBody>
      </p:sp>
      <p:pic>
        <p:nvPicPr>
          <p:cNvPr id="4" name="Picture 2" descr="https://avatars0.githubusercontent.com/u/13072?v=3&amp;s=4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11455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311177" y="1709739"/>
            <a:ext cx="7688263" cy="481012"/>
          </a:xfrm>
          <a:prstGeom prst="rect">
            <a:avLst/>
          </a:prstGeom>
        </p:spPr>
        <p:txBody>
          <a:bodyPr vert="horz" lIns="81626" tIns="40813" rIns="81626" bIns="40813" rtlCol="0">
            <a:normAutofit/>
          </a:bodyPr>
          <a:lstStyle>
            <a:lvl1pPr marL="342900" indent="-342900" algn="l" defTabSz="816262" rtl="0" eaLnBrk="1" latinLnBrk="0" hangingPunct="1">
              <a:spcBef>
                <a:spcPct val="20000"/>
              </a:spcBef>
              <a:buSzPct val="120000"/>
              <a:buFontTx/>
              <a:buBlip>
                <a:blip r:embed="rId3"/>
              </a:buBlip>
              <a:defRPr sz="160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816262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60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816262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60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816262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60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816262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60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44719" indent="-204065" algn="l" defTabSz="8162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850" indent="-204065" algn="l" defTabSz="8162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0981" indent="-204065" algn="l" defTabSz="8162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9111" indent="-204065" algn="l" defTabSz="8162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311177" y="2388393"/>
            <a:ext cx="5146648" cy="3231357"/>
          </a:xfrm>
          <a:prstGeom prst="rect">
            <a:avLst/>
          </a:prstGeom>
        </p:spPr>
        <p:txBody>
          <a:bodyPr vert="horz" lIns="81626" tIns="40813" rIns="81626" bIns="40813" rtlCol="0">
            <a:normAutofit/>
          </a:bodyPr>
          <a:lstStyle>
            <a:lvl1pPr marL="342900" indent="-342900" algn="l" defTabSz="816262" rtl="0" eaLnBrk="1" latinLnBrk="0" hangingPunct="1">
              <a:spcBef>
                <a:spcPct val="20000"/>
              </a:spcBef>
              <a:buSzPct val="120000"/>
              <a:buFontTx/>
              <a:buBlip>
                <a:blip r:embed="rId3"/>
              </a:buBlip>
              <a:defRPr sz="160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816262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60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816262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60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816262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60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816262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600" kern="1200">
                <a:solidFill>
                  <a:schemeClr val="accent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44719" indent="-204065" algn="l" defTabSz="8162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850" indent="-204065" algn="l" defTabSz="8162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0981" indent="-204065" algn="l" defTabSz="8162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9111" indent="-204065" algn="l" defTabSz="8162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First of all </a:t>
            </a:r>
            <a:r>
              <a:rPr lang="en-US" dirty="0" err="1" smtClean="0"/>
              <a:t>Azer</a:t>
            </a:r>
            <a:r>
              <a:rPr lang="en-US" dirty="0" smtClean="0"/>
              <a:t> is no longer anonymous. </a:t>
            </a:r>
          </a:p>
          <a:p>
            <a:r>
              <a:rPr lang="en-US" dirty="0" smtClean="0"/>
              <a:t>He actually triggered and important discussion within the community</a:t>
            </a:r>
          </a:p>
          <a:p>
            <a:r>
              <a:rPr lang="en-US" dirty="0" smtClean="0"/>
              <a:t>Should an author be able to un-publish his work without a process?</a:t>
            </a:r>
          </a:p>
          <a:p>
            <a:r>
              <a:rPr lang="en-US" dirty="0" smtClean="0"/>
              <a:t>What happens to the available module names?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88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NPM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0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npm</a:t>
            </a:r>
            <a:r>
              <a:rPr lang="en-US" dirty="0" smtClean="0"/>
              <a:t>– Node.js Package Manager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NPM is the node.js open source package manager</a:t>
            </a:r>
          </a:p>
          <a:p>
            <a:r>
              <a:rPr lang="en-US" dirty="0" smtClean="0"/>
              <a:t>“Find</a:t>
            </a:r>
            <a:r>
              <a:rPr lang="en-US" dirty="0"/>
              <a:t>, share, and reuse packages of code from hundreds of thousands of </a:t>
            </a:r>
            <a:r>
              <a:rPr lang="en-US" dirty="0" smtClean="0"/>
              <a:t>developers”</a:t>
            </a:r>
          </a:p>
          <a:p>
            <a:r>
              <a:rPr lang="en-US" dirty="0" smtClean="0"/>
              <a:t>Around 300K modules available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533" y="2978944"/>
            <a:ext cx="3531367" cy="20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1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points to note about </a:t>
            </a:r>
            <a:r>
              <a:rPr lang="en-US" dirty="0" err="1" smtClean="0"/>
              <a:t>npm</a:t>
            </a:r>
            <a:r>
              <a:rPr lang="en-US" dirty="0" smtClean="0"/>
              <a:t> repo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Semantic Versioning – </a:t>
            </a:r>
            <a:r>
              <a:rPr lang="en-US" dirty="0" err="1" smtClean="0"/>
              <a:t>npm</a:t>
            </a:r>
            <a:r>
              <a:rPr lang="en-US" dirty="0" smtClean="0"/>
              <a:t> encourages </a:t>
            </a:r>
            <a:r>
              <a:rPr lang="en-US" dirty="0"/>
              <a:t>the use of </a:t>
            </a:r>
            <a:r>
              <a:rPr lang="en-US" dirty="0" err="1">
                <a:hlinkClick r:id="rId2"/>
              </a:rPr>
              <a:t>semver</a:t>
            </a:r>
            <a:r>
              <a:rPr lang="en-US" dirty="0"/>
              <a:t>, or semantic versioning. </a:t>
            </a:r>
            <a:endParaRPr lang="en-US" dirty="0" smtClean="0"/>
          </a:p>
          <a:p>
            <a:pPr lvl="1"/>
            <a:r>
              <a:rPr lang="en-US" dirty="0"/>
              <a:t>D</a:t>
            </a:r>
            <a:r>
              <a:rPr lang="en-US" dirty="0" smtClean="0"/>
              <a:t>ependencies </a:t>
            </a:r>
            <a:r>
              <a:rPr lang="en-US" dirty="0"/>
              <a:t>are not locked to a certain version by default. </a:t>
            </a:r>
            <a:endParaRPr lang="en-US" dirty="0" smtClean="0"/>
          </a:p>
          <a:p>
            <a:pPr lvl="1"/>
            <a:r>
              <a:rPr lang="en-US" dirty="0" smtClean="0"/>
              <a:t>For </a:t>
            </a:r>
            <a:r>
              <a:rPr lang="en-US" dirty="0"/>
              <a:t>any </a:t>
            </a:r>
            <a:r>
              <a:rPr lang="en-US" dirty="0" smtClean="0"/>
              <a:t>dependency, </a:t>
            </a:r>
            <a:r>
              <a:rPr lang="en-US" dirty="0"/>
              <a:t>the dependency author can push a new version of the </a:t>
            </a:r>
            <a:r>
              <a:rPr lang="en-US" dirty="0" smtClean="0"/>
              <a:t>package.</a:t>
            </a:r>
          </a:p>
          <a:p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2" name="Striped Right Arrow 1"/>
          <p:cNvSpPr/>
          <p:nvPr/>
        </p:nvSpPr>
        <p:spPr>
          <a:xfrm>
            <a:off x="3276600" y="4102250"/>
            <a:ext cx="2855134" cy="607918"/>
          </a:xfrm>
          <a:prstGeom prst="strip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solidFill>
                  <a:schemeClr val="bg2"/>
                </a:solidFill>
              </a:rPr>
              <a:t>Upgrade</a:t>
            </a:r>
            <a:endParaRPr lang="en-US" sz="1800" b="1" dirty="0">
              <a:solidFill>
                <a:schemeClr val="bg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26" y="2364161"/>
            <a:ext cx="2876550" cy="2876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824037"/>
            <a:ext cx="33909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10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points to </a:t>
            </a:r>
            <a:r>
              <a:rPr lang="en-US" dirty="0" smtClean="0"/>
              <a:t>note </a:t>
            </a:r>
            <a:r>
              <a:rPr lang="en-US" dirty="0"/>
              <a:t>about </a:t>
            </a:r>
            <a:r>
              <a:rPr lang="en-US" dirty="0" err="1" smtClean="0"/>
              <a:t>npm</a:t>
            </a:r>
            <a:r>
              <a:rPr lang="en-US" dirty="0" smtClean="0"/>
              <a:t> repo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Persistent authentication – </a:t>
            </a:r>
            <a:r>
              <a:rPr lang="en-US" dirty="0" err="1" smtClean="0"/>
              <a:t>npm</a:t>
            </a:r>
            <a:r>
              <a:rPr lang="en-US" dirty="0" smtClean="0"/>
              <a:t> utilizes persistent authentication to the </a:t>
            </a:r>
            <a:r>
              <a:rPr lang="en-US" dirty="0" err="1" smtClean="0"/>
              <a:t>npm</a:t>
            </a:r>
            <a:r>
              <a:rPr lang="en-US" dirty="0" smtClean="0"/>
              <a:t> server.</a:t>
            </a:r>
          </a:p>
          <a:p>
            <a:pPr lvl="1"/>
            <a:r>
              <a:rPr lang="en-US" dirty="0" smtClean="0"/>
              <a:t>Users are not logged out until they manually do so. </a:t>
            </a:r>
          </a:p>
          <a:p>
            <a:pPr lvl="1"/>
            <a:r>
              <a:rPr lang="en-US" dirty="0" smtClean="0"/>
              <a:t>Any user who is currently logged in and types </a:t>
            </a:r>
            <a:r>
              <a:rPr lang="en-US" dirty="0" err="1" smtClean="0"/>
              <a:t>npm</a:t>
            </a:r>
            <a:r>
              <a:rPr lang="en-US" dirty="0" smtClean="0"/>
              <a:t> install may allow any module to execute arbitrary publish commands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2" name="Picture 4" descr="Image result for funny superma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704" y="2419350"/>
            <a:ext cx="2362200" cy="297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"/>
          <p:cNvSpPr/>
          <p:nvPr/>
        </p:nvSpPr>
        <p:spPr>
          <a:xfrm>
            <a:off x="3886200" y="2607420"/>
            <a:ext cx="2133600" cy="1564529"/>
          </a:xfrm>
          <a:prstGeom prst="wedgeEllipseCallout">
            <a:avLst>
              <a:gd name="adj1" fmla="val 104951"/>
              <a:gd name="adj2" fmla="val -197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Of course </a:t>
            </a:r>
          </a:p>
          <a:p>
            <a:pPr algn="ctr"/>
            <a:r>
              <a:rPr lang="en-US" dirty="0" smtClean="0">
                <a:solidFill>
                  <a:schemeClr val="bg2"/>
                </a:solidFill>
              </a:rPr>
              <a:t>I am Superman.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5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points to </a:t>
            </a:r>
            <a:r>
              <a:rPr lang="en-US" dirty="0" smtClean="0"/>
              <a:t>note </a:t>
            </a:r>
            <a:r>
              <a:rPr lang="en-US" dirty="0"/>
              <a:t>about </a:t>
            </a:r>
            <a:r>
              <a:rPr lang="en-US" dirty="0" err="1" smtClean="0"/>
              <a:t>npm</a:t>
            </a:r>
            <a:r>
              <a:rPr lang="en-US" dirty="0" smtClean="0"/>
              <a:t> repo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Centralized registry – NPM utilizes a centralized registry</a:t>
            </a:r>
          </a:p>
          <a:p>
            <a:pPr lvl="1"/>
            <a:r>
              <a:rPr lang="en-US" dirty="0" smtClean="0"/>
              <a:t>Typing </a:t>
            </a:r>
            <a:r>
              <a:rPr lang="en-US" i="1" dirty="0" err="1" smtClean="0"/>
              <a:t>npm</a:t>
            </a:r>
            <a:r>
              <a:rPr lang="en-US" i="1" dirty="0" smtClean="0"/>
              <a:t> publish </a:t>
            </a:r>
            <a:r>
              <a:rPr lang="en-US" dirty="0" smtClean="0"/>
              <a:t>ships your code to this registry server, where it can be installed by anyone.</a:t>
            </a:r>
          </a:p>
          <a:p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86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Lets take an example </a:t>
            </a:r>
            <a:r>
              <a:rPr lang="en-US" dirty="0" err="1" smtClean="0"/>
              <a:t>npm</a:t>
            </a:r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1389537" y="1114425"/>
            <a:ext cx="6382863" cy="3667125"/>
            <a:chOff x="835048" y="915683"/>
            <a:chExt cx="7408419" cy="4279245"/>
          </a:xfrm>
        </p:grpSpPr>
        <p:pic>
          <p:nvPicPr>
            <p:cNvPr id="28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0" t="13953" r="3318" b="14170"/>
            <a:stretch/>
          </p:blipFill>
          <p:spPr bwMode="auto">
            <a:xfrm>
              <a:off x="835048" y="915683"/>
              <a:ext cx="7408419" cy="42792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3442" y="1306209"/>
              <a:ext cx="5425083" cy="3200988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47033" y="1079272"/>
            <a:ext cx="3048000" cy="762000"/>
            <a:chOff x="0" y="1079272"/>
            <a:chExt cx="3048000" cy="7620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728760" y="1572348"/>
              <a:ext cx="1319240" cy="9525"/>
            </a:xfrm>
            <a:prstGeom prst="line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99394" y="1338671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“</a:t>
              </a:r>
              <a:r>
                <a:rPr lang="en-US" sz="2000" b="1" kern="800" baseline="30000" dirty="0" err="1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activedirectory</a:t>
              </a:r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”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0" y="1079272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7555" y="1706810"/>
            <a:ext cx="3018903" cy="973385"/>
            <a:chOff x="0" y="832735"/>
            <a:chExt cx="3018903" cy="973385"/>
          </a:xfrm>
        </p:grpSpPr>
        <p:cxnSp>
          <p:nvCxnSpPr>
            <p:cNvPr id="35" name="Straight Connector 34"/>
            <p:cNvCxnSpPr/>
            <p:nvPr/>
          </p:nvCxnSpPr>
          <p:spPr>
            <a:xfrm flipV="1">
              <a:off x="1728760" y="832735"/>
              <a:ext cx="1290143" cy="739613"/>
            </a:xfrm>
            <a:prstGeom prst="line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49175" y="1226596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LDAP client for </a:t>
              </a:r>
              <a:r>
                <a:rPr lang="en-US" sz="2000" b="1" kern="800" baseline="30000" dirty="0" err="1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AuthN</a:t>
              </a:r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 and </a:t>
              </a:r>
              <a:r>
                <a:rPr lang="en-US" sz="2000" b="1" kern="800" baseline="30000" dirty="0" err="1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AuthZ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0" y="1044120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886537" y="3162855"/>
            <a:ext cx="3157423" cy="762000"/>
            <a:chOff x="-687034" y="2423242"/>
            <a:chExt cx="3157423" cy="762000"/>
          </a:xfrm>
        </p:grpSpPr>
        <p:cxnSp>
          <p:nvCxnSpPr>
            <p:cNvPr id="40" name="Straight Connector 39"/>
            <p:cNvCxnSpPr>
              <a:endCxn id="42" idx="1"/>
            </p:cNvCxnSpPr>
            <p:nvPr/>
          </p:nvCxnSpPr>
          <p:spPr>
            <a:xfrm>
              <a:off x="-687034" y="2804242"/>
              <a:ext cx="1428663" cy="0"/>
            </a:xfrm>
            <a:prstGeom prst="line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787320" y="2719781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4 Dependencies?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41629" y="2423242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134486" y="2268925"/>
            <a:ext cx="2900781" cy="762000"/>
            <a:chOff x="-388430" y="2464235"/>
            <a:chExt cx="2900781" cy="762000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-388430" y="2845235"/>
              <a:ext cx="1180714" cy="0"/>
            </a:xfrm>
            <a:prstGeom prst="line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/>
            <p:nvPr/>
          </p:nvSpPr>
          <p:spPr>
            <a:xfrm>
              <a:off x="882985" y="2723634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~13K downloads last month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83591" y="2464235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523460" y="944810"/>
            <a:ext cx="1728760" cy="762000"/>
            <a:chOff x="9345048" y="3203848"/>
            <a:chExt cx="1728760" cy="762000"/>
          </a:xfrm>
        </p:grpSpPr>
        <p:sp>
          <p:nvSpPr>
            <p:cNvPr id="51" name="Rectangle 50"/>
            <p:cNvSpPr/>
            <p:nvPr/>
          </p:nvSpPr>
          <p:spPr>
            <a:xfrm>
              <a:off x="9394745" y="3489788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4 Dependencies?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9345048" y="3203848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760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" t="13953" r="3318" b="14170"/>
          <a:stretch/>
        </p:blipFill>
        <p:spPr bwMode="auto">
          <a:xfrm>
            <a:off x="914400" y="742951"/>
            <a:ext cx="7543800" cy="4334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simple - </a:t>
            </a:r>
            <a:r>
              <a:rPr lang="en-US" dirty="0" err="1" smtClean="0"/>
              <a:t>npm</a:t>
            </a:r>
            <a:r>
              <a:rPr lang="en-US" dirty="0" smtClean="0"/>
              <a:t> install &lt;module name&gt;</a:t>
            </a:r>
            <a:endParaRPr lang="en-US" dirty="0"/>
          </a:p>
        </p:txBody>
      </p:sp>
      <p:pic>
        <p:nvPicPr>
          <p:cNvPr id="5" name="3D0F42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21240" y="1147686"/>
            <a:ext cx="5546360" cy="321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470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Lets take an example </a:t>
            </a:r>
            <a:r>
              <a:rPr lang="en-US" dirty="0" err="1" smtClean="0"/>
              <a:t>npm</a:t>
            </a:r>
            <a:endParaRPr lang="en-US" dirty="0"/>
          </a:p>
        </p:txBody>
      </p:sp>
      <p:grpSp>
        <p:nvGrpSpPr>
          <p:cNvPr id="53" name="Group 52"/>
          <p:cNvGrpSpPr/>
          <p:nvPr/>
        </p:nvGrpSpPr>
        <p:grpSpPr>
          <a:xfrm>
            <a:off x="3581400" y="816977"/>
            <a:ext cx="1728760" cy="762000"/>
            <a:chOff x="9345048" y="3203848"/>
            <a:chExt cx="1728760" cy="762000"/>
          </a:xfrm>
        </p:grpSpPr>
        <p:sp>
          <p:nvSpPr>
            <p:cNvPr id="51" name="Rectangle 50"/>
            <p:cNvSpPr/>
            <p:nvPr/>
          </p:nvSpPr>
          <p:spPr>
            <a:xfrm>
              <a:off x="9394745" y="3489788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4 Dependencies?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9345048" y="3203848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28600" y="1790088"/>
            <a:ext cx="1524000" cy="559788"/>
            <a:chOff x="9345048" y="3203848"/>
            <a:chExt cx="1728760" cy="762000"/>
          </a:xfrm>
        </p:grpSpPr>
        <p:sp>
          <p:nvSpPr>
            <p:cNvPr id="26" name="Rectangle 25"/>
            <p:cNvSpPr/>
            <p:nvPr/>
          </p:nvSpPr>
          <p:spPr>
            <a:xfrm>
              <a:off x="9394745" y="3489788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Underscore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345048" y="3203848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640413" y="1790088"/>
            <a:ext cx="1447800" cy="559788"/>
            <a:chOff x="9345048" y="3203848"/>
            <a:chExt cx="1728760" cy="762000"/>
          </a:xfrm>
        </p:grpSpPr>
        <p:sp>
          <p:nvSpPr>
            <p:cNvPr id="32" name="Rectangle 31"/>
            <p:cNvSpPr/>
            <p:nvPr/>
          </p:nvSpPr>
          <p:spPr>
            <a:xfrm>
              <a:off x="9394745" y="3489788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err="1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ldapjs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345048" y="3203848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976026" y="1790088"/>
            <a:ext cx="1375161" cy="559788"/>
            <a:chOff x="9345048" y="3203848"/>
            <a:chExt cx="1728760" cy="762000"/>
          </a:xfrm>
        </p:grpSpPr>
        <p:sp>
          <p:nvSpPr>
            <p:cNvPr id="44" name="Rectangle 43"/>
            <p:cNvSpPr/>
            <p:nvPr/>
          </p:nvSpPr>
          <p:spPr>
            <a:xfrm>
              <a:off x="9394745" y="3489788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bunyan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9345048" y="3203848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239000" y="1790088"/>
            <a:ext cx="1500160" cy="559788"/>
            <a:chOff x="9345048" y="3203848"/>
            <a:chExt cx="1728760" cy="762000"/>
          </a:xfrm>
        </p:grpSpPr>
        <p:sp>
          <p:nvSpPr>
            <p:cNvPr id="54" name="Rectangle 53"/>
            <p:cNvSpPr/>
            <p:nvPr/>
          </p:nvSpPr>
          <p:spPr>
            <a:xfrm>
              <a:off x="9394745" y="3489788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err="1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async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345048" y="3203848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7584893" y="3871355"/>
            <a:ext cx="808371" cy="286825"/>
            <a:chOff x="9345048" y="3203848"/>
            <a:chExt cx="1728760" cy="762000"/>
          </a:xfrm>
        </p:grpSpPr>
        <p:sp>
          <p:nvSpPr>
            <p:cNvPr id="117" name="Rectangle 116"/>
            <p:cNvSpPr/>
            <p:nvPr/>
          </p:nvSpPr>
          <p:spPr>
            <a:xfrm>
              <a:off x="9444442" y="3369728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kern="800" baseline="30000" dirty="0" err="1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lodash</a:t>
              </a:r>
              <a:endParaRPr lang="en-US" sz="14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9345048" y="3203848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066800" y="2996223"/>
            <a:ext cx="3540412" cy="1175727"/>
            <a:chOff x="1272374" y="2580832"/>
            <a:chExt cx="3540412" cy="1175727"/>
          </a:xfrm>
        </p:grpSpPr>
        <p:grpSp>
          <p:nvGrpSpPr>
            <p:cNvPr id="65" name="Group 64"/>
            <p:cNvGrpSpPr/>
            <p:nvPr/>
          </p:nvGrpSpPr>
          <p:grpSpPr>
            <a:xfrm>
              <a:off x="1774628" y="2688131"/>
              <a:ext cx="808371" cy="307094"/>
              <a:chOff x="9345048" y="3150000"/>
              <a:chExt cx="1728760" cy="815848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9378974" y="3150000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err="1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dtrace</a:t>
                </a:r>
                <a:r>
                  <a:rPr lang="en-US" sz="1400" b="1" kern="800" baseline="30000" dirty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-provider</a:t>
                </a: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2623793" y="2698266"/>
              <a:ext cx="808371" cy="286825"/>
              <a:chOff x="9345048" y="3203848"/>
              <a:chExt cx="1728760" cy="762000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9406158" y="337853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err="1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verror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3472959" y="2698266"/>
              <a:ext cx="808371" cy="286825"/>
              <a:chOff x="9345048" y="3203848"/>
              <a:chExt cx="1728760" cy="762000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9406158" y="337853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err="1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vasync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1647207" y="3397247"/>
              <a:ext cx="808371" cy="286825"/>
              <a:chOff x="9345048" y="3203848"/>
              <a:chExt cx="1728760" cy="762000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9406158" y="337853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once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2544541" y="3397280"/>
              <a:ext cx="808371" cy="286825"/>
              <a:chOff x="9345048" y="3203848"/>
              <a:chExt cx="1728760" cy="762000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9406158" y="337853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err="1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Ldap</a:t>
                </a:r>
                <a:r>
                  <a:rPr lang="en-US" sz="1400" b="1" kern="800" baseline="30000" dirty="0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-filter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86" name="Group 85"/>
            <p:cNvGrpSpPr/>
            <p:nvPr/>
          </p:nvGrpSpPr>
          <p:grpSpPr>
            <a:xfrm>
              <a:off x="3085206" y="3047757"/>
              <a:ext cx="808371" cy="286825"/>
              <a:chOff x="9345048" y="3203848"/>
              <a:chExt cx="1728760" cy="762000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9406158" y="337853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err="1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backoff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1330818" y="3047757"/>
              <a:ext cx="808371" cy="286825"/>
              <a:chOff x="9345048" y="3203848"/>
              <a:chExt cx="1728760" cy="762000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9406158" y="337853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err="1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dashdash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2208012" y="3047757"/>
              <a:ext cx="808371" cy="286825"/>
              <a:chOff x="9345048" y="3203848"/>
              <a:chExt cx="1728760" cy="762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9406158" y="337853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once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3962400" y="3047757"/>
              <a:ext cx="808371" cy="286825"/>
              <a:chOff x="9345048" y="3203848"/>
              <a:chExt cx="1728760" cy="762000"/>
            </a:xfrm>
          </p:grpSpPr>
          <p:sp>
            <p:nvSpPr>
              <p:cNvPr id="99" name="Rectangle 98"/>
              <p:cNvSpPr/>
              <p:nvPr/>
            </p:nvSpPr>
            <p:spPr>
              <a:xfrm>
                <a:off x="9406158" y="337853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asn1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101" name="Group 100"/>
            <p:cNvGrpSpPr/>
            <p:nvPr/>
          </p:nvGrpSpPr>
          <p:grpSpPr>
            <a:xfrm>
              <a:off x="3441875" y="3397248"/>
              <a:ext cx="808371" cy="286825"/>
              <a:chOff x="9345048" y="3203848"/>
              <a:chExt cx="1728760" cy="762000"/>
            </a:xfrm>
          </p:grpSpPr>
          <p:sp>
            <p:nvSpPr>
              <p:cNvPr id="102" name="Rectangle 101"/>
              <p:cNvSpPr/>
              <p:nvPr/>
            </p:nvSpPr>
            <p:spPr>
              <a:xfrm>
                <a:off x="9406158" y="337853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err="1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Asert</a:t>
                </a:r>
                <a:r>
                  <a:rPr lang="en-US" sz="1400" b="1" kern="800" baseline="30000" dirty="0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-plus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19" name="Rectangle 118"/>
            <p:cNvSpPr/>
            <p:nvPr/>
          </p:nvSpPr>
          <p:spPr>
            <a:xfrm>
              <a:off x="1272374" y="2580832"/>
              <a:ext cx="3540412" cy="1175727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92937" y="3341765"/>
            <a:ext cx="1945988" cy="816415"/>
            <a:chOff x="5062485" y="2622218"/>
            <a:chExt cx="1945988" cy="816415"/>
          </a:xfrm>
        </p:grpSpPr>
        <p:grpSp>
          <p:nvGrpSpPr>
            <p:cNvPr id="104" name="Group 103"/>
            <p:cNvGrpSpPr/>
            <p:nvPr/>
          </p:nvGrpSpPr>
          <p:grpSpPr>
            <a:xfrm>
              <a:off x="5172435" y="3047757"/>
              <a:ext cx="808371" cy="286825"/>
              <a:chOff x="9345048" y="3203848"/>
              <a:chExt cx="1728760" cy="762000"/>
            </a:xfrm>
          </p:grpSpPr>
          <p:sp>
            <p:nvSpPr>
              <p:cNvPr id="105" name="Rectangle 104"/>
              <p:cNvSpPr/>
              <p:nvPr/>
            </p:nvSpPr>
            <p:spPr>
              <a:xfrm>
                <a:off x="9406158" y="337853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mv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107" name="Group 106"/>
            <p:cNvGrpSpPr/>
            <p:nvPr/>
          </p:nvGrpSpPr>
          <p:grpSpPr>
            <a:xfrm>
              <a:off x="5156532" y="2695179"/>
              <a:ext cx="808371" cy="286825"/>
              <a:chOff x="9345048" y="3203848"/>
              <a:chExt cx="1728760" cy="762000"/>
            </a:xfrm>
          </p:grpSpPr>
          <p:sp>
            <p:nvSpPr>
              <p:cNvPr id="108" name="Rectangle 107"/>
              <p:cNvSpPr/>
              <p:nvPr/>
            </p:nvSpPr>
            <p:spPr>
              <a:xfrm>
                <a:off x="9406158" y="337853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moment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110" name="Group 109"/>
            <p:cNvGrpSpPr/>
            <p:nvPr/>
          </p:nvGrpSpPr>
          <p:grpSpPr>
            <a:xfrm>
              <a:off x="6033726" y="2695179"/>
              <a:ext cx="808371" cy="286825"/>
              <a:chOff x="9345048" y="3203848"/>
              <a:chExt cx="1728760" cy="762000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9345048" y="3215806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Safe-</a:t>
                </a:r>
                <a:r>
                  <a:rPr lang="en-US" sz="1400" b="1" kern="800" baseline="30000" dirty="0" err="1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json</a:t>
                </a:r>
                <a:r>
                  <a:rPr lang="en-US" sz="1400" b="1" kern="800" baseline="30000" dirty="0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-</a:t>
                </a:r>
                <a:r>
                  <a:rPr lang="en-US" sz="1400" b="1" kern="800" baseline="30000" dirty="0" err="1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stingify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113" name="Group 112"/>
            <p:cNvGrpSpPr/>
            <p:nvPr/>
          </p:nvGrpSpPr>
          <p:grpSpPr>
            <a:xfrm>
              <a:off x="6049629" y="3047757"/>
              <a:ext cx="808371" cy="286825"/>
              <a:chOff x="9345048" y="3203848"/>
              <a:chExt cx="1728760" cy="762000"/>
            </a:xfrm>
          </p:grpSpPr>
          <p:sp>
            <p:nvSpPr>
              <p:cNvPr id="114" name="Rectangle 113"/>
              <p:cNvSpPr/>
              <p:nvPr/>
            </p:nvSpPr>
            <p:spPr>
              <a:xfrm>
                <a:off x="9444442" y="3257712"/>
                <a:ext cx="1629366" cy="243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kern="800" baseline="30000" dirty="0" err="1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Dtrace</a:t>
                </a:r>
                <a:r>
                  <a:rPr lang="en-US" sz="1400" b="1" kern="800" baseline="30000" dirty="0" smtClean="0">
                    <a:solidFill>
                      <a:schemeClr val="bg2"/>
                    </a:solidFill>
                    <a:latin typeface="Blogger Sans" pitchFamily="50" charset="0"/>
                    <a:ea typeface="Blogger Sans" pitchFamily="50" charset="0"/>
                  </a:rPr>
                  <a:t>-provider</a:t>
                </a:r>
                <a:endParaRPr lang="en-US" sz="1400" b="1" kern="800" baseline="30000" dirty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9345048" y="3203848"/>
                <a:ext cx="1728760" cy="762000"/>
              </a:xfrm>
              <a:prstGeom prst="rect">
                <a:avLst/>
              </a:prstGeom>
              <a:ln w="9525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0" name="Rectangle 119"/>
            <p:cNvSpPr/>
            <p:nvPr/>
          </p:nvSpPr>
          <p:spPr>
            <a:xfrm>
              <a:off x="5062485" y="2622218"/>
              <a:ext cx="1945988" cy="816415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1" name="Straight Connector 120"/>
          <p:cNvCxnSpPr>
            <a:endCxn id="38" idx="2"/>
          </p:cNvCxnSpPr>
          <p:nvPr/>
        </p:nvCxnSpPr>
        <p:spPr>
          <a:xfrm flipV="1">
            <a:off x="3364313" y="2349876"/>
            <a:ext cx="0" cy="646347"/>
          </a:xfrm>
          <a:prstGeom prst="line">
            <a:avLst/>
          </a:prstGeom>
          <a:ln w="952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120" idx="0"/>
            <a:endCxn id="49" idx="2"/>
          </p:cNvCxnSpPr>
          <p:nvPr/>
        </p:nvCxnSpPr>
        <p:spPr>
          <a:xfrm flipH="1" flipV="1">
            <a:off x="5663607" y="2349876"/>
            <a:ext cx="2324" cy="991889"/>
          </a:xfrm>
          <a:prstGeom prst="line">
            <a:avLst/>
          </a:prstGeom>
          <a:ln w="952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118" idx="0"/>
            <a:endCxn id="55" idx="2"/>
          </p:cNvCxnSpPr>
          <p:nvPr/>
        </p:nvCxnSpPr>
        <p:spPr>
          <a:xfrm flipV="1">
            <a:off x="7989079" y="2349876"/>
            <a:ext cx="1" cy="1521479"/>
          </a:xfrm>
          <a:prstGeom prst="line">
            <a:avLst/>
          </a:prstGeom>
          <a:ln w="952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38" idx="0"/>
          </p:cNvCxnSpPr>
          <p:nvPr/>
        </p:nvCxnSpPr>
        <p:spPr>
          <a:xfrm flipV="1">
            <a:off x="3364313" y="1578978"/>
            <a:ext cx="1081467" cy="211110"/>
          </a:xfrm>
          <a:prstGeom prst="line">
            <a:avLst/>
          </a:prstGeom>
          <a:ln w="952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49" idx="0"/>
            <a:endCxn id="52" idx="2"/>
          </p:cNvCxnSpPr>
          <p:nvPr/>
        </p:nvCxnSpPr>
        <p:spPr>
          <a:xfrm flipH="1" flipV="1">
            <a:off x="4445780" y="1578977"/>
            <a:ext cx="1217827" cy="211111"/>
          </a:xfrm>
          <a:prstGeom prst="line">
            <a:avLst/>
          </a:prstGeom>
          <a:ln w="952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55" idx="0"/>
            <a:endCxn id="52" idx="2"/>
          </p:cNvCxnSpPr>
          <p:nvPr/>
        </p:nvCxnSpPr>
        <p:spPr>
          <a:xfrm flipH="1" flipV="1">
            <a:off x="4445780" y="1578977"/>
            <a:ext cx="3543300" cy="211111"/>
          </a:xfrm>
          <a:prstGeom prst="line">
            <a:avLst/>
          </a:prstGeom>
          <a:ln w="952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stCxn id="27" idx="0"/>
            <a:endCxn id="52" idx="2"/>
          </p:cNvCxnSpPr>
          <p:nvPr/>
        </p:nvCxnSpPr>
        <p:spPr>
          <a:xfrm flipV="1">
            <a:off x="990600" y="1578977"/>
            <a:ext cx="3455180" cy="211111"/>
          </a:xfrm>
          <a:prstGeom prst="line">
            <a:avLst/>
          </a:prstGeom>
          <a:ln w="9525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Rectangle 131"/>
          <p:cNvSpPr/>
          <p:nvPr/>
        </p:nvSpPr>
        <p:spPr>
          <a:xfrm>
            <a:off x="2323535" y="4466287"/>
            <a:ext cx="4496930" cy="54386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kern="800" baseline="30000" dirty="0" smtClean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rPr>
              <a:t>4+10+4+1=19</a:t>
            </a:r>
            <a:endParaRPr lang="en-US" sz="3600" b="1" kern="800" baseline="30000" dirty="0">
              <a:solidFill>
                <a:schemeClr val="bg2"/>
              </a:solidFill>
              <a:latin typeface="Blogger Sans" pitchFamily="50" charset="0"/>
              <a:ea typeface="Blogger Sans" pitchFamily="50" charset="0"/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3581400" y="742950"/>
            <a:ext cx="1728760" cy="772079"/>
            <a:chOff x="9345048" y="3203848"/>
            <a:chExt cx="1728760" cy="762000"/>
          </a:xfrm>
        </p:grpSpPr>
        <p:sp>
          <p:nvSpPr>
            <p:cNvPr id="134" name="Rectangle 133"/>
            <p:cNvSpPr/>
            <p:nvPr/>
          </p:nvSpPr>
          <p:spPr>
            <a:xfrm>
              <a:off x="9394744" y="3496947"/>
              <a:ext cx="1629366" cy="24320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800" b="1" kern="800" baseline="30000" dirty="0" err="1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lodash</a:t>
              </a:r>
              <a:endParaRPr lang="en-US" sz="14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9345048" y="3203848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17138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-0.39219 -0.5534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18" y="-2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</a:t>
            </a:r>
            <a:r>
              <a:rPr lang="en-US" dirty="0" err="1" smtClean="0"/>
              <a:t>lodash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" t="13953" r="3318" b="14170"/>
          <a:stretch/>
        </p:blipFill>
        <p:spPr bwMode="auto">
          <a:xfrm>
            <a:off x="1389537" y="1266825"/>
            <a:ext cx="6382863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955" y="1608318"/>
            <a:ext cx="4741058" cy="2716032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3581400" y="809071"/>
            <a:ext cx="1728760" cy="772079"/>
            <a:chOff x="9345048" y="3203848"/>
            <a:chExt cx="1728760" cy="762000"/>
          </a:xfrm>
        </p:grpSpPr>
        <p:sp>
          <p:nvSpPr>
            <p:cNvPr id="27" name="Rectangle 26"/>
            <p:cNvSpPr/>
            <p:nvPr/>
          </p:nvSpPr>
          <p:spPr>
            <a:xfrm>
              <a:off x="9394744" y="3496947"/>
              <a:ext cx="1629366" cy="243203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800" b="1" kern="800" baseline="30000" dirty="0" err="1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lodash</a:t>
              </a:r>
              <a:endParaRPr lang="en-US" sz="14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9345048" y="3203848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886537" y="3315255"/>
            <a:ext cx="3157423" cy="762000"/>
            <a:chOff x="-687034" y="2423242"/>
            <a:chExt cx="3157423" cy="762000"/>
          </a:xfrm>
        </p:grpSpPr>
        <p:cxnSp>
          <p:nvCxnSpPr>
            <p:cNvPr id="40" name="Straight Connector 39"/>
            <p:cNvCxnSpPr>
              <a:endCxn id="42" idx="1"/>
            </p:cNvCxnSpPr>
            <p:nvPr/>
          </p:nvCxnSpPr>
          <p:spPr>
            <a:xfrm>
              <a:off x="-687034" y="2804242"/>
              <a:ext cx="1428663" cy="0"/>
            </a:xfrm>
            <a:prstGeom prst="line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787320" y="2719781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0 Dependencies?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41629" y="2423242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134486" y="2421325"/>
            <a:ext cx="2900781" cy="762000"/>
            <a:chOff x="-388430" y="2464235"/>
            <a:chExt cx="2900781" cy="762000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-388430" y="2845235"/>
              <a:ext cx="1180714" cy="0"/>
            </a:xfrm>
            <a:prstGeom prst="line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/>
            <p:nvPr/>
          </p:nvSpPr>
          <p:spPr>
            <a:xfrm>
              <a:off x="857025" y="2630608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30,683,087 downloads last month!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83591" y="2464235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02543" y="3611794"/>
            <a:ext cx="5094970" cy="762000"/>
            <a:chOff x="741629" y="2423242"/>
            <a:chExt cx="5094970" cy="76200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2467886" y="2795280"/>
              <a:ext cx="3368713" cy="0"/>
            </a:xfrm>
            <a:prstGeom prst="line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/>
            <p:cNvSpPr/>
            <p:nvPr/>
          </p:nvSpPr>
          <p:spPr>
            <a:xfrm>
              <a:off x="787320" y="2719781"/>
              <a:ext cx="1629366" cy="243202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b="1" kern="800" baseline="30000" dirty="0" smtClean="0">
                  <a:solidFill>
                    <a:schemeClr val="bg2"/>
                  </a:solidFill>
                  <a:latin typeface="Blogger Sans" pitchFamily="50" charset="0"/>
                  <a:ea typeface="Blogger Sans" pitchFamily="50" charset="0"/>
                </a:rPr>
                <a:t>82K Dependents!</a:t>
              </a:r>
              <a:endParaRPr lang="en-US" sz="2000" b="1" kern="800" baseline="30000" dirty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41629" y="2423242"/>
              <a:ext cx="1728760" cy="762000"/>
            </a:xfrm>
            <a:prstGeom prst="rect">
              <a:avLst/>
            </a:prstGeom>
            <a:ln w="9525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3175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Lodash</a:t>
            </a:r>
            <a:r>
              <a:rPr lang="en-US" dirty="0" smtClean="0"/>
              <a:t> </a:t>
            </a:r>
            <a:r>
              <a:rPr lang="en-US" dirty="0" err="1" smtClean="0"/>
              <a:t>npm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1504950"/>
            <a:ext cx="9086850" cy="28289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0" y="4601822"/>
            <a:ext cx="6210865" cy="54386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kern="800" baseline="30000" dirty="0" smtClean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rPr>
              <a:t>Almost 90,000 packages depend on </a:t>
            </a:r>
            <a:r>
              <a:rPr lang="en-US" sz="3600" b="1" kern="800" baseline="30000" dirty="0" err="1" smtClean="0">
                <a:solidFill>
                  <a:schemeClr val="bg2"/>
                </a:solidFill>
                <a:latin typeface="Blogger Sans" pitchFamily="50" charset="0"/>
                <a:ea typeface="Blogger Sans" pitchFamily="50" charset="0"/>
              </a:rPr>
              <a:t>lodash</a:t>
            </a:r>
            <a:endParaRPr lang="en-US" sz="3600" b="1" kern="800" baseline="30000" dirty="0">
              <a:solidFill>
                <a:schemeClr val="bg2"/>
              </a:solidFill>
              <a:latin typeface="Blogger Sans" pitchFamily="50" charset="0"/>
              <a:ea typeface="Blogger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25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114550"/>
            <a:ext cx="4495800" cy="1651397"/>
          </a:xfrm>
        </p:spPr>
        <p:txBody>
          <a:bodyPr/>
          <a:lstStyle/>
          <a:p>
            <a:r>
              <a:rPr lang="en-US" dirty="0" smtClean="0"/>
              <a:t>Let’s take a look at some potential scenarios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1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cause damage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Create a useful module </a:t>
            </a:r>
          </a:p>
          <a:p>
            <a:pPr lvl="1"/>
            <a:r>
              <a:rPr lang="en-US" dirty="0" smtClean="0"/>
              <a:t>Some good old marketing </a:t>
            </a:r>
          </a:p>
          <a:p>
            <a:pPr lvl="1"/>
            <a:r>
              <a:rPr lang="en-US" dirty="0" smtClean="0"/>
              <a:t>Update it after it gets adoption</a:t>
            </a:r>
          </a:p>
          <a:p>
            <a:r>
              <a:rPr lang="en-US" dirty="0" smtClean="0"/>
              <a:t>Create module with similar name (Typo attacks)</a:t>
            </a:r>
          </a:p>
          <a:p>
            <a:r>
              <a:rPr lang="en-US" dirty="0" smtClean="0"/>
              <a:t>Packages are identified by names (No </a:t>
            </a:r>
            <a:r>
              <a:rPr lang="en-US" dirty="0" smtClean="0"/>
              <a:t>unique identifier/key)</a:t>
            </a:r>
          </a:p>
          <a:p>
            <a:r>
              <a:rPr lang="en-US" dirty="0" smtClean="0"/>
              <a:t>Taking over control of a legit account</a:t>
            </a:r>
          </a:p>
          <a:p>
            <a:r>
              <a:rPr lang="en-US" dirty="0" smtClean="0"/>
              <a:t>Create </a:t>
            </a:r>
            <a:r>
              <a:rPr lang="en-US" dirty="0" smtClean="0"/>
              <a:t>a self replicating worm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43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self replicating NPM worm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41504" y="3245426"/>
            <a:ext cx="8502496" cy="870331"/>
          </a:xfr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Worm walks all </a:t>
            </a:r>
            <a:r>
              <a:rPr lang="en-US" dirty="0" smtClean="0">
                <a:solidFill>
                  <a:schemeClr val="accent6"/>
                </a:solidFill>
              </a:rPr>
              <a:t>user’s </a:t>
            </a:r>
            <a:r>
              <a:rPr lang="en-US" dirty="0" err="1" smtClean="0">
                <a:solidFill>
                  <a:schemeClr val="accent6"/>
                </a:solidFill>
              </a:rPr>
              <a:t>npm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modules </a:t>
            </a:r>
            <a:r>
              <a:rPr lang="en-US" dirty="0" smtClean="0">
                <a:solidFill>
                  <a:schemeClr val="accent6"/>
                </a:solidFill>
              </a:rPr>
              <a:t>(publish </a:t>
            </a:r>
            <a:r>
              <a:rPr lang="en-US" dirty="0">
                <a:solidFill>
                  <a:schemeClr val="accent6"/>
                </a:solidFill>
              </a:rPr>
              <a:t>permissions) and adds </a:t>
            </a:r>
            <a:r>
              <a:rPr lang="en-US" dirty="0" smtClean="0">
                <a:solidFill>
                  <a:schemeClr val="accent6"/>
                </a:solidFill>
              </a:rPr>
              <a:t>new </a:t>
            </a:r>
            <a:r>
              <a:rPr lang="en-US" dirty="0">
                <a:solidFill>
                  <a:schemeClr val="accent6"/>
                </a:solidFill>
              </a:rPr>
              <a:t>module as a dependency </a:t>
            </a:r>
            <a:r>
              <a:rPr lang="en-US" dirty="0" smtClean="0">
                <a:solidFill>
                  <a:schemeClr val="accent6"/>
                </a:solidFill>
              </a:rPr>
              <a:t>in </a:t>
            </a:r>
            <a:r>
              <a:rPr lang="en-US" dirty="0" err="1" smtClean="0">
                <a:solidFill>
                  <a:schemeClr val="accent6"/>
                </a:solidFill>
              </a:rPr>
              <a:t>package.json</a:t>
            </a:r>
            <a:r>
              <a:rPr lang="en-US" dirty="0">
                <a:solidFill>
                  <a:schemeClr val="accent6"/>
                </a:solidFill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Worm publishes new versions to each of the </a:t>
            </a:r>
            <a:r>
              <a:rPr lang="en-US" dirty="0" smtClean="0">
                <a:solidFill>
                  <a:schemeClr val="accent6"/>
                </a:solidFill>
              </a:rPr>
              <a:t>modules </a:t>
            </a:r>
            <a:r>
              <a:rPr lang="en-US" dirty="0">
                <a:solidFill>
                  <a:schemeClr val="accent6"/>
                </a:solidFill>
              </a:rPr>
              <a:t>with a “</a:t>
            </a:r>
            <a:r>
              <a:rPr lang="en-US" dirty="0" err="1">
                <a:solidFill>
                  <a:schemeClr val="accent6"/>
                </a:solidFill>
              </a:rPr>
              <a:t>bugfix</a:t>
            </a:r>
            <a:r>
              <a:rPr lang="en-US" dirty="0">
                <a:solidFill>
                  <a:schemeClr val="accent6"/>
                </a:solidFill>
              </a:rPr>
              <a:t>” level </a:t>
            </a:r>
            <a:r>
              <a:rPr lang="en-US" dirty="0" err="1">
                <a:solidFill>
                  <a:schemeClr val="accent6"/>
                </a:solidFill>
              </a:rPr>
              <a:t>semver</a:t>
            </a:r>
            <a:r>
              <a:rPr lang="en-US" dirty="0">
                <a:solidFill>
                  <a:schemeClr val="accent6"/>
                </a:solidFill>
              </a:rPr>
              <a:t> bump.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44" y="895350"/>
            <a:ext cx="9144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544" y="1093091"/>
            <a:ext cx="87788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Socially engineer a </a:t>
            </a:r>
            <a:r>
              <a:rPr lang="en-US" dirty="0" err="1">
                <a:solidFill>
                  <a:schemeClr val="accent6"/>
                </a:solidFill>
              </a:rPr>
              <a:t>npm</a:t>
            </a:r>
            <a:r>
              <a:rPr lang="en-US" dirty="0">
                <a:solidFill>
                  <a:schemeClr val="accent6"/>
                </a:solidFill>
              </a:rPr>
              <a:t> module owner to </a:t>
            </a:r>
            <a:r>
              <a:rPr lang="en-US" dirty="0" err="1">
                <a:solidFill>
                  <a:schemeClr val="accent6"/>
                </a:solidFill>
              </a:rPr>
              <a:t>npm</a:t>
            </a:r>
            <a:r>
              <a:rPr lang="en-US" dirty="0">
                <a:solidFill>
                  <a:schemeClr val="accent6"/>
                </a:solidFill>
              </a:rPr>
              <a:t> install an infected module on their system</a:t>
            </a:r>
            <a:r>
              <a:rPr lang="en-US" dirty="0" smtClean="0">
                <a:solidFill>
                  <a:schemeClr val="accent6"/>
                </a:solidFill>
              </a:rPr>
              <a:t>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Worm creates a new </a:t>
            </a:r>
            <a:r>
              <a:rPr lang="en-US" dirty="0" err="1">
                <a:solidFill>
                  <a:schemeClr val="accent6"/>
                </a:solidFill>
              </a:rPr>
              <a:t>npm</a:t>
            </a:r>
            <a:r>
              <a:rPr lang="en-US" dirty="0">
                <a:solidFill>
                  <a:schemeClr val="accent6"/>
                </a:solidFill>
              </a:rPr>
              <a:t> module</a:t>
            </a:r>
          </a:p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7095" y="2260916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Worm sets </a:t>
            </a:r>
            <a:r>
              <a:rPr lang="en-US" dirty="0" smtClean="0">
                <a:solidFill>
                  <a:schemeClr val="accent6"/>
                </a:solidFill>
              </a:rPr>
              <a:t>lifecycle </a:t>
            </a:r>
            <a:r>
              <a:rPr lang="en-US" dirty="0">
                <a:solidFill>
                  <a:schemeClr val="accent6"/>
                </a:solidFill>
              </a:rPr>
              <a:t>hook on the new </a:t>
            </a:r>
            <a:r>
              <a:rPr lang="en-US" dirty="0" smtClean="0">
                <a:solidFill>
                  <a:schemeClr val="accent6"/>
                </a:solidFill>
              </a:rPr>
              <a:t>module </a:t>
            </a:r>
            <a:r>
              <a:rPr lang="en-US" dirty="0">
                <a:solidFill>
                  <a:schemeClr val="accent6"/>
                </a:solidFill>
              </a:rPr>
              <a:t>to execute the worm on any install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Worm publishes the new module to the user's </a:t>
            </a:r>
            <a:r>
              <a:rPr lang="en-US" dirty="0" err="1">
                <a:solidFill>
                  <a:schemeClr val="accent6"/>
                </a:solidFill>
              </a:rPr>
              <a:t>npm</a:t>
            </a:r>
            <a:r>
              <a:rPr lang="en-US" dirty="0">
                <a:solidFill>
                  <a:schemeClr val="accent6"/>
                </a:solidFill>
              </a:rPr>
              <a:t> account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82" y="1864616"/>
            <a:ext cx="1285875" cy="12858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3" y="3462023"/>
            <a:ext cx="999344" cy="6398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551406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Full reports </a:t>
            </a:r>
            <a:r>
              <a:rPr lang="en-US" sz="1400" b="1" dirty="0">
                <a:solidFill>
                  <a:schemeClr val="bg2"/>
                </a:solidFill>
              </a:rPr>
              <a:t>by Sam </a:t>
            </a:r>
            <a:r>
              <a:rPr lang="en-US" sz="1400" b="1" dirty="0" err="1" smtClean="0">
                <a:solidFill>
                  <a:schemeClr val="bg2"/>
                </a:solidFill>
              </a:rPr>
              <a:t>Saccone</a:t>
            </a:r>
            <a:r>
              <a:rPr lang="en-US" sz="1400" b="1" dirty="0" smtClean="0">
                <a:solidFill>
                  <a:schemeClr val="bg2"/>
                </a:solidFill>
              </a:rPr>
              <a:t> </a:t>
            </a:r>
            <a:r>
              <a:rPr lang="en-US" sz="1100" dirty="0" smtClean="0">
                <a:solidFill>
                  <a:schemeClr val="bg2"/>
                </a:solidFill>
              </a:rPr>
              <a:t> </a:t>
            </a:r>
          </a:p>
          <a:p>
            <a:r>
              <a:rPr lang="en-US" sz="1100" dirty="0" smtClean="0">
                <a:solidFill>
                  <a:schemeClr val="bg2"/>
                </a:solidFill>
                <a:hlinkClick r:id="rId5"/>
              </a:rPr>
              <a:t>https</a:t>
            </a:r>
            <a:r>
              <a:rPr lang="en-US" sz="1100" dirty="0">
                <a:solidFill>
                  <a:schemeClr val="bg2"/>
                </a:solidFill>
                <a:hlinkClick r:id="rId5"/>
              </a:rPr>
              <a:t>://</a:t>
            </a:r>
            <a:r>
              <a:rPr lang="en-US" sz="1100" dirty="0" smtClean="0">
                <a:solidFill>
                  <a:schemeClr val="bg2"/>
                </a:solidFill>
                <a:hlinkClick r:id="rId5"/>
              </a:rPr>
              <a:t>www.kb.cert.org/CERT_WEB/services/vul-notes.nsf/6eacfaeab94596f5852569290066a50b/018dbb99def6980185257f820013f175</a:t>
            </a:r>
            <a:r>
              <a:rPr lang="en-US" sz="1100" dirty="0">
                <a:solidFill>
                  <a:schemeClr val="bg2"/>
                </a:solidFill>
                <a:hlinkClick r:id="rId5"/>
              </a:rPr>
              <a:t>/$FILE/npmwormdisclosure.pdf</a:t>
            </a:r>
            <a:endParaRPr lang="en-US" sz="1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164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self replicating NPM </a:t>
            </a:r>
            <a:r>
              <a:rPr lang="en-US" dirty="0" smtClean="0"/>
              <a:t>worm (Lifecycle Scripts)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44" y="895350"/>
            <a:ext cx="9144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544" y="1093091"/>
            <a:ext cx="87788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Socially engineer a </a:t>
            </a:r>
            <a:r>
              <a:rPr lang="en-US" dirty="0" err="1">
                <a:solidFill>
                  <a:schemeClr val="accent6"/>
                </a:solidFill>
              </a:rPr>
              <a:t>npm</a:t>
            </a:r>
            <a:r>
              <a:rPr lang="en-US" dirty="0">
                <a:solidFill>
                  <a:schemeClr val="accent6"/>
                </a:solidFill>
              </a:rPr>
              <a:t> module owner to </a:t>
            </a:r>
            <a:r>
              <a:rPr lang="en-US" dirty="0" err="1">
                <a:solidFill>
                  <a:schemeClr val="accent6"/>
                </a:solidFill>
              </a:rPr>
              <a:t>npm</a:t>
            </a:r>
            <a:r>
              <a:rPr lang="en-US" dirty="0">
                <a:solidFill>
                  <a:schemeClr val="accent6"/>
                </a:solidFill>
              </a:rPr>
              <a:t> install an infected module on their system</a:t>
            </a:r>
            <a:r>
              <a:rPr lang="en-US" dirty="0" smtClean="0">
                <a:solidFill>
                  <a:schemeClr val="accent6"/>
                </a:solidFill>
              </a:rPr>
              <a:t>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Worm creates a new </a:t>
            </a:r>
            <a:r>
              <a:rPr lang="en-US" dirty="0" err="1">
                <a:solidFill>
                  <a:schemeClr val="accent6"/>
                </a:solidFill>
              </a:rPr>
              <a:t>npm</a:t>
            </a:r>
            <a:r>
              <a:rPr lang="en-US" dirty="0">
                <a:solidFill>
                  <a:schemeClr val="accent6"/>
                </a:solidFill>
              </a:rPr>
              <a:t> module</a:t>
            </a:r>
          </a:p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551406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Full reports </a:t>
            </a:r>
            <a:r>
              <a:rPr lang="en-US" sz="1400" b="1" dirty="0">
                <a:solidFill>
                  <a:schemeClr val="bg2"/>
                </a:solidFill>
              </a:rPr>
              <a:t>by Sam </a:t>
            </a:r>
            <a:r>
              <a:rPr lang="en-US" sz="1400" b="1" dirty="0" err="1" smtClean="0">
                <a:solidFill>
                  <a:schemeClr val="bg2"/>
                </a:solidFill>
              </a:rPr>
              <a:t>Saccone</a:t>
            </a:r>
            <a:r>
              <a:rPr lang="en-US" sz="1400" b="1" dirty="0" smtClean="0">
                <a:solidFill>
                  <a:schemeClr val="bg2"/>
                </a:solidFill>
              </a:rPr>
              <a:t> </a:t>
            </a:r>
            <a:r>
              <a:rPr lang="en-US" sz="1100" dirty="0" smtClean="0">
                <a:solidFill>
                  <a:schemeClr val="bg2"/>
                </a:solidFill>
              </a:rPr>
              <a:t> </a:t>
            </a:r>
          </a:p>
          <a:p>
            <a:r>
              <a:rPr lang="en-US" sz="1100" dirty="0" smtClean="0">
                <a:solidFill>
                  <a:schemeClr val="bg2"/>
                </a:solidFill>
                <a:hlinkClick r:id="rId3"/>
              </a:rPr>
              <a:t>https</a:t>
            </a:r>
            <a:r>
              <a:rPr lang="en-US" sz="1100" dirty="0">
                <a:solidFill>
                  <a:schemeClr val="bg2"/>
                </a:solidFill>
                <a:hlinkClick r:id="rId3"/>
              </a:rPr>
              <a:t>://</a:t>
            </a:r>
            <a:r>
              <a:rPr lang="en-US" sz="1100" dirty="0" smtClean="0">
                <a:solidFill>
                  <a:schemeClr val="bg2"/>
                </a:solidFill>
                <a:hlinkClick r:id="rId3"/>
              </a:rPr>
              <a:t>www.kb.cert.org/CERT_WEB/services/vul-notes.nsf/6eacfaeab94596f5852569290066a50b/018dbb99def6980185257f820013f175</a:t>
            </a:r>
            <a:r>
              <a:rPr lang="en-US" sz="1100" dirty="0">
                <a:solidFill>
                  <a:schemeClr val="bg2"/>
                </a:solidFill>
                <a:hlinkClick r:id="rId3"/>
              </a:rPr>
              <a:t>/$FILE/npmwormdisclosure.pdf</a:t>
            </a:r>
            <a:endParaRPr lang="en-US" sz="1100" dirty="0">
              <a:solidFill>
                <a:schemeClr val="bg2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2" y="2639541"/>
            <a:ext cx="941781" cy="97079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14400" y="2588945"/>
            <a:ext cx="1841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</a:rPr>
              <a:t>n</a:t>
            </a:r>
            <a:r>
              <a:rPr lang="en-US" dirty="0" err="1" smtClean="0">
                <a:solidFill>
                  <a:schemeClr val="bg2"/>
                </a:solidFill>
              </a:rPr>
              <a:t>pm</a:t>
            </a:r>
            <a:r>
              <a:rPr lang="en-US" dirty="0" smtClean="0">
                <a:solidFill>
                  <a:schemeClr val="bg2"/>
                </a:solidFill>
              </a:rPr>
              <a:t> install </a:t>
            </a:r>
            <a:r>
              <a:rPr lang="en-US" dirty="0" err="1" smtClean="0">
                <a:solidFill>
                  <a:schemeClr val="bg2"/>
                </a:solidFill>
              </a:rPr>
              <a:t>Hydra_A</a:t>
            </a:r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3" name="Straight Arrow Connector 12"/>
          <p:cNvCxnSpPr>
            <a:endCxn id="11" idx="3"/>
          </p:cNvCxnSpPr>
          <p:nvPr/>
        </p:nvCxnSpPr>
        <p:spPr>
          <a:xfrm flipH="1">
            <a:off x="1166943" y="3124936"/>
            <a:ext cx="3405057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0" y="1986347"/>
            <a:ext cx="4419600" cy="2277178"/>
          </a:xfrm>
          <a:solidFill>
            <a:srgbClr val="FBFBFB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"scripts": {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"start": "</a:t>
            </a:r>
            <a:r>
              <a:rPr lang="en-US" b="1" dirty="0">
                <a:solidFill>
                  <a:schemeClr val="accent5"/>
                </a:solidFill>
              </a:rPr>
              <a:t>node </a:t>
            </a:r>
            <a:r>
              <a:rPr lang="en-US" b="1" dirty="0" smtClean="0">
                <a:solidFill>
                  <a:schemeClr val="accent5"/>
                </a:solidFill>
              </a:rPr>
              <a:t>create </a:t>
            </a:r>
            <a:r>
              <a:rPr lang="en-US" b="1" dirty="0" err="1" smtClean="0">
                <a:solidFill>
                  <a:schemeClr val="accent5"/>
                </a:solidFill>
              </a:rPr>
              <a:t>malicious_npm_module</a:t>
            </a:r>
            <a:r>
              <a:rPr lang="en-US" dirty="0" smtClean="0"/>
              <a:t>",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"</a:t>
            </a:r>
            <a:r>
              <a:rPr lang="en-US" dirty="0" err="1"/>
              <a:t>predeploy</a:t>
            </a:r>
            <a:r>
              <a:rPr lang="en-US" dirty="0"/>
              <a:t>": "echo </a:t>
            </a:r>
            <a:r>
              <a:rPr lang="en-US" dirty="0" err="1"/>
              <a:t>im</a:t>
            </a:r>
            <a:r>
              <a:rPr lang="en-US" dirty="0"/>
              <a:t> about to deploy",</a:t>
            </a:r>
          </a:p>
          <a:p>
            <a:pPr marL="0" indent="0">
              <a:buNone/>
            </a:pPr>
            <a:r>
              <a:rPr lang="en-US" dirty="0"/>
              <a:t>    "</a:t>
            </a:r>
            <a:r>
              <a:rPr lang="en-US" dirty="0" err="1"/>
              <a:t>postdeploy</a:t>
            </a:r>
            <a:r>
              <a:rPr lang="en-US" dirty="0"/>
              <a:t>": "echo </a:t>
            </a:r>
            <a:r>
              <a:rPr lang="en-US" dirty="0" err="1"/>
              <a:t>ive</a:t>
            </a:r>
            <a:r>
              <a:rPr lang="en-US" dirty="0"/>
              <a:t> deployed",</a:t>
            </a:r>
          </a:p>
          <a:p>
            <a:pPr marL="0" indent="0">
              <a:buNone/>
            </a:pPr>
            <a:r>
              <a:rPr lang="en-US" dirty="0"/>
              <a:t>    "</a:t>
            </a:r>
            <a:r>
              <a:rPr lang="en-US" dirty="0" err="1"/>
              <a:t>prepublish</a:t>
            </a:r>
            <a:r>
              <a:rPr lang="en-US" dirty="0"/>
              <a:t>": "coffee --bare --compile --output lib/foo </a:t>
            </a:r>
            <a:r>
              <a:rPr lang="en-US" dirty="0" err="1"/>
              <a:t>src</a:t>
            </a:r>
            <a:r>
              <a:rPr lang="en-US" dirty="0"/>
              <a:t>/foo/*.coffee"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8903" y="3529176"/>
            <a:ext cx="668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John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81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self replicating NPM </a:t>
            </a:r>
            <a:r>
              <a:rPr lang="en-US" dirty="0" smtClean="0"/>
              <a:t>worm (Persisten</a:t>
            </a:r>
            <a:r>
              <a:rPr lang="en-US" dirty="0" smtClean="0"/>
              <a:t>t </a:t>
            </a:r>
            <a:r>
              <a:rPr lang="en-US" dirty="0" err="1" smtClean="0"/>
              <a:t>AuthN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38273" y="1192484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Worm sets </a:t>
            </a:r>
            <a:r>
              <a:rPr lang="en-US" dirty="0" smtClean="0">
                <a:solidFill>
                  <a:schemeClr val="accent6"/>
                </a:solidFill>
              </a:rPr>
              <a:t>lifecycle </a:t>
            </a:r>
            <a:r>
              <a:rPr lang="en-US" dirty="0">
                <a:solidFill>
                  <a:schemeClr val="accent6"/>
                </a:solidFill>
              </a:rPr>
              <a:t>hook on the new </a:t>
            </a:r>
            <a:r>
              <a:rPr lang="en-US" dirty="0" smtClean="0">
                <a:solidFill>
                  <a:schemeClr val="accent6"/>
                </a:solidFill>
              </a:rPr>
              <a:t>module </a:t>
            </a:r>
            <a:r>
              <a:rPr lang="en-US" dirty="0">
                <a:solidFill>
                  <a:schemeClr val="accent6"/>
                </a:solidFill>
              </a:rPr>
              <a:t>to execute the worm on any install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Worm publishes the new module to the user's </a:t>
            </a:r>
            <a:r>
              <a:rPr lang="en-US" dirty="0" err="1">
                <a:solidFill>
                  <a:schemeClr val="accent6"/>
                </a:solidFill>
              </a:rPr>
              <a:t>npm</a:t>
            </a:r>
            <a:r>
              <a:rPr lang="en-US" dirty="0">
                <a:solidFill>
                  <a:schemeClr val="accent6"/>
                </a:solidFill>
              </a:rPr>
              <a:t> account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04" y="796184"/>
            <a:ext cx="1285875" cy="128587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551406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Full reports </a:t>
            </a:r>
            <a:r>
              <a:rPr lang="en-US" sz="1400" b="1" dirty="0">
                <a:solidFill>
                  <a:schemeClr val="bg2"/>
                </a:solidFill>
              </a:rPr>
              <a:t>by Sam </a:t>
            </a:r>
            <a:r>
              <a:rPr lang="en-US" sz="1400" b="1" dirty="0" err="1" smtClean="0">
                <a:solidFill>
                  <a:schemeClr val="bg2"/>
                </a:solidFill>
              </a:rPr>
              <a:t>Saccone</a:t>
            </a:r>
            <a:r>
              <a:rPr lang="en-US" sz="1400" b="1" dirty="0" smtClean="0">
                <a:solidFill>
                  <a:schemeClr val="bg2"/>
                </a:solidFill>
              </a:rPr>
              <a:t> </a:t>
            </a:r>
            <a:r>
              <a:rPr lang="en-US" sz="1100" dirty="0" smtClean="0">
                <a:solidFill>
                  <a:schemeClr val="bg2"/>
                </a:solidFill>
              </a:rPr>
              <a:t> </a:t>
            </a:r>
          </a:p>
          <a:p>
            <a:r>
              <a:rPr lang="en-US" sz="1100" dirty="0" smtClean="0">
                <a:solidFill>
                  <a:schemeClr val="bg2"/>
                </a:solidFill>
                <a:hlinkClick r:id="rId3"/>
              </a:rPr>
              <a:t>https</a:t>
            </a:r>
            <a:r>
              <a:rPr lang="en-US" sz="1100" dirty="0">
                <a:solidFill>
                  <a:schemeClr val="bg2"/>
                </a:solidFill>
                <a:hlinkClick r:id="rId3"/>
              </a:rPr>
              <a:t>://</a:t>
            </a:r>
            <a:r>
              <a:rPr lang="en-US" sz="1100" dirty="0" smtClean="0">
                <a:solidFill>
                  <a:schemeClr val="bg2"/>
                </a:solidFill>
                <a:hlinkClick r:id="rId3"/>
              </a:rPr>
              <a:t>www.kb.cert.org/CERT_WEB/services/vul-notes.nsf/6eacfaeab94596f5852569290066a50b/018dbb99def6980185257f820013f175</a:t>
            </a:r>
            <a:r>
              <a:rPr lang="en-US" sz="1100" dirty="0">
                <a:solidFill>
                  <a:schemeClr val="bg2"/>
                </a:solidFill>
                <a:hlinkClick r:id="rId3"/>
              </a:rPr>
              <a:t>/$FILE/npmwormdisclosure.pdf</a:t>
            </a: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7065" y="2606289"/>
            <a:ext cx="1841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6"/>
                </a:solidFill>
              </a:rPr>
              <a:t>npm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 smtClean="0">
                <a:solidFill>
                  <a:schemeClr val="accent6"/>
                </a:solidFill>
              </a:rPr>
              <a:t>publish </a:t>
            </a:r>
            <a:endParaRPr lang="en-US" dirty="0">
              <a:solidFill>
                <a:schemeClr val="accent6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782122" y="2161036"/>
            <a:ext cx="2914078" cy="1541091"/>
            <a:chOff x="3444849" y="1173628"/>
            <a:chExt cx="2914078" cy="1541091"/>
          </a:xfrm>
        </p:grpSpPr>
        <p:sp>
          <p:nvSpPr>
            <p:cNvPr id="23" name="Rectangle 22"/>
            <p:cNvSpPr/>
            <p:nvPr/>
          </p:nvSpPr>
          <p:spPr>
            <a:xfrm>
              <a:off x="3450938" y="1476660"/>
              <a:ext cx="2907989" cy="12380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" descr="Image result for npm repository 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2957" y="1173628"/>
              <a:ext cx="1123950" cy="438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3444849" y="1572652"/>
              <a:ext cx="283787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 smtClean="0">
                  <a:solidFill>
                    <a:schemeClr val="bg2"/>
                  </a:solidFill>
                </a:rPr>
                <a:t>John </a:t>
              </a:r>
            </a:p>
            <a:p>
              <a:r>
                <a:rPr lang="en-US" u="sng" dirty="0" smtClean="0">
                  <a:solidFill>
                    <a:schemeClr val="bg2"/>
                  </a:solidFill>
                </a:rPr>
                <a:t>Legit 1</a:t>
              </a:r>
            </a:p>
            <a:p>
              <a:r>
                <a:rPr lang="en-US" u="sng" dirty="0" smtClean="0">
                  <a:solidFill>
                    <a:schemeClr val="bg2"/>
                  </a:solidFill>
                </a:rPr>
                <a:t>Legit 2</a:t>
              </a:r>
            </a:p>
            <a:p>
              <a:endParaRPr lang="en-US" u="sng" dirty="0">
                <a:solidFill>
                  <a:schemeClr val="bg2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51564" y="3552031"/>
            <a:ext cx="668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John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782122" y="3298724"/>
            <a:ext cx="22349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accent5"/>
                </a:solidFill>
              </a:rPr>
              <a:t>malicious_npm_module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1417884" y="3098669"/>
            <a:ext cx="3154117" cy="2626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1" name="Picture 4" descr="Image result for worm 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5438" y="2327360"/>
            <a:ext cx="1200291" cy="135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2" y="2639541"/>
            <a:ext cx="941781" cy="97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3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1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self replicating NPM </a:t>
            </a:r>
            <a:r>
              <a:rPr lang="en-US" dirty="0" smtClean="0"/>
              <a:t>worm (</a:t>
            </a:r>
            <a:r>
              <a:rPr lang="en-US" dirty="0" err="1" smtClean="0"/>
              <a:t>Semver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7095" y="1011833"/>
            <a:ext cx="8502496" cy="870331"/>
          </a:xfr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Worm walks all </a:t>
            </a:r>
            <a:r>
              <a:rPr lang="en-US" dirty="0" smtClean="0">
                <a:solidFill>
                  <a:schemeClr val="accent6"/>
                </a:solidFill>
              </a:rPr>
              <a:t>user’s </a:t>
            </a:r>
            <a:r>
              <a:rPr lang="en-US" dirty="0" err="1" smtClean="0">
                <a:solidFill>
                  <a:schemeClr val="accent6"/>
                </a:solidFill>
              </a:rPr>
              <a:t>npm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modules </a:t>
            </a:r>
            <a:r>
              <a:rPr lang="en-US" dirty="0" smtClean="0">
                <a:solidFill>
                  <a:schemeClr val="accent6"/>
                </a:solidFill>
              </a:rPr>
              <a:t>(publish </a:t>
            </a:r>
            <a:r>
              <a:rPr lang="en-US" dirty="0">
                <a:solidFill>
                  <a:schemeClr val="accent6"/>
                </a:solidFill>
              </a:rPr>
              <a:t>permissions) and adds </a:t>
            </a:r>
            <a:r>
              <a:rPr lang="en-US" dirty="0" smtClean="0">
                <a:solidFill>
                  <a:schemeClr val="accent6"/>
                </a:solidFill>
              </a:rPr>
              <a:t>new </a:t>
            </a:r>
            <a:r>
              <a:rPr lang="en-US" dirty="0">
                <a:solidFill>
                  <a:schemeClr val="accent6"/>
                </a:solidFill>
              </a:rPr>
              <a:t>module as a dependency </a:t>
            </a:r>
            <a:r>
              <a:rPr lang="en-US" dirty="0" smtClean="0">
                <a:solidFill>
                  <a:schemeClr val="accent6"/>
                </a:solidFill>
              </a:rPr>
              <a:t>in </a:t>
            </a:r>
            <a:r>
              <a:rPr lang="en-US" dirty="0" err="1" smtClean="0">
                <a:solidFill>
                  <a:schemeClr val="accent6"/>
                </a:solidFill>
              </a:rPr>
              <a:t>package.json</a:t>
            </a:r>
            <a:r>
              <a:rPr lang="en-US" dirty="0">
                <a:solidFill>
                  <a:schemeClr val="accent6"/>
                </a:solidFill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Worm publishes new versions to each of the </a:t>
            </a:r>
            <a:r>
              <a:rPr lang="en-US" dirty="0" smtClean="0">
                <a:solidFill>
                  <a:schemeClr val="accent6"/>
                </a:solidFill>
              </a:rPr>
              <a:t>modules </a:t>
            </a:r>
            <a:r>
              <a:rPr lang="en-US" dirty="0">
                <a:solidFill>
                  <a:schemeClr val="accent6"/>
                </a:solidFill>
              </a:rPr>
              <a:t>with a “</a:t>
            </a:r>
            <a:r>
              <a:rPr lang="en-US" dirty="0" err="1">
                <a:solidFill>
                  <a:schemeClr val="accent6"/>
                </a:solidFill>
              </a:rPr>
              <a:t>bugfix</a:t>
            </a:r>
            <a:r>
              <a:rPr lang="en-US" dirty="0">
                <a:solidFill>
                  <a:schemeClr val="accent6"/>
                </a:solidFill>
              </a:rPr>
              <a:t>” level </a:t>
            </a:r>
            <a:r>
              <a:rPr lang="en-US" dirty="0" err="1">
                <a:solidFill>
                  <a:schemeClr val="accent6"/>
                </a:solidFill>
              </a:rPr>
              <a:t>semver</a:t>
            </a:r>
            <a:r>
              <a:rPr lang="en-US" dirty="0">
                <a:solidFill>
                  <a:schemeClr val="accent6"/>
                </a:solidFill>
              </a:rPr>
              <a:t> bump.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3" y="1188147"/>
            <a:ext cx="999344" cy="6398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551406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Full reports </a:t>
            </a:r>
            <a:r>
              <a:rPr lang="en-US" sz="1400" b="1" dirty="0">
                <a:solidFill>
                  <a:schemeClr val="bg2"/>
                </a:solidFill>
              </a:rPr>
              <a:t>by Sam </a:t>
            </a:r>
            <a:r>
              <a:rPr lang="en-US" sz="1400" b="1" dirty="0" err="1" smtClean="0">
                <a:solidFill>
                  <a:schemeClr val="bg2"/>
                </a:solidFill>
              </a:rPr>
              <a:t>Saccone</a:t>
            </a:r>
            <a:r>
              <a:rPr lang="en-US" sz="1400" b="1" dirty="0" smtClean="0">
                <a:solidFill>
                  <a:schemeClr val="bg2"/>
                </a:solidFill>
              </a:rPr>
              <a:t> </a:t>
            </a:r>
            <a:r>
              <a:rPr lang="en-US" sz="1100" dirty="0" smtClean="0">
                <a:solidFill>
                  <a:schemeClr val="bg2"/>
                </a:solidFill>
              </a:rPr>
              <a:t> </a:t>
            </a:r>
          </a:p>
          <a:p>
            <a:r>
              <a:rPr lang="en-US" sz="1100" dirty="0" smtClean="0">
                <a:solidFill>
                  <a:schemeClr val="bg2"/>
                </a:solidFill>
                <a:hlinkClick r:id="rId3"/>
              </a:rPr>
              <a:t>https</a:t>
            </a:r>
            <a:r>
              <a:rPr lang="en-US" sz="1100" dirty="0">
                <a:solidFill>
                  <a:schemeClr val="bg2"/>
                </a:solidFill>
                <a:hlinkClick r:id="rId3"/>
              </a:rPr>
              <a:t>://</a:t>
            </a:r>
            <a:r>
              <a:rPr lang="en-US" sz="1100" dirty="0" smtClean="0">
                <a:solidFill>
                  <a:schemeClr val="bg2"/>
                </a:solidFill>
                <a:hlinkClick r:id="rId3"/>
              </a:rPr>
              <a:t>www.kb.cert.org/CERT_WEB/services/vul-notes.nsf/6eacfaeab94596f5852569290066a50b/018dbb99def6980185257f820013f175</a:t>
            </a:r>
            <a:r>
              <a:rPr lang="en-US" sz="1100" dirty="0">
                <a:solidFill>
                  <a:schemeClr val="bg2"/>
                </a:solidFill>
                <a:hlinkClick r:id="rId3"/>
              </a:rPr>
              <a:t>/$FILE/npmwormdisclosure.pdf</a:t>
            </a:r>
            <a:endParaRPr lang="en-US" sz="1100" dirty="0">
              <a:solidFill>
                <a:schemeClr val="bg2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1417884" y="3098669"/>
            <a:ext cx="3154117" cy="2626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3283" y="3532850"/>
            <a:ext cx="668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John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4100" name="Picture 4" descr="Image result for worm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5438" y="2327360"/>
            <a:ext cx="1200291" cy="135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4604156" y="2353815"/>
            <a:ext cx="4572000" cy="1671773"/>
          </a:xfrm>
          <a:prstGeom prst="rect">
            <a:avLst/>
          </a:prstGeom>
          <a:solidFill>
            <a:srgbClr val="FBFBFB"/>
          </a:solidFill>
        </p:spPr>
        <p:txBody>
          <a:bodyPr vert="horz" lIns="81626" tIns="40813" rIns="81626" bIns="40813" rtlCol="0">
            <a:normAutofit/>
          </a:bodyPr>
          <a:lstStyle/>
          <a:p>
            <a:pPr>
              <a:spcBef>
                <a:spcPct val="20000"/>
              </a:spcBef>
              <a:buSzPct val="120000"/>
            </a:pPr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 "dependencies": {</a:t>
            </a:r>
          </a:p>
          <a:p>
            <a:pPr>
              <a:spcBef>
                <a:spcPct val="20000"/>
              </a:spcBef>
              <a:buSzPct val="120000"/>
            </a:pPr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    "primus": "*",</a:t>
            </a:r>
          </a:p>
          <a:p>
            <a:pPr>
              <a:spcBef>
                <a:spcPct val="20000"/>
              </a:spcBef>
              <a:buSzPct val="120000"/>
            </a:pPr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    "</a:t>
            </a:r>
            <a:r>
              <a:rPr lang="en-US" dirty="0" err="1">
                <a:solidFill>
                  <a:schemeClr val="accent2">
                    <a:lumMod val="25000"/>
                  </a:schemeClr>
                </a:solidFill>
              </a:rPr>
              <a:t>async</a:t>
            </a:r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": "~0.8.0",</a:t>
            </a:r>
          </a:p>
          <a:p>
            <a:pPr>
              <a:spcBef>
                <a:spcPct val="20000"/>
              </a:spcBef>
              <a:buSzPct val="120000"/>
            </a:pPr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    "express": "4.2.x",</a:t>
            </a:r>
          </a:p>
          <a:p>
            <a:pPr>
              <a:spcBef>
                <a:spcPct val="20000"/>
              </a:spcBef>
              <a:buSzPct val="120000"/>
            </a:pPr>
            <a:r>
              <a:rPr lang="en-US" dirty="0" smtClean="0">
                <a:solidFill>
                  <a:schemeClr val="accent2">
                    <a:lumMod val="25000"/>
                  </a:schemeClr>
                </a:solidFill>
              </a:rPr>
              <a:t>    "</a:t>
            </a:r>
            <a:r>
              <a:rPr lang="en-US" b="1" dirty="0" err="1" smtClean="0">
                <a:solidFill>
                  <a:schemeClr val="accent5"/>
                </a:solidFill>
              </a:rPr>
              <a:t>malicious_npm_module</a:t>
            </a:r>
            <a:r>
              <a:rPr lang="en-US" dirty="0" smtClean="0">
                <a:solidFill>
                  <a:schemeClr val="accent2">
                    <a:lumMod val="25000"/>
                  </a:schemeClr>
                </a:solidFill>
              </a:rPr>
              <a:t>": "</a:t>
            </a:r>
            <a:endParaRPr lang="en-US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19800" y="2069428"/>
            <a:ext cx="1585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2"/>
                </a:solidFill>
              </a:rPr>
              <a:t>Package.json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22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81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97" y="3825079"/>
            <a:ext cx="941781" cy="970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862799"/>
            <a:ext cx="895350" cy="895350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4" idx="3"/>
            <a:endCxn id="6" idx="1"/>
          </p:cNvCxnSpPr>
          <p:nvPr/>
        </p:nvCxnSpPr>
        <p:spPr>
          <a:xfrm flipV="1">
            <a:off x="1306978" y="4310474"/>
            <a:ext cx="6389222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1"/>
            <a:endCxn id="24" idx="3"/>
          </p:cNvCxnSpPr>
          <p:nvPr/>
        </p:nvCxnSpPr>
        <p:spPr>
          <a:xfrm flipH="1">
            <a:off x="1362730" y="1697172"/>
            <a:ext cx="2072360" cy="321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4978" y="4705350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Yossi</a:t>
            </a:r>
            <a:endParaRPr lang="en-US" dirty="0">
              <a:solidFill>
                <a:schemeClr val="bg2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429000" y="801632"/>
            <a:ext cx="1797103" cy="1514569"/>
            <a:chOff x="3444849" y="1200150"/>
            <a:chExt cx="1797103" cy="1514569"/>
          </a:xfrm>
        </p:grpSpPr>
        <p:sp>
          <p:nvSpPr>
            <p:cNvPr id="9" name="Rectangle 8"/>
            <p:cNvSpPr/>
            <p:nvPr/>
          </p:nvSpPr>
          <p:spPr>
            <a:xfrm>
              <a:off x="4349490" y="1476659"/>
              <a:ext cx="892462" cy="12380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450939" y="1476660"/>
              <a:ext cx="892462" cy="12380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Image result for npm repository 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1200150"/>
              <a:ext cx="1123950" cy="438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3444849" y="1572652"/>
              <a:ext cx="89855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chemeClr val="bg2"/>
                  </a:solidFill>
                </a:rPr>
                <a:t>Yossi_A</a:t>
              </a:r>
              <a:endParaRPr lang="en-US" dirty="0" smtClean="0">
                <a:solidFill>
                  <a:schemeClr val="bg2"/>
                </a:solidFill>
              </a:endParaRPr>
            </a:p>
            <a:p>
              <a:r>
                <a:rPr lang="en-US" dirty="0" err="1" smtClean="0">
                  <a:solidFill>
                    <a:schemeClr val="bg2"/>
                  </a:solidFill>
                </a:rPr>
                <a:t>Yossi_B</a:t>
              </a:r>
              <a:endParaRPr lang="en-US" dirty="0" smtClean="0">
                <a:solidFill>
                  <a:schemeClr val="bg2"/>
                </a:solidFill>
              </a:endParaRPr>
            </a:p>
            <a:p>
              <a:r>
                <a:rPr lang="en-US" dirty="0" err="1" smtClean="0">
                  <a:solidFill>
                    <a:schemeClr val="bg2"/>
                  </a:solidFill>
                </a:rPr>
                <a:t>Yossi_C</a:t>
              </a: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332235" y="1572652"/>
              <a:ext cx="8985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chemeClr val="bg2"/>
                  </a:solidFill>
                </a:rPr>
                <a:t>Hydra_A</a:t>
              </a:r>
              <a:endParaRPr lang="en-US" dirty="0">
                <a:solidFill>
                  <a:schemeClr val="bg2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848600" y="4749092"/>
            <a:ext cx="898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Hydra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2674" y="1047750"/>
            <a:ext cx="1010056" cy="1305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823490" y="2436380"/>
            <a:ext cx="2112" cy="14343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6" name="Oval Callout 35"/>
          <p:cNvSpPr/>
          <p:nvPr/>
        </p:nvSpPr>
        <p:spPr>
          <a:xfrm>
            <a:off x="6019800" y="2952750"/>
            <a:ext cx="1524000" cy="917962"/>
          </a:xfrm>
          <a:prstGeom prst="wedgeEllipseCallout">
            <a:avLst>
              <a:gd name="adj1" fmla="val 71163"/>
              <a:gd name="adj2" fmla="val 687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408427" y="1058417"/>
            <a:ext cx="8985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2"/>
                </a:solidFill>
              </a:rPr>
              <a:t>Yossi_A</a:t>
            </a:r>
            <a:endParaRPr lang="en-US" dirty="0" smtClean="0">
              <a:solidFill>
                <a:schemeClr val="bg2"/>
              </a:solidFill>
            </a:endParaRPr>
          </a:p>
          <a:p>
            <a:r>
              <a:rPr lang="en-US" dirty="0" err="1" smtClean="0">
                <a:solidFill>
                  <a:schemeClr val="bg2"/>
                </a:solidFill>
              </a:rPr>
              <a:t>Yossi_B</a:t>
            </a:r>
            <a:endParaRPr lang="en-US" dirty="0" smtClean="0">
              <a:solidFill>
                <a:schemeClr val="bg2"/>
              </a:solidFill>
            </a:endParaRPr>
          </a:p>
          <a:p>
            <a:r>
              <a:rPr lang="en-US" dirty="0" err="1" smtClean="0">
                <a:solidFill>
                  <a:schemeClr val="bg2"/>
                </a:solidFill>
              </a:rPr>
              <a:t>Yossi_C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103924" y="3110135"/>
            <a:ext cx="1516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Hey, Checkout this new </a:t>
            </a:r>
            <a:r>
              <a:rPr lang="en-US" dirty="0" err="1" smtClean="0">
                <a:solidFill>
                  <a:schemeClr val="bg2"/>
                </a:solidFill>
              </a:rPr>
              <a:t>npm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54435" y="3774483"/>
            <a:ext cx="1841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</a:rPr>
              <a:t>n</a:t>
            </a:r>
            <a:r>
              <a:rPr lang="en-US" dirty="0" err="1" smtClean="0">
                <a:solidFill>
                  <a:schemeClr val="bg2"/>
                </a:solidFill>
              </a:rPr>
              <a:t>pm</a:t>
            </a:r>
            <a:r>
              <a:rPr lang="en-US" dirty="0" smtClean="0">
                <a:solidFill>
                  <a:schemeClr val="bg2"/>
                </a:solidFill>
              </a:rPr>
              <a:t> install </a:t>
            </a:r>
            <a:r>
              <a:rPr lang="en-US" dirty="0" err="1" smtClean="0">
                <a:solidFill>
                  <a:schemeClr val="bg2"/>
                </a:solidFill>
              </a:rPr>
              <a:t>Hydra_A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747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Package.json</a:t>
            </a:r>
            <a:r>
              <a:rPr lang="en-US" dirty="0" smtClean="0"/>
              <a:t> update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981200" y="1428750"/>
            <a:ext cx="5638800" cy="3300412"/>
          </a:xfrm>
          <a:solidFill>
            <a:srgbClr val="FBFBFB"/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 "dependencies": {</a:t>
            </a:r>
          </a:p>
          <a:p>
            <a:pPr marL="0" indent="0">
              <a:buNone/>
            </a:pPr>
            <a:r>
              <a:rPr lang="en-US" dirty="0"/>
              <a:t>    "primus": "*",</a:t>
            </a:r>
          </a:p>
          <a:p>
            <a:pPr marL="0" indent="0">
              <a:buNone/>
            </a:pPr>
            <a:r>
              <a:rPr lang="en-US" dirty="0"/>
              <a:t>    "</a:t>
            </a:r>
            <a:r>
              <a:rPr lang="en-US" dirty="0" err="1"/>
              <a:t>async</a:t>
            </a:r>
            <a:r>
              <a:rPr lang="en-US" dirty="0"/>
              <a:t>": "~0.8.0",</a:t>
            </a:r>
          </a:p>
          <a:p>
            <a:pPr marL="0" indent="0">
              <a:buNone/>
            </a:pPr>
            <a:r>
              <a:rPr lang="en-US" dirty="0"/>
              <a:t>    "express": "4.2.x",</a:t>
            </a:r>
          </a:p>
          <a:p>
            <a:pPr marL="0" indent="0">
              <a:buNone/>
            </a:pPr>
            <a:r>
              <a:rPr lang="en-US" dirty="0"/>
              <a:t>    "</a:t>
            </a:r>
            <a:r>
              <a:rPr lang="en-US" dirty="0" err="1"/>
              <a:t>winston</a:t>
            </a:r>
            <a:r>
              <a:rPr lang="en-US" dirty="0"/>
              <a:t>": "</a:t>
            </a:r>
            <a:r>
              <a:rPr lang="en-US" dirty="0" err="1"/>
              <a:t>git</a:t>
            </a:r>
            <a:r>
              <a:rPr lang="en-US" dirty="0"/>
              <a:t>://github.com/flatiron/</a:t>
            </a:r>
            <a:r>
              <a:rPr lang="en-US" dirty="0" err="1"/>
              <a:t>winston#master</a:t>
            </a:r>
            <a:r>
              <a:rPr lang="en-US" dirty="0"/>
              <a:t>",</a:t>
            </a:r>
          </a:p>
          <a:p>
            <a:pPr marL="0" indent="0">
              <a:buNone/>
            </a:pPr>
            <a:r>
              <a:rPr lang="en-US" dirty="0"/>
              <a:t>    "</a:t>
            </a:r>
            <a:r>
              <a:rPr lang="en-US" dirty="0" err="1"/>
              <a:t>bigpipe</a:t>
            </a:r>
            <a:r>
              <a:rPr lang="en-US" dirty="0"/>
              <a:t>": "</a:t>
            </a:r>
            <a:r>
              <a:rPr lang="en-US" dirty="0" err="1"/>
              <a:t>bigpipe</a:t>
            </a:r>
            <a:r>
              <a:rPr lang="en-US" dirty="0"/>
              <a:t>/pagelet",</a:t>
            </a:r>
          </a:p>
          <a:p>
            <a:pPr marL="0" indent="0">
              <a:buNone/>
            </a:pPr>
            <a:r>
              <a:rPr lang="en-US" dirty="0"/>
              <a:t>    "</a:t>
            </a:r>
            <a:r>
              <a:rPr lang="en-US" dirty="0" smtClean="0"/>
              <a:t>plates</a:t>
            </a:r>
            <a:r>
              <a:rPr lang="en-US" dirty="0"/>
              <a:t>":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github.com/flatiron/plates/tarball/master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606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Malicious to Careless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90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wrong with this picture?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749"/>
          <a:stretch/>
        </p:blipFill>
        <p:spPr>
          <a:xfrm>
            <a:off x="762000" y="1733550"/>
            <a:ext cx="812173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6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did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Scan for security issues</a:t>
            </a:r>
          </a:p>
          <a:p>
            <a:pPr lvl="1"/>
            <a:r>
              <a:rPr lang="en-US" dirty="0" smtClean="0"/>
              <a:t>Top </a:t>
            </a:r>
            <a:r>
              <a:rPr lang="en-US" dirty="0"/>
              <a:t>50 </a:t>
            </a:r>
            <a:r>
              <a:rPr lang="en-US" dirty="0" smtClean="0"/>
              <a:t>popular packages</a:t>
            </a:r>
          </a:p>
          <a:p>
            <a:pPr lvl="1"/>
            <a:r>
              <a:rPr lang="en-US" dirty="0" smtClean="0"/>
              <a:t>Top 50 dependent-upon packages</a:t>
            </a:r>
          </a:p>
          <a:p>
            <a:pPr lvl="1"/>
            <a:r>
              <a:rPr lang="en-US" dirty="0" smtClean="0"/>
              <a:t>Other popular packages</a:t>
            </a:r>
          </a:p>
          <a:p>
            <a:r>
              <a:rPr lang="en-US" dirty="0" smtClean="0"/>
              <a:t>Analyze results</a:t>
            </a:r>
          </a:p>
          <a:p>
            <a:r>
              <a:rPr lang="en-US" dirty="0" smtClean="0"/>
              <a:t>Responsible Disclosure</a:t>
            </a:r>
          </a:p>
          <a:p>
            <a:pPr lvl="1"/>
            <a:r>
              <a:rPr lang="en-US" dirty="0" smtClean="0"/>
              <a:t>Contact dev</a:t>
            </a:r>
          </a:p>
          <a:p>
            <a:pPr lvl="1"/>
            <a:r>
              <a:rPr lang="en-US" dirty="0" smtClean="0"/>
              <a:t>Wait for patch</a:t>
            </a:r>
          </a:p>
          <a:p>
            <a:pPr lvl="1"/>
            <a:r>
              <a:rPr lang="en-US" dirty="0" smtClean="0"/>
              <a:t>Publish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cxnSp>
        <p:nvCxnSpPr>
          <p:cNvPr id="7" name="Curved Connector 6"/>
          <p:cNvCxnSpPr/>
          <p:nvPr/>
        </p:nvCxnSpPr>
        <p:spPr>
          <a:xfrm rot="10800000" flipV="1">
            <a:off x="2514600" y="3562350"/>
            <a:ext cx="2133600" cy="2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6148" name="Picture 4" descr="Image result for sand clock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72415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3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50 NPM packages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60523" y="2309396"/>
            <a:ext cx="2300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https</a:t>
            </a:r>
            <a:r>
              <a:rPr lang="en-US" dirty="0">
                <a:solidFill>
                  <a:schemeClr val="bg2"/>
                </a:solidFill>
              </a:rPr>
              <a:t>://www.npmjs.com/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0278"/>
            <a:ext cx="5612904" cy="18976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08982"/>
            <a:ext cx="5612904" cy="18071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86450" y="4377557"/>
            <a:ext cx="2300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https</a:t>
            </a:r>
            <a:r>
              <a:rPr lang="en-US" dirty="0">
                <a:solidFill>
                  <a:schemeClr val="bg2"/>
                </a:solidFill>
              </a:rPr>
              <a:t>://www.npmjs.com/</a:t>
            </a:r>
          </a:p>
        </p:txBody>
      </p:sp>
    </p:spTree>
    <p:extLst>
      <p:ext uri="{BB962C8B-B14F-4D97-AF65-F5344CB8AC3E}">
        <p14:creationId xmlns:p14="http://schemas.microsoft.com/office/powerpoint/2010/main" val="94440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Scan for security issues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49215"/>
          <a:stretch/>
        </p:blipFill>
        <p:spPr>
          <a:xfrm>
            <a:off x="0" y="766150"/>
            <a:ext cx="8655416" cy="40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9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wrong with this picture?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" r="24800"/>
          <a:stretch/>
        </p:blipFill>
        <p:spPr>
          <a:xfrm>
            <a:off x="152400" y="895350"/>
            <a:ext cx="8382000" cy="405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0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wrong with this picture?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749"/>
          <a:stretch/>
        </p:blipFill>
        <p:spPr>
          <a:xfrm>
            <a:off x="152400" y="1428750"/>
            <a:ext cx="812173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33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wrong with this picture?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749"/>
          <a:stretch/>
        </p:blipFill>
        <p:spPr>
          <a:xfrm>
            <a:off x="152400" y="1428750"/>
            <a:ext cx="3886200" cy="1093838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702" y="1328738"/>
            <a:ext cx="7688263" cy="3300412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				</a:t>
            </a:r>
            <a:r>
              <a:rPr lang="en-US" sz="2400" b="1" dirty="0" smtClean="0"/>
              <a:t>node-ecstatic</a:t>
            </a:r>
          </a:p>
          <a:p>
            <a:endParaRPr lang="en-US" dirty="0"/>
          </a:p>
          <a:p>
            <a:endParaRPr lang="en-US" b="1" dirty="0" smtClean="0"/>
          </a:p>
          <a:p>
            <a:r>
              <a:rPr lang="en-US" b="1" dirty="0" smtClean="0"/>
              <a:t>12,454</a:t>
            </a:r>
            <a:r>
              <a:rPr lang="en-US" dirty="0" smtClean="0"/>
              <a:t> </a:t>
            </a:r>
            <a:r>
              <a:rPr lang="en-US" dirty="0"/>
              <a:t>downloads in the last day</a:t>
            </a:r>
          </a:p>
          <a:p>
            <a:r>
              <a:rPr lang="en-US" b="1" dirty="0"/>
              <a:t>66,658</a:t>
            </a:r>
            <a:r>
              <a:rPr lang="en-US" dirty="0"/>
              <a:t> downloads in the last week</a:t>
            </a:r>
          </a:p>
          <a:p>
            <a:r>
              <a:rPr lang="en-US" b="1" dirty="0"/>
              <a:t>278,399</a:t>
            </a:r>
            <a:r>
              <a:rPr lang="en-US" dirty="0"/>
              <a:t> downloads in the last </a:t>
            </a:r>
            <a:r>
              <a:rPr lang="en-US" dirty="0" smtClean="0"/>
              <a:t>month</a:t>
            </a:r>
          </a:p>
          <a:p>
            <a:endParaRPr lang="en-US" dirty="0"/>
          </a:p>
          <a:p>
            <a:r>
              <a:rPr lang="en-US" b="1" dirty="0" smtClean="0"/>
              <a:t>369</a:t>
            </a:r>
            <a:r>
              <a:rPr lang="en-US" dirty="0" smtClean="0"/>
              <a:t> other </a:t>
            </a:r>
            <a:r>
              <a:rPr lang="en-US" dirty="0" err="1" smtClean="0"/>
              <a:t>npm</a:t>
            </a:r>
            <a:r>
              <a:rPr lang="en-US" dirty="0" smtClean="0"/>
              <a:t> packages are dependent on ecstatic</a:t>
            </a:r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92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Developer Response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32381" y="3309938"/>
            <a:ext cx="7969295" cy="1243012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PoC</a:t>
            </a:r>
            <a:r>
              <a:rPr lang="en-US" dirty="0" smtClean="0"/>
              <a:t>:</a:t>
            </a:r>
          </a:p>
          <a:p>
            <a:pPr lvl="1"/>
            <a:r>
              <a:rPr lang="nn-NO" dirty="0"/>
              <a:t>22kb payload - 1 sec lag</a:t>
            </a:r>
          </a:p>
          <a:p>
            <a:pPr lvl="1"/>
            <a:r>
              <a:rPr lang="nn-NO" dirty="0" smtClean="0"/>
              <a:t>35kb payload - 3 sec lag	  </a:t>
            </a:r>
            <a:r>
              <a:rPr lang="en-US" u="sng" dirty="0" smtClean="0">
                <a:solidFill>
                  <a:srgbClr val="0070C0"/>
                </a:solidFill>
              </a:rPr>
              <a:t>http</a:t>
            </a:r>
            <a:r>
              <a:rPr lang="en-US" u="sng" dirty="0">
                <a:solidFill>
                  <a:srgbClr val="0070C0"/>
                </a:solidFill>
              </a:rPr>
              <a:t>://www.checkmarx.com</a:t>
            </a:r>
            <a:r>
              <a:rPr lang="en-US" u="sng" dirty="0" smtClean="0">
                <a:solidFill>
                  <a:srgbClr val="0070C0"/>
                </a:solidFill>
              </a:rPr>
              <a:t>/</a:t>
            </a:r>
            <a:r>
              <a:rPr lang="en-US" sz="1500" u="sng" dirty="0">
                <a:solidFill>
                  <a:srgbClr val="0070C0"/>
                </a:solidFill>
              </a:rPr>
              <a:t>%00</a:t>
            </a:r>
            <a:r>
              <a:rPr lang="en-US" sz="1500" u="sng" dirty="0" smtClean="0">
                <a:solidFill>
                  <a:srgbClr val="0070C0"/>
                </a:solidFill>
              </a:rPr>
              <a:t>%00%00%00%00%00</a:t>
            </a:r>
            <a:r>
              <a:rPr lang="en-US" sz="1500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(...)</a:t>
            </a:r>
            <a:endParaRPr lang="nn-NO" dirty="0" smtClean="0"/>
          </a:p>
          <a:p>
            <a:pPr lvl="1"/>
            <a:r>
              <a:rPr lang="en-US" dirty="0" smtClean="0"/>
              <a:t>86kb </a:t>
            </a:r>
            <a:r>
              <a:rPr lang="en-US" dirty="0"/>
              <a:t>payload - </a:t>
            </a:r>
            <a:r>
              <a:rPr lang="en-US" b="1" dirty="0"/>
              <a:t>server crashed</a:t>
            </a:r>
            <a:endParaRPr lang="en-US" b="1" dirty="0" smtClean="0"/>
          </a:p>
        </p:txBody>
      </p:sp>
      <p:sp>
        <p:nvSpPr>
          <p:cNvPr id="5" name="Right Brace 4"/>
          <p:cNvSpPr/>
          <p:nvPr/>
        </p:nvSpPr>
        <p:spPr>
          <a:xfrm>
            <a:off x="3505200" y="3638550"/>
            <a:ext cx="228600" cy="762000"/>
          </a:xfrm>
          <a:prstGeom prst="righ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no way troll f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16769"/>
            <a:ext cx="3203575" cy="240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03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Developer Response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97" y="2138361"/>
            <a:ext cx="7924800" cy="2681255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Image result for oh 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19150"/>
            <a:ext cx="2365489" cy="157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37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Scan </a:t>
            </a:r>
            <a:r>
              <a:rPr lang="en-US" dirty="0"/>
              <a:t>R</a:t>
            </a:r>
            <a:r>
              <a:rPr lang="en-US" dirty="0" smtClean="0"/>
              <a:t>esults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702" y="1328738"/>
            <a:ext cx="7688263" cy="3300412"/>
          </a:xfrm>
        </p:spPr>
        <p:txBody>
          <a:bodyPr/>
          <a:lstStyle/>
          <a:p>
            <a:r>
              <a:rPr lang="en-US" b="1" dirty="0" smtClean="0"/>
              <a:t>Command Injection</a:t>
            </a:r>
          </a:p>
          <a:p>
            <a:pPr lvl="1"/>
            <a:r>
              <a:rPr lang="en-US" dirty="0" smtClean="0"/>
              <a:t>Variable from user input was used as an argument for an OS command.</a:t>
            </a:r>
          </a:p>
          <a:p>
            <a:pPr lvl="1"/>
            <a:r>
              <a:rPr lang="en-US" dirty="0" smtClean="0"/>
              <a:t>Dev response: “The flaw exists because the original author used it… A possible solution is to delete the vulnerable file”.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17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Scan </a:t>
            </a:r>
            <a:r>
              <a:rPr lang="en-US" dirty="0"/>
              <a:t>R</a:t>
            </a:r>
            <a:r>
              <a:rPr lang="en-US" dirty="0" smtClean="0"/>
              <a:t>esults</a:t>
            </a:r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702" y="1328738"/>
            <a:ext cx="7688263" cy="3300412"/>
          </a:xfrm>
        </p:spPr>
        <p:txBody>
          <a:bodyPr/>
          <a:lstStyle/>
          <a:p>
            <a:r>
              <a:rPr lang="en-US" b="1" dirty="0" smtClean="0"/>
              <a:t>Command Injection</a:t>
            </a:r>
          </a:p>
          <a:p>
            <a:r>
              <a:rPr lang="en-US" b="1" dirty="0" smtClean="0"/>
              <a:t>Stored XSS</a:t>
            </a:r>
          </a:p>
          <a:p>
            <a:r>
              <a:rPr lang="en-US" b="1" dirty="0" smtClean="0"/>
              <a:t>Denial of Service </a:t>
            </a:r>
            <a:r>
              <a:rPr lang="en-US" dirty="0" smtClean="0"/>
              <a:t>by Loop</a:t>
            </a:r>
          </a:p>
          <a:p>
            <a:r>
              <a:rPr lang="en-US" b="1" dirty="0" smtClean="0"/>
              <a:t>Denial of Service </a:t>
            </a:r>
            <a:r>
              <a:rPr lang="en-US" dirty="0" smtClean="0"/>
              <a:t>by Regex (</a:t>
            </a:r>
            <a:r>
              <a:rPr lang="en-US" b="1" dirty="0" err="1" smtClean="0"/>
              <a:t>ReDoS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CSV Injection</a:t>
            </a:r>
          </a:p>
          <a:p>
            <a:r>
              <a:rPr lang="en-US" b="1" dirty="0" smtClean="0"/>
              <a:t>Insecure Randomness</a:t>
            </a:r>
          </a:p>
          <a:p>
            <a:r>
              <a:rPr lang="en-US" b="1" dirty="0" smtClean="0"/>
              <a:t>Open Redirect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3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how do I protect myself?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4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Safe User!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Check if there are any hooks - </a:t>
            </a:r>
            <a:r>
              <a:rPr lang="en-US" dirty="0" err="1" smtClean="0"/>
              <a:t>npm</a:t>
            </a:r>
            <a:r>
              <a:rPr lang="en-US" dirty="0" smtClean="0"/>
              <a:t> </a:t>
            </a:r>
            <a:r>
              <a:rPr lang="en-US" dirty="0"/>
              <a:t>show $module </a:t>
            </a:r>
            <a:r>
              <a:rPr lang="en-US" dirty="0" smtClean="0"/>
              <a:t>scripts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Inspect the code </a:t>
            </a:r>
            <a:r>
              <a:rPr lang="en-US" dirty="0" smtClean="0"/>
              <a:t>- </a:t>
            </a:r>
            <a:r>
              <a:rPr lang="en-US" dirty="0" smtClean="0">
                <a:hlinkClick r:id="rId3"/>
              </a:rPr>
              <a:t>http://registry.npmjs.org/MODULENAME/-/MODULENAME-VERSION.tgz</a:t>
            </a:r>
            <a:r>
              <a:rPr lang="en-US" dirty="0" smtClean="0"/>
              <a:t> (A malicious package will probably not expose its cards)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Don’t allow scripts to execute automatically– </a:t>
            </a:r>
            <a:r>
              <a:rPr lang="en-US" dirty="0" err="1" smtClean="0"/>
              <a:t>npm</a:t>
            </a:r>
            <a:r>
              <a:rPr lang="en-US" dirty="0" smtClean="0"/>
              <a:t> install –</a:t>
            </a:r>
            <a:r>
              <a:rPr lang="en-US" dirty="0" err="1" smtClean="0"/>
              <a:t>ignorescripts</a:t>
            </a:r>
            <a:r>
              <a:rPr lang="en-US" dirty="0" smtClean="0"/>
              <a:t>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Use </a:t>
            </a:r>
            <a:r>
              <a:rPr lang="en-US" i="1" dirty="0" err="1" smtClean="0"/>
              <a:t>npm</a:t>
            </a:r>
            <a:r>
              <a:rPr lang="en-US" i="1" dirty="0" smtClean="0"/>
              <a:t> </a:t>
            </a:r>
            <a:r>
              <a:rPr lang="en-US" i="1" dirty="0" err="1" smtClean="0"/>
              <a:t>shrinkwrap</a:t>
            </a:r>
            <a:r>
              <a:rPr lang="en-US" dirty="0" smtClean="0"/>
              <a:t> to </a:t>
            </a:r>
            <a:r>
              <a:rPr lang="en-US" dirty="0"/>
              <a:t>lock down your </a:t>
            </a:r>
            <a:r>
              <a:rPr lang="en-US" dirty="0" smtClean="0"/>
              <a:t>own dependencies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Sometimes it’s better to write your own functions</a:t>
            </a:r>
            <a:r>
              <a:rPr lang="en-US" dirty="0" smtClean="0"/>
              <a:t>!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Analyze your code but your code includes your dependencies!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Log out!</a:t>
            </a:r>
            <a:endParaRPr lang="en-US" dirty="0"/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 lvl="1">
              <a:lnSpc>
                <a:spcPct val="200000"/>
              </a:lnSpc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50" y="2490787"/>
            <a:ext cx="272415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2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Safe Corporate!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Run a local </a:t>
            </a:r>
            <a:r>
              <a:rPr lang="en-US" dirty="0" smtClean="0"/>
              <a:t>NPM </a:t>
            </a:r>
            <a:r>
              <a:rPr lang="en-US" dirty="0" smtClean="0"/>
              <a:t>repo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Prevent installing from main registry</a:t>
            </a:r>
            <a:endParaRPr lang="en-US" dirty="0"/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 lvl="1">
              <a:lnSpc>
                <a:spcPct val="200000"/>
              </a:lnSpc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51435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0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vulnerable examples in August 2016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Swagger-UI – XSS - </a:t>
            </a:r>
            <a:r>
              <a:rPr lang="en-US" dirty="0">
                <a:hlinkClick r:id="rId2"/>
              </a:rPr>
              <a:t>XSS in URL Query String </a:t>
            </a:r>
            <a:r>
              <a:rPr lang="en-US" dirty="0" smtClean="0">
                <a:hlinkClick r:id="rId2"/>
              </a:rPr>
              <a:t>Parameter</a:t>
            </a:r>
            <a:endParaRPr lang="en-US" dirty="0" smtClean="0"/>
          </a:p>
          <a:p>
            <a:pPr lvl="1"/>
            <a:r>
              <a:rPr lang="en-US" dirty="0" smtClean="0"/>
              <a:t>Used by 29 different modules</a:t>
            </a:r>
          </a:p>
          <a:p>
            <a:pPr lvl="1"/>
            <a:r>
              <a:rPr lang="en-US" dirty="0" smtClean="0"/>
              <a:t>60K downloads a month!!!</a:t>
            </a:r>
          </a:p>
          <a:p>
            <a:r>
              <a:rPr lang="en-US" dirty="0" smtClean="0"/>
              <a:t>Node-krb5 - </a:t>
            </a:r>
            <a:r>
              <a:rPr lang="en-US" dirty="0">
                <a:hlinkClick r:id="rId3"/>
              </a:rPr>
              <a:t>Spoofing attack </a:t>
            </a:r>
            <a:r>
              <a:rPr lang="en-US" dirty="0" smtClean="0">
                <a:hlinkClick r:id="rId3"/>
              </a:rPr>
              <a:t>due </a:t>
            </a:r>
            <a:r>
              <a:rPr lang="en-US" dirty="0">
                <a:hlinkClick r:id="rId3"/>
              </a:rPr>
              <a:t>to </a:t>
            </a:r>
            <a:r>
              <a:rPr lang="en-US" dirty="0" err="1">
                <a:hlinkClick r:id="rId3"/>
              </a:rPr>
              <a:t>unvalidated</a:t>
            </a:r>
            <a:r>
              <a:rPr lang="en-US" dirty="0">
                <a:hlinkClick r:id="rId3"/>
              </a:rPr>
              <a:t> </a:t>
            </a:r>
            <a:r>
              <a:rPr lang="en-US" dirty="0" smtClean="0">
                <a:hlinkClick r:id="rId3"/>
              </a:rPr>
              <a:t>KDC</a:t>
            </a:r>
            <a:endParaRPr lang="en-US" dirty="0" smtClean="0"/>
          </a:p>
          <a:p>
            <a:pPr lvl="1"/>
            <a:r>
              <a:rPr lang="en-US" dirty="0" smtClean="0"/>
              <a:t>Used by 2 modules</a:t>
            </a:r>
          </a:p>
          <a:p>
            <a:pPr lvl="1"/>
            <a:r>
              <a:rPr lang="en-US" dirty="0" smtClean="0"/>
              <a:t>300 downloads a month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26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Tahoma"/>
              </a:rPr>
              <a:t>Thank You</a:t>
            </a:r>
            <a:r>
              <a:rPr lang="en-US" dirty="0" smtClean="0">
                <a:solidFill>
                  <a:schemeClr val="accent5"/>
                </a:solidFill>
                <a:cs typeface="Tahoma"/>
              </a:rPr>
              <a:t>.</a:t>
            </a:r>
            <a:endParaRPr lang="en-US" dirty="0"/>
          </a:p>
        </p:txBody>
      </p:sp>
      <p:sp>
        <p:nvSpPr>
          <p:cNvPr id="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28600" y="4804616"/>
            <a:ext cx="2895600" cy="205534"/>
          </a:xfrm>
        </p:spPr>
        <p:txBody>
          <a:bodyPr/>
          <a:lstStyle>
            <a:lvl1pPr algn="l">
              <a:defRPr sz="9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Proprietary and Confidential | All Rights Reserved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09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heckmarx">
      <a:dk1>
        <a:srgbClr val="FFFFFF"/>
      </a:dk1>
      <a:lt1>
        <a:srgbClr val="FFFFFF"/>
      </a:lt1>
      <a:dk2>
        <a:srgbClr val="262626"/>
      </a:dk2>
      <a:lt2>
        <a:srgbClr val="1C0D47"/>
      </a:lt2>
      <a:accent1>
        <a:srgbClr val="FFFFFF"/>
      </a:accent1>
      <a:accent2>
        <a:srgbClr val="E5E5E5"/>
      </a:accent2>
      <a:accent3>
        <a:srgbClr val="B1D241"/>
      </a:accent3>
      <a:accent4>
        <a:srgbClr val="F28C45"/>
      </a:accent4>
      <a:accent5>
        <a:srgbClr val="EF3F37"/>
      </a:accent5>
      <a:accent6>
        <a:srgbClr val="52367D"/>
      </a:accent6>
      <a:hlink>
        <a:srgbClr val="EF3F37"/>
      </a:hlink>
      <a:folHlink>
        <a:srgbClr val="F28C4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heckmarx">
      <a:dk1>
        <a:srgbClr val="FFFFFF"/>
      </a:dk1>
      <a:lt1>
        <a:srgbClr val="FFFFFF"/>
      </a:lt1>
      <a:dk2>
        <a:srgbClr val="262626"/>
      </a:dk2>
      <a:lt2>
        <a:srgbClr val="1C0D47"/>
      </a:lt2>
      <a:accent1>
        <a:srgbClr val="FFFFFF"/>
      </a:accent1>
      <a:accent2>
        <a:srgbClr val="E5E5E5"/>
      </a:accent2>
      <a:accent3>
        <a:srgbClr val="B1D241"/>
      </a:accent3>
      <a:accent4>
        <a:srgbClr val="F28C45"/>
      </a:accent4>
      <a:accent5>
        <a:srgbClr val="EF3F37"/>
      </a:accent5>
      <a:accent6>
        <a:srgbClr val="52367D"/>
      </a:accent6>
      <a:hlink>
        <a:srgbClr val="EF3F37"/>
      </a:hlink>
      <a:folHlink>
        <a:srgbClr val="F28C4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33114</TotalTime>
  <Words>1225</Words>
  <Application>Microsoft Office PowerPoint</Application>
  <PresentationFormat>On-screen Show (16:9)</PresentationFormat>
  <Paragraphs>255</Paragraphs>
  <Slides>42</Slides>
  <Notes>5</Notes>
  <HiddenSlides>6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Blogger Sans</vt:lpstr>
      <vt:lpstr>Calibri</vt:lpstr>
      <vt:lpstr>Consolas</vt:lpstr>
      <vt:lpstr>Tahoma</vt:lpstr>
      <vt:lpstr>Office Theme</vt:lpstr>
      <vt:lpstr>1_Office Theme</vt:lpstr>
      <vt:lpstr>Could a few lines of code F@#k it all up?</vt:lpstr>
      <vt:lpstr>Dependencies</vt:lpstr>
      <vt:lpstr>PowerPoint Presentation</vt:lpstr>
      <vt:lpstr>The Left-Pad Saga</vt:lpstr>
      <vt:lpstr>The Left-pad Saga</vt:lpstr>
      <vt:lpstr>The Left-Pad Saga</vt:lpstr>
      <vt:lpstr>The NPM Platform</vt:lpstr>
      <vt:lpstr>npm– Node.js Package Manager</vt:lpstr>
      <vt:lpstr>Some points to note about npm repo</vt:lpstr>
      <vt:lpstr>Some points to note about npm repo</vt:lpstr>
      <vt:lpstr>Some points to note about npm repo</vt:lpstr>
      <vt:lpstr>Lets take an example npm</vt:lpstr>
      <vt:lpstr>So simple - npm install &lt;module name&gt;</vt:lpstr>
      <vt:lpstr>Lets take an example npm</vt:lpstr>
      <vt:lpstr>What about lodash?</vt:lpstr>
      <vt:lpstr>Lodash npm</vt:lpstr>
      <vt:lpstr>Let’s take a look at some potential scenarios</vt:lpstr>
      <vt:lpstr>Ways to cause damage</vt:lpstr>
      <vt:lpstr>Creating a self replicating NPM worm</vt:lpstr>
      <vt:lpstr>Creating a self replicating NPM worm (Lifecycle Scripts)</vt:lpstr>
      <vt:lpstr>Creating a self replicating NPM worm (Persistent AuthN)</vt:lpstr>
      <vt:lpstr>Creating a self replicating NPM worm (Semver)</vt:lpstr>
      <vt:lpstr>PowerPoint Presentation</vt:lpstr>
      <vt:lpstr>PowerPoint Presentation</vt:lpstr>
      <vt:lpstr>Package.json update</vt:lpstr>
      <vt:lpstr>From Malicious to Careless</vt:lpstr>
      <vt:lpstr>What is wrong with this picture?</vt:lpstr>
      <vt:lpstr>What we did</vt:lpstr>
      <vt:lpstr>Top 50 NPM packages</vt:lpstr>
      <vt:lpstr>Scan for security issues</vt:lpstr>
      <vt:lpstr>What is wrong with this picture?</vt:lpstr>
      <vt:lpstr>What is wrong with this picture?</vt:lpstr>
      <vt:lpstr>What is wrong with this picture?</vt:lpstr>
      <vt:lpstr>Developer Response</vt:lpstr>
      <vt:lpstr>Developer Response</vt:lpstr>
      <vt:lpstr>Other Scan Results</vt:lpstr>
      <vt:lpstr>Other Scan Results</vt:lpstr>
      <vt:lpstr>So how do I protect myself?</vt:lpstr>
      <vt:lpstr>Be Safe User!</vt:lpstr>
      <vt:lpstr>Be Safe Corporate!</vt:lpstr>
      <vt:lpstr>Some vulnerable examples in August 2016</vt:lpstr>
      <vt:lpstr>Thank You.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Daria</dc:creator>
  <cp:lastModifiedBy>Amit Ashbel</cp:lastModifiedBy>
  <cp:revision>340</cp:revision>
  <dcterms:created xsi:type="dcterms:W3CDTF">2016-02-21T09:47:22Z</dcterms:created>
  <dcterms:modified xsi:type="dcterms:W3CDTF">2016-09-18T19:09:31Z</dcterms:modified>
</cp:coreProperties>
</file>