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60" r:id="rId4"/>
    <p:sldId id="261" r:id="rId5"/>
    <p:sldId id="262" r:id="rId6"/>
    <p:sldId id="258" r:id="rId7"/>
    <p:sldId id="257" r:id="rId8"/>
    <p:sldId id="263" r:id="rId9"/>
    <p:sldId id="264" r:id="rId10"/>
    <p:sldId id="265" r:id="rId11"/>
    <p:sldId id="266" r:id="rId12"/>
    <p:sldId id="267" r:id="rId13"/>
    <p:sldId id="268" r:id="rId14"/>
    <p:sldId id="270" r:id="rId15"/>
    <p:sldId id="271" r:id="rId16"/>
    <p:sldId id="273" r:id="rId17"/>
    <p:sldId id="274" r:id="rId18"/>
    <p:sldId id="276" r:id="rId19"/>
    <p:sldId id="277" r:id="rId20"/>
    <p:sldId id="281" r:id="rId21"/>
    <p:sldId id="278" r:id="rId22"/>
    <p:sldId id="282" r:id="rId23"/>
    <p:sldId id="283" r:id="rId24"/>
    <p:sldId id="279" r:id="rId25"/>
    <p:sldId id="280" r:id="rId26"/>
    <p:sldId id="28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3" autoAdjust="0"/>
    <p:restoredTop sz="79892" autoAdjust="0"/>
  </p:normalViewPr>
  <p:slideViewPr>
    <p:cSldViewPr>
      <p:cViewPr varScale="1">
        <p:scale>
          <a:sx n="59" d="100"/>
          <a:sy n="59" d="100"/>
        </p:scale>
        <p:origin x="169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CFF62-FB54-4085-9F7D-5F1BAA5E310E}" type="doc">
      <dgm:prSet loTypeId="urn:microsoft.com/office/officeart/2009/3/layout/IncreasingArrowsProcess" loCatId="process" qsTypeId="urn:microsoft.com/office/officeart/2005/8/quickstyle/simple1" qsCatId="simple" csTypeId="urn:microsoft.com/office/officeart/2005/8/colors/colorful5" csCatId="colorful" phldr="1"/>
      <dgm:spPr/>
      <dgm:t>
        <a:bodyPr/>
        <a:lstStyle/>
        <a:p>
          <a:endParaRPr lang="en-US"/>
        </a:p>
      </dgm:t>
    </dgm:pt>
    <dgm:pt modelId="{8AB3D3A7-54C7-42D4-8433-D98FD7F00603}">
      <dgm:prSet phldrT="[Text]" custT="1"/>
      <dgm:spPr/>
      <dgm:t>
        <a:bodyPr/>
        <a:lstStyle/>
        <a:p>
          <a:r>
            <a:rPr lang="en-US" sz="2400" b="1" dirty="0" smtClean="0"/>
            <a:t>Sprint</a:t>
          </a:r>
          <a:endParaRPr lang="en-US" sz="2400" b="1" dirty="0"/>
        </a:p>
      </dgm:t>
    </dgm:pt>
    <dgm:pt modelId="{1DADF009-4A98-4D2C-A690-651AED609766}" type="parTrans" cxnId="{CACAE447-29C7-49EB-BCB5-7E4746BBCFB1}">
      <dgm:prSet/>
      <dgm:spPr/>
      <dgm:t>
        <a:bodyPr/>
        <a:lstStyle/>
        <a:p>
          <a:endParaRPr lang="en-US"/>
        </a:p>
      </dgm:t>
    </dgm:pt>
    <dgm:pt modelId="{DB159DAF-D7FA-4D37-A3E9-C091726C02D9}" type="sibTrans" cxnId="{CACAE447-29C7-49EB-BCB5-7E4746BBCFB1}">
      <dgm:prSet/>
      <dgm:spPr/>
      <dgm:t>
        <a:bodyPr/>
        <a:lstStyle/>
        <a:p>
          <a:endParaRPr lang="en-US"/>
        </a:p>
      </dgm:t>
    </dgm:pt>
    <dgm:pt modelId="{FD1B8D62-62BE-45E3-8B61-1751D3120D58}">
      <dgm:prSet phldrT="[Text]" custT="1"/>
      <dgm:spPr/>
      <dgm:t>
        <a:bodyPr/>
        <a:lstStyle/>
        <a:p>
          <a:r>
            <a:rPr lang="en-US" sz="2400" b="0" i="0" u="sng" dirty="0" smtClean="0"/>
            <a:t>Essential</a:t>
          </a:r>
          <a:endParaRPr lang="en-US" sz="2400" u="sng" dirty="0"/>
        </a:p>
      </dgm:t>
    </dgm:pt>
    <dgm:pt modelId="{025C557B-54A4-44D9-8573-867EDBCA08FF}" type="parTrans" cxnId="{A4B136FE-0655-4647-BB4F-35014B6192AC}">
      <dgm:prSet/>
      <dgm:spPr/>
      <dgm:t>
        <a:bodyPr/>
        <a:lstStyle/>
        <a:p>
          <a:endParaRPr lang="en-US"/>
        </a:p>
      </dgm:t>
    </dgm:pt>
    <dgm:pt modelId="{2E8EA670-1F1E-4606-A827-EE88B14D53CE}" type="sibTrans" cxnId="{A4B136FE-0655-4647-BB4F-35014B6192AC}">
      <dgm:prSet/>
      <dgm:spPr/>
      <dgm:t>
        <a:bodyPr/>
        <a:lstStyle/>
        <a:p>
          <a:endParaRPr lang="en-US"/>
        </a:p>
      </dgm:t>
    </dgm:pt>
    <dgm:pt modelId="{2F0B9DC8-5063-4120-9027-6C9FEA8A3108}">
      <dgm:prSet phldrT="[Text]" custT="1"/>
      <dgm:spPr/>
      <dgm:t>
        <a:bodyPr/>
        <a:lstStyle/>
        <a:p>
          <a:r>
            <a:rPr lang="en-US" sz="2400" b="1" dirty="0" smtClean="0"/>
            <a:t>Bucket</a:t>
          </a:r>
          <a:endParaRPr lang="en-US" sz="2400" b="1" dirty="0"/>
        </a:p>
      </dgm:t>
    </dgm:pt>
    <dgm:pt modelId="{D3250482-6417-49E9-861E-08717584AC9F}" type="parTrans" cxnId="{70072505-E200-469F-A5EF-8752D6FFD38B}">
      <dgm:prSet/>
      <dgm:spPr/>
      <dgm:t>
        <a:bodyPr/>
        <a:lstStyle/>
        <a:p>
          <a:endParaRPr lang="en-US"/>
        </a:p>
      </dgm:t>
    </dgm:pt>
    <dgm:pt modelId="{DFBA39C7-B732-488A-9ADD-F48C967091FB}" type="sibTrans" cxnId="{70072505-E200-469F-A5EF-8752D6FFD38B}">
      <dgm:prSet/>
      <dgm:spPr/>
      <dgm:t>
        <a:bodyPr/>
        <a:lstStyle/>
        <a:p>
          <a:endParaRPr lang="en-US"/>
        </a:p>
      </dgm:t>
    </dgm:pt>
    <dgm:pt modelId="{359C3047-0908-472E-B4AC-716E655E9C49}">
      <dgm:prSet phldrT="[Text]" custT="1"/>
      <dgm:spPr/>
      <dgm:t>
        <a:bodyPr/>
        <a:lstStyle/>
        <a:p>
          <a:r>
            <a:rPr lang="en-US" sz="2400" b="0" i="0" u="sng" dirty="0" smtClean="0"/>
            <a:t>Important</a:t>
          </a:r>
          <a:endParaRPr lang="en-US" sz="2400" dirty="0"/>
        </a:p>
      </dgm:t>
    </dgm:pt>
    <dgm:pt modelId="{8DCFECE6-B357-43D4-B4FB-317AEE7062B0}" type="parTrans" cxnId="{7BFB59E3-0C8E-424A-A0AF-91107BF37FFB}">
      <dgm:prSet/>
      <dgm:spPr/>
      <dgm:t>
        <a:bodyPr/>
        <a:lstStyle/>
        <a:p>
          <a:endParaRPr lang="en-US"/>
        </a:p>
      </dgm:t>
    </dgm:pt>
    <dgm:pt modelId="{82540319-2D76-4CFB-BEDB-A9E0F052FB3B}" type="sibTrans" cxnId="{7BFB59E3-0C8E-424A-A0AF-91107BF37FFB}">
      <dgm:prSet/>
      <dgm:spPr/>
      <dgm:t>
        <a:bodyPr/>
        <a:lstStyle/>
        <a:p>
          <a:endParaRPr lang="en-US"/>
        </a:p>
      </dgm:t>
    </dgm:pt>
    <dgm:pt modelId="{E01F75DF-6332-4E9C-85B2-D3852E778CD9}">
      <dgm:prSet phldrT="[Text]" custT="1"/>
      <dgm:spPr/>
      <dgm:t>
        <a:bodyPr/>
        <a:lstStyle/>
        <a:p>
          <a:r>
            <a:rPr lang="en-US" sz="2400" b="1" dirty="0" smtClean="0"/>
            <a:t>One time</a:t>
          </a:r>
          <a:endParaRPr lang="en-US" sz="2400" b="1" dirty="0"/>
        </a:p>
      </dgm:t>
    </dgm:pt>
    <dgm:pt modelId="{DBCC04FE-FC30-49CF-9484-1CEDC2B982AC}" type="parTrans" cxnId="{B1E5DB7A-F661-4D44-AAA1-5512B0AEEAD7}">
      <dgm:prSet/>
      <dgm:spPr/>
      <dgm:t>
        <a:bodyPr/>
        <a:lstStyle/>
        <a:p>
          <a:endParaRPr lang="en-US"/>
        </a:p>
      </dgm:t>
    </dgm:pt>
    <dgm:pt modelId="{15FD4D1B-F91B-44A0-BE2D-A9F68E6DDD20}" type="sibTrans" cxnId="{B1E5DB7A-F661-4D44-AAA1-5512B0AEEAD7}">
      <dgm:prSet/>
      <dgm:spPr/>
      <dgm:t>
        <a:bodyPr/>
        <a:lstStyle/>
        <a:p>
          <a:endParaRPr lang="en-US"/>
        </a:p>
      </dgm:t>
    </dgm:pt>
    <dgm:pt modelId="{EC96842D-1A20-4223-96BF-21E9A7130002}">
      <dgm:prSet phldrT="[Text]" custT="1"/>
      <dgm:spPr/>
      <dgm:t>
        <a:bodyPr/>
        <a:lstStyle/>
        <a:p>
          <a:r>
            <a:rPr lang="en-US" sz="2400" u="sng" dirty="0" smtClean="0"/>
            <a:t>Foundational</a:t>
          </a:r>
        </a:p>
        <a:p>
          <a:endParaRPr lang="en-US" sz="2400" u="sng" dirty="0" smtClean="0"/>
        </a:p>
        <a:p>
          <a:r>
            <a:rPr lang="en-US" sz="2400" b="0" i="0" dirty="0" smtClean="0"/>
            <a:t>once at the start of every new Agile project</a:t>
          </a:r>
          <a:endParaRPr lang="en-US" sz="2400" u="sng" dirty="0"/>
        </a:p>
      </dgm:t>
    </dgm:pt>
    <dgm:pt modelId="{F2F3BBA7-D810-4953-A304-A7E12686FEF5}" type="parTrans" cxnId="{6102FEEE-54E5-4C7A-87E5-A6C7F0437D4B}">
      <dgm:prSet/>
      <dgm:spPr/>
      <dgm:t>
        <a:bodyPr/>
        <a:lstStyle/>
        <a:p>
          <a:endParaRPr lang="en-US"/>
        </a:p>
      </dgm:t>
    </dgm:pt>
    <dgm:pt modelId="{30BE2367-0674-4369-9477-0B392E4AA989}" type="sibTrans" cxnId="{6102FEEE-54E5-4C7A-87E5-A6C7F0437D4B}">
      <dgm:prSet/>
      <dgm:spPr/>
      <dgm:t>
        <a:bodyPr/>
        <a:lstStyle/>
        <a:p>
          <a:endParaRPr lang="en-US"/>
        </a:p>
      </dgm:t>
    </dgm:pt>
    <dgm:pt modelId="{31A56EAC-5667-48BB-B4B9-D07062793767}">
      <dgm:prSet phldrT="[Text]" custT="1"/>
      <dgm:spPr/>
      <dgm:t>
        <a:bodyPr/>
        <a:lstStyle/>
        <a:p>
          <a:endParaRPr lang="en-US" sz="2400" dirty="0" smtClean="0"/>
        </a:p>
        <a:p>
          <a:r>
            <a:rPr lang="en-US" sz="2400" b="0" i="0" dirty="0" smtClean="0"/>
            <a:t>Performed every sprint</a:t>
          </a:r>
          <a:endParaRPr lang="en-US" sz="2400" dirty="0"/>
        </a:p>
      </dgm:t>
    </dgm:pt>
    <dgm:pt modelId="{EBF10DC5-95E2-4495-808D-319B818159FF}" type="parTrans" cxnId="{DF2485CF-45F9-44B7-B033-D7029F1D5F23}">
      <dgm:prSet/>
      <dgm:spPr/>
      <dgm:t>
        <a:bodyPr/>
        <a:lstStyle/>
        <a:p>
          <a:endParaRPr lang="en-US"/>
        </a:p>
      </dgm:t>
    </dgm:pt>
    <dgm:pt modelId="{7D0F2B90-3B07-4261-8BF7-324DE6F16655}" type="sibTrans" cxnId="{DF2485CF-45F9-44B7-B033-D7029F1D5F23}">
      <dgm:prSet/>
      <dgm:spPr/>
      <dgm:t>
        <a:bodyPr/>
        <a:lstStyle/>
        <a:p>
          <a:endParaRPr lang="en-US"/>
        </a:p>
      </dgm:t>
    </dgm:pt>
    <dgm:pt modelId="{334F758A-6082-4A7B-BDD9-08BE62830542}">
      <dgm:prSet phldrT="[Text]" custT="1"/>
      <dgm:spPr/>
      <dgm:t>
        <a:bodyPr/>
        <a:lstStyle/>
        <a:p>
          <a:r>
            <a:rPr lang="en-US" sz="2400" b="0" i="0" dirty="0" smtClean="0"/>
            <a:t>on a regular basis but can be spread across multiple sprints</a:t>
          </a:r>
          <a:endParaRPr lang="en-US" sz="2400" dirty="0"/>
        </a:p>
      </dgm:t>
    </dgm:pt>
    <dgm:pt modelId="{C9D23AE6-2832-4416-ACB9-CDAA74DAC625}" type="parTrans" cxnId="{049B272B-CEC5-4666-8E28-9113E10BD58A}">
      <dgm:prSet/>
      <dgm:spPr/>
      <dgm:t>
        <a:bodyPr/>
        <a:lstStyle/>
        <a:p>
          <a:endParaRPr lang="en-US"/>
        </a:p>
      </dgm:t>
    </dgm:pt>
    <dgm:pt modelId="{B97BC526-5296-49F9-96FF-70D3897D54F9}" type="sibTrans" cxnId="{049B272B-CEC5-4666-8E28-9113E10BD58A}">
      <dgm:prSet/>
      <dgm:spPr/>
      <dgm:t>
        <a:bodyPr/>
        <a:lstStyle/>
        <a:p>
          <a:endParaRPr lang="en-US"/>
        </a:p>
      </dgm:t>
    </dgm:pt>
    <dgm:pt modelId="{699C168C-3D92-4A96-908C-51DE0C17E347}">
      <dgm:prSet phldrT="[Text]" custT="1"/>
      <dgm:spPr/>
      <dgm:t>
        <a:bodyPr/>
        <a:lstStyle/>
        <a:p>
          <a:endParaRPr lang="en-US" sz="2400" dirty="0"/>
        </a:p>
      </dgm:t>
    </dgm:pt>
    <dgm:pt modelId="{BF6A1257-692E-414A-B32A-20C43E42B5C2}" type="parTrans" cxnId="{BA9E6361-BF77-4071-84EC-81F616D694CA}">
      <dgm:prSet/>
      <dgm:spPr/>
      <dgm:t>
        <a:bodyPr/>
        <a:lstStyle/>
        <a:p>
          <a:endParaRPr lang="en-US"/>
        </a:p>
      </dgm:t>
    </dgm:pt>
    <dgm:pt modelId="{1ED3D312-2436-4166-964B-B4C7649CF783}" type="sibTrans" cxnId="{BA9E6361-BF77-4071-84EC-81F616D694CA}">
      <dgm:prSet/>
      <dgm:spPr/>
      <dgm:t>
        <a:bodyPr/>
        <a:lstStyle/>
        <a:p>
          <a:endParaRPr lang="en-US"/>
        </a:p>
      </dgm:t>
    </dgm:pt>
    <dgm:pt modelId="{E8F080D5-4E77-4F94-B632-4B1FCAB383A0}" type="pres">
      <dgm:prSet presAssocID="{0CBCFF62-FB54-4085-9F7D-5F1BAA5E310E}" presName="Name0" presStyleCnt="0">
        <dgm:presLayoutVars>
          <dgm:chMax val="5"/>
          <dgm:chPref val="5"/>
          <dgm:dir/>
          <dgm:animLvl val="lvl"/>
        </dgm:presLayoutVars>
      </dgm:prSet>
      <dgm:spPr/>
      <dgm:t>
        <a:bodyPr/>
        <a:lstStyle/>
        <a:p>
          <a:endParaRPr lang="en-US"/>
        </a:p>
      </dgm:t>
    </dgm:pt>
    <dgm:pt modelId="{D7417244-E9CC-4DA9-9590-B0321C695057}" type="pres">
      <dgm:prSet presAssocID="{8AB3D3A7-54C7-42D4-8433-D98FD7F00603}" presName="parentText1" presStyleLbl="node1" presStyleIdx="0" presStyleCnt="3">
        <dgm:presLayoutVars>
          <dgm:chMax/>
          <dgm:chPref val="3"/>
          <dgm:bulletEnabled val="1"/>
        </dgm:presLayoutVars>
      </dgm:prSet>
      <dgm:spPr/>
      <dgm:t>
        <a:bodyPr/>
        <a:lstStyle/>
        <a:p>
          <a:endParaRPr lang="en-US"/>
        </a:p>
      </dgm:t>
    </dgm:pt>
    <dgm:pt modelId="{C86C702E-62D8-4B99-B455-58CC9E40E23E}" type="pres">
      <dgm:prSet presAssocID="{8AB3D3A7-54C7-42D4-8433-D98FD7F00603}" presName="childText1" presStyleLbl="solidAlignAcc1" presStyleIdx="0" presStyleCnt="3">
        <dgm:presLayoutVars>
          <dgm:chMax val="0"/>
          <dgm:chPref val="0"/>
          <dgm:bulletEnabled val="1"/>
        </dgm:presLayoutVars>
      </dgm:prSet>
      <dgm:spPr/>
      <dgm:t>
        <a:bodyPr/>
        <a:lstStyle/>
        <a:p>
          <a:endParaRPr lang="en-US"/>
        </a:p>
      </dgm:t>
    </dgm:pt>
    <dgm:pt modelId="{20558CE7-EA0F-41E2-97D2-111D16371ABB}" type="pres">
      <dgm:prSet presAssocID="{2F0B9DC8-5063-4120-9027-6C9FEA8A3108}" presName="parentText2" presStyleLbl="node1" presStyleIdx="1" presStyleCnt="3">
        <dgm:presLayoutVars>
          <dgm:chMax/>
          <dgm:chPref val="3"/>
          <dgm:bulletEnabled val="1"/>
        </dgm:presLayoutVars>
      </dgm:prSet>
      <dgm:spPr/>
      <dgm:t>
        <a:bodyPr/>
        <a:lstStyle/>
        <a:p>
          <a:endParaRPr lang="en-US"/>
        </a:p>
      </dgm:t>
    </dgm:pt>
    <dgm:pt modelId="{02F41F9E-861F-4BAD-B158-AF0A1C944BCC}" type="pres">
      <dgm:prSet presAssocID="{2F0B9DC8-5063-4120-9027-6C9FEA8A3108}" presName="childText2" presStyleLbl="solidAlignAcc1" presStyleIdx="1" presStyleCnt="3" custScaleY="107883">
        <dgm:presLayoutVars>
          <dgm:chMax val="0"/>
          <dgm:chPref val="0"/>
          <dgm:bulletEnabled val="1"/>
        </dgm:presLayoutVars>
      </dgm:prSet>
      <dgm:spPr/>
      <dgm:t>
        <a:bodyPr/>
        <a:lstStyle/>
        <a:p>
          <a:endParaRPr lang="en-US"/>
        </a:p>
      </dgm:t>
    </dgm:pt>
    <dgm:pt modelId="{9F5C545F-0238-471C-AA08-CA54DBFEDEF3}" type="pres">
      <dgm:prSet presAssocID="{E01F75DF-6332-4E9C-85B2-D3852E778CD9}" presName="parentText3" presStyleLbl="node1" presStyleIdx="2" presStyleCnt="3">
        <dgm:presLayoutVars>
          <dgm:chMax/>
          <dgm:chPref val="3"/>
          <dgm:bulletEnabled val="1"/>
        </dgm:presLayoutVars>
      </dgm:prSet>
      <dgm:spPr/>
      <dgm:t>
        <a:bodyPr/>
        <a:lstStyle/>
        <a:p>
          <a:endParaRPr lang="en-US"/>
        </a:p>
      </dgm:t>
    </dgm:pt>
    <dgm:pt modelId="{1DA64E58-73DA-4106-BB86-3B64E0A5DE8D}" type="pres">
      <dgm:prSet presAssocID="{E01F75DF-6332-4E9C-85B2-D3852E778CD9}" presName="childText3" presStyleLbl="solidAlignAcc1" presStyleIdx="2" presStyleCnt="3">
        <dgm:presLayoutVars>
          <dgm:chMax val="0"/>
          <dgm:chPref val="0"/>
          <dgm:bulletEnabled val="1"/>
        </dgm:presLayoutVars>
      </dgm:prSet>
      <dgm:spPr/>
      <dgm:t>
        <a:bodyPr/>
        <a:lstStyle/>
        <a:p>
          <a:endParaRPr lang="en-US"/>
        </a:p>
      </dgm:t>
    </dgm:pt>
  </dgm:ptLst>
  <dgm:cxnLst>
    <dgm:cxn modelId="{58BA0207-5AC2-40B8-B4DF-394B4B4C7D25}" type="presOf" srcId="{334F758A-6082-4A7B-BDD9-08BE62830542}" destId="{02F41F9E-861F-4BAD-B158-AF0A1C944BCC}" srcOrd="0" destOrd="2" presId="urn:microsoft.com/office/officeart/2009/3/layout/IncreasingArrowsProcess"/>
    <dgm:cxn modelId="{B1E5DB7A-F661-4D44-AAA1-5512B0AEEAD7}" srcId="{0CBCFF62-FB54-4085-9F7D-5F1BAA5E310E}" destId="{E01F75DF-6332-4E9C-85B2-D3852E778CD9}" srcOrd="2" destOrd="0" parTransId="{DBCC04FE-FC30-49CF-9484-1CEDC2B982AC}" sibTransId="{15FD4D1B-F91B-44A0-BE2D-A9F68E6DDD20}"/>
    <dgm:cxn modelId="{891CF972-25C0-4A6A-9FFB-32EC12947572}" type="presOf" srcId="{359C3047-0908-472E-B4AC-716E655E9C49}" destId="{02F41F9E-861F-4BAD-B158-AF0A1C944BCC}" srcOrd="0" destOrd="0" presId="urn:microsoft.com/office/officeart/2009/3/layout/IncreasingArrowsProcess"/>
    <dgm:cxn modelId="{70072505-E200-469F-A5EF-8752D6FFD38B}" srcId="{0CBCFF62-FB54-4085-9F7D-5F1BAA5E310E}" destId="{2F0B9DC8-5063-4120-9027-6C9FEA8A3108}" srcOrd="1" destOrd="0" parTransId="{D3250482-6417-49E9-861E-08717584AC9F}" sibTransId="{DFBA39C7-B732-488A-9ADD-F48C967091FB}"/>
    <dgm:cxn modelId="{CACAE447-29C7-49EB-BCB5-7E4746BBCFB1}" srcId="{0CBCFF62-FB54-4085-9F7D-5F1BAA5E310E}" destId="{8AB3D3A7-54C7-42D4-8433-D98FD7F00603}" srcOrd="0" destOrd="0" parTransId="{1DADF009-4A98-4D2C-A690-651AED609766}" sibTransId="{DB159DAF-D7FA-4D37-A3E9-C091726C02D9}"/>
    <dgm:cxn modelId="{A4B136FE-0655-4647-BB4F-35014B6192AC}" srcId="{8AB3D3A7-54C7-42D4-8433-D98FD7F00603}" destId="{FD1B8D62-62BE-45E3-8B61-1751D3120D58}" srcOrd="0" destOrd="0" parTransId="{025C557B-54A4-44D9-8573-867EDBCA08FF}" sibTransId="{2E8EA670-1F1E-4606-A827-EE88B14D53CE}"/>
    <dgm:cxn modelId="{4E8969AC-FA8F-40F4-B7DC-82182A22F485}" type="presOf" srcId="{EC96842D-1A20-4223-96BF-21E9A7130002}" destId="{1DA64E58-73DA-4106-BB86-3B64E0A5DE8D}" srcOrd="0" destOrd="0" presId="urn:microsoft.com/office/officeart/2009/3/layout/IncreasingArrowsProcess"/>
    <dgm:cxn modelId="{DD22E4D6-DCEF-4CD2-B997-36098A91BFF8}" type="presOf" srcId="{8AB3D3A7-54C7-42D4-8433-D98FD7F00603}" destId="{D7417244-E9CC-4DA9-9590-B0321C695057}" srcOrd="0" destOrd="0" presId="urn:microsoft.com/office/officeart/2009/3/layout/IncreasingArrowsProcess"/>
    <dgm:cxn modelId="{74EA020F-0E99-4839-9D22-0533BB8D43F3}" type="presOf" srcId="{FD1B8D62-62BE-45E3-8B61-1751D3120D58}" destId="{C86C702E-62D8-4B99-B455-58CC9E40E23E}" srcOrd="0" destOrd="0" presId="urn:microsoft.com/office/officeart/2009/3/layout/IncreasingArrowsProcess"/>
    <dgm:cxn modelId="{8E6D17FA-D872-4727-AE6E-E617368B7E9A}" type="presOf" srcId="{E01F75DF-6332-4E9C-85B2-D3852E778CD9}" destId="{9F5C545F-0238-471C-AA08-CA54DBFEDEF3}" srcOrd="0" destOrd="0" presId="urn:microsoft.com/office/officeart/2009/3/layout/IncreasingArrowsProcess"/>
    <dgm:cxn modelId="{DF2485CF-45F9-44B7-B033-D7029F1D5F23}" srcId="{8AB3D3A7-54C7-42D4-8433-D98FD7F00603}" destId="{31A56EAC-5667-48BB-B4B9-D07062793767}" srcOrd="1" destOrd="0" parTransId="{EBF10DC5-95E2-4495-808D-319B818159FF}" sibTransId="{7D0F2B90-3B07-4261-8BF7-324DE6F16655}"/>
    <dgm:cxn modelId="{D9A0B96F-4AF4-44E1-9421-95C230A2B086}" type="presOf" srcId="{0CBCFF62-FB54-4085-9F7D-5F1BAA5E310E}" destId="{E8F080D5-4E77-4F94-B632-4B1FCAB383A0}" srcOrd="0" destOrd="0" presId="urn:microsoft.com/office/officeart/2009/3/layout/IncreasingArrowsProcess"/>
    <dgm:cxn modelId="{7BFB59E3-0C8E-424A-A0AF-91107BF37FFB}" srcId="{2F0B9DC8-5063-4120-9027-6C9FEA8A3108}" destId="{359C3047-0908-472E-B4AC-716E655E9C49}" srcOrd="0" destOrd="0" parTransId="{8DCFECE6-B357-43D4-B4FB-317AEE7062B0}" sibTransId="{82540319-2D76-4CFB-BEDB-A9E0F052FB3B}"/>
    <dgm:cxn modelId="{156D0FDC-D469-432A-8805-6B3F72CA0B42}" type="presOf" srcId="{31A56EAC-5667-48BB-B4B9-D07062793767}" destId="{C86C702E-62D8-4B99-B455-58CC9E40E23E}" srcOrd="0" destOrd="1" presId="urn:microsoft.com/office/officeart/2009/3/layout/IncreasingArrowsProcess"/>
    <dgm:cxn modelId="{FA50CC8E-5D2A-47D0-92DE-2867B23F130D}" type="presOf" srcId="{2F0B9DC8-5063-4120-9027-6C9FEA8A3108}" destId="{20558CE7-EA0F-41E2-97D2-111D16371ABB}" srcOrd="0" destOrd="0" presId="urn:microsoft.com/office/officeart/2009/3/layout/IncreasingArrowsProcess"/>
    <dgm:cxn modelId="{BA9E6361-BF77-4071-84EC-81F616D694CA}" srcId="{2F0B9DC8-5063-4120-9027-6C9FEA8A3108}" destId="{699C168C-3D92-4A96-908C-51DE0C17E347}" srcOrd="1" destOrd="0" parTransId="{BF6A1257-692E-414A-B32A-20C43E42B5C2}" sibTransId="{1ED3D312-2436-4166-964B-B4C7649CF783}"/>
    <dgm:cxn modelId="{DA3815B1-DDA2-49D3-BFA4-05212D6D2F3C}" type="presOf" srcId="{699C168C-3D92-4A96-908C-51DE0C17E347}" destId="{02F41F9E-861F-4BAD-B158-AF0A1C944BCC}" srcOrd="0" destOrd="1" presId="urn:microsoft.com/office/officeart/2009/3/layout/IncreasingArrowsProcess"/>
    <dgm:cxn modelId="{6102FEEE-54E5-4C7A-87E5-A6C7F0437D4B}" srcId="{E01F75DF-6332-4E9C-85B2-D3852E778CD9}" destId="{EC96842D-1A20-4223-96BF-21E9A7130002}" srcOrd="0" destOrd="0" parTransId="{F2F3BBA7-D810-4953-A304-A7E12686FEF5}" sibTransId="{30BE2367-0674-4369-9477-0B392E4AA989}"/>
    <dgm:cxn modelId="{049B272B-CEC5-4666-8E28-9113E10BD58A}" srcId="{2F0B9DC8-5063-4120-9027-6C9FEA8A3108}" destId="{334F758A-6082-4A7B-BDD9-08BE62830542}" srcOrd="2" destOrd="0" parTransId="{C9D23AE6-2832-4416-ACB9-CDAA74DAC625}" sibTransId="{B97BC526-5296-49F9-96FF-70D3897D54F9}"/>
    <dgm:cxn modelId="{B0C7EB16-7437-448F-979A-D32D8B1DB66B}" type="presParOf" srcId="{E8F080D5-4E77-4F94-B632-4B1FCAB383A0}" destId="{D7417244-E9CC-4DA9-9590-B0321C695057}" srcOrd="0" destOrd="0" presId="urn:microsoft.com/office/officeart/2009/3/layout/IncreasingArrowsProcess"/>
    <dgm:cxn modelId="{05F96072-B07E-4B6D-BA70-D3A4EC8F762A}" type="presParOf" srcId="{E8F080D5-4E77-4F94-B632-4B1FCAB383A0}" destId="{C86C702E-62D8-4B99-B455-58CC9E40E23E}" srcOrd="1" destOrd="0" presId="urn:microsoft.com/office/officeart/2009/3/layout/IncreasingArrowsProcess"/>
    <dgm:cxn modelId="{92CD81EF-52FA-4C76-862B-1F3AAEEF243F}" type="presParOf" srcId="{E8F080D5-4E77-4F94-B632-4B1FCAB383A0}" destId="{20558CE7-EA0F-41E2-97D2-111D16371ABB}" srcOrd="2" destOrd="0" presId="urn:microsoft.com/office/officeart/2009/3/layout/IncreasingArrowsProcess"/>
    <dgm:cxn modelId="{836F1672-7A3B-4DC4-AE4C-386F57BAE057}" type="presParOf" srcId="{E8F080D5-4E77-4F94-B632-4B1FCAB383A0}" destId="{02F41F9E-861F-4BAD-B158-AF0A1C944BCC}" srcOrd="3" destOrd="0" presId="urn:microsoft.com/office/officeart/2009/3/layout/IncreasingArrowsProcess"/>
    <dgm:cxn modelId="{BC7CD458-8C6A-481A-A7C8-A4137F814EDA}" type="presParOf" srcId="{E8F080D5-4E77-4F94-B632-4B1FCAB383A0}" destId="{9F5C545F-0238-471C-AA08-CA54DBFEDEF3}" srcOrd="4" destOrd="0" presId="urn:microsoft.com/office/officeart/2009/3/layout/IncreasingArrowsProcess"/>
    <dgm:cxn modelId="{C26476AA-5394-48B0-A4CB-2FF2B1235C5C}" type="presParOf" srcId="{E8F080D5-4E77-4F94-B632-4B1FCAB383A0}" destId="{1DA64E58-73DA-4106-BB86-3B64E0A5DE8D}"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3B178-C398-4BF1-A560-3BEB3BB0E5EE}" type="datetimeFigureOut">
              <a:rPr lang="en-US" smtClean="0"/>
              <a:t>10/19/2015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45CAD4-9AB2-40D8-AA60-B1C18954F8B8}" type="slidenum">
              <a:rPr lang="en-US" smtClean="0"/>
              <a:t>‹#›</a:t>
            </a:fld>
            <a:endParaRPr lang="en-US"/>
          </a:p>
        </p:txBody>
      </p:sp>
    </p:spTree>
    <p:extLst>
      <p:ext uri="{BB962C8B-B14F-4D97-AF65-F5344CB8AC3E}">
        <p14:creationId xmlns:p14="http://schemas.microsoft.com/office/powerpoint/2010/main" val="46828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 all, </a:t>
            </a:r>
          </a:p>
          <a:p>
            <a:r>
              <a:rPr lang="en-US" dirty="0" smtClean="0"/>
              <a:t>Thanks for coming to this</a:t>
            </a:r>
            <a:r>
              <a:rPr lang="en-US" baseline="0" dirty="0" smtClean="0"/>
              <a:t> lecture. I am very happy to present here at OWASP </a:t>
            </a:r>
            <a:r>
              <a:rPr lang="en-US" baseline="0" dirty="0" err="1" smtClean="0"/>
              <a:t>AppSec</a:t>
            </a:r>
            <a:r>
              <a:rPr lang="en-US" baseline="0" dirty="0" smtClean="0"/>
              <a:t> Israel 2015, hopefully you are as excited as I am.</a:t>
            </a:r>
          </a:p>
          <a:p>
            <a:r>
              <a:rPr lang="en-US" baseline="0" dirty="0" smtClean="0"/>
              <a:t>This lecture will be in English since the purpose is to share it with other OWASP chapters. I hope you are comfortable with this.</a:t>
            </a:r>
          </a:p>
          <a:p>
            <a:r>
              <a:rPr lang="en-US" baseline="0" dirty="0" smtClean="0"/>
              <a:t>Ok, Let’s start – Today we will talk about the “Theories of Agile, Fails of Security”. </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a:t>
            </a:fld>
            <a:endParaRPr lang="en-US"/>
          </a:p>
        </p:txBody>
      </p:sp>
    </p:spTree>
    <p:extLst>
      <p:ext uri="{BB962C8B-B14F-4D97-AF65-F5344CB8AC3E}">
        <p14:creationId xmlns:p14="http://schemas.microsoft.com/office/powerpoint/2010/main" val="2733998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Before we continue, I would like to introduce myself. I am currently R&amp;D Security Leader at CyberArk Software.</a:t>
            </a:r>
            <a:r>
              <a:rPr lang="en-US" baseline="0" dirty="0" smtClean="0"/>
              <a:t> </a:t>
            </a:r>
          </a:p>
          <a:p>
            <a:r>
              <a:rPr lang="en-US" baseline="0" dirty="0" smtClean="0"/>
              <a:t>You might ask yourself what does a security lead do, and my main objectives are promoting the security of CyberArk products along with assuring a high standards, on point secure development lifecycle principles. </a:t>
            </a:r>
          </a:p>
          <a:p>
            <a:pPr marL="171450" indent="-171450">
              <a:buFont typeface="Arial" panose="020B0604020202020204" pitchFamily="34" charset="0"/>
              <a:buChar char="•"/>
            </a:pPr>
            <a:r>
              <a:rPr lang="en-US" baseline="0" dirty="0" smtClean="0"/>
              <a:t>I have been around the security industry for about a decade in different positions and job places – researcher, consultant, penetration tester, engineer. Each taught me a little piece of what I know today and still, as we all know, there’s always so much more to learn in this field.</a:t>
            </a:r>
          </a:p>
          <a:p>
            <a:pPr marL="171450" indent="-171450">
              <a:buFont typeface="Arial" panose="020B0604020202020204" pitchFamily="34" charset="0"/>
              <a:buChar char="•"/>
            </a:pPr>
            <a:r>
              <a:rPr lang="en-US" baseline="0" dirty="0" smtClean="0"/>
              <a:t>CyberArk software is located in Petah </a:t>
            </a:r>
            <a:r>
              <a:rPr lang="en-US" baseline="0" dirty="0" err="1" smtClean="0"/>
              <a:t>Tikva</a:t>
            </a:r>
            <a:r>
              <a:rPr lang="en-US" baseline="0" dirty="0" smtClean="0"/>
              <a:t> (yes, I know, it’s THAT city) and focus on privileged account security – meaning, protecting abuse and misuse of accounts with elevated privileges. I am not going to talk more about CyberArk, but if you are interested you can read more in our website.</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a:t>
            </a:fld>
            <a:endParaRPr lang="en-US"/>
          </a:p>
        </p:txBody>
      </p:sp>
    </p:spTree>
    <p:extLst>
      <p:ext uri="{BB962C8B-B14F-4D97-AF65-F5344CB8AC3E}">
        <p14:creationId xmlns:p14="http://schemas.microsoft.com/office/powerpoint/2010/main" val="2396778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 would like to start with</a:t>
            </a:r>
            <a:r>
              <a:rPr lang="en-US" baseline="0" dirty="0" smtClean="0"/>
              <a:t> a quote from Winston Churchill: “Success is stumbling from failure to failure with no loss of enthusiasm”.</a:t>
            </a:r>
          </a:p>
          <a:p>
            <a:pPr marL="0" indent="0">
              <a:buFont typeface="Arial" panose="020B0604020202020204" pitchFamily="34" charset="0"/>
              <a:buNone/>
            </a:pPr>
            <a:r>
              <a:rPr lang="en-US" baseline="0" dirty="0" smtClean="0"/>
              <a:t>As an security community, we have enthusiasm to stay secure and should keep that enthusiasm. For that purpose, I will try to assist you. I do not want you to fail somewhere in the middle, nor even in the start. I want you to be able to prevent some of the unpredicted fails of security in an Agile world. (Click)</a:t>
            </a:r>
          </a:p>
          <a:p>
            <a:pPr marL="171450" indent="-171450">
              <a:buFont typeface="Arial" panose="020B0604020202020204" pitchFamily="34" charset="0"/>
              <a:buChar char="•"/>
            </a:pPr>
            <a:r>
              <a:rPr lang="en-US" baseline="0" dirty="0" smtClean="0"/>
              <a:t>You wouldn’t like to be surprised like this guy here, would you?</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3</a:t>
            </a:fld>
            <a:endParaRPr lang="en-US"/>
          </a:p>
        </p:txBody>
      </p:sp>
    </p:spTree>
    <p:extLst>
      <p:ext uri="{BB962C8B-B14F-4D97-AF65-F5344CB8AC3E}">
        <p14:creationId xmlns:p14="http://schemas.microsoft.com/office/powerpoint/2010/main" val="2891660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First of all, I would like everybody</a:t>
            </a:r>
            <a:r>
              <a:rPr lang="en-US" baseline="0" dirty="0" smtClean="0"/>
              <a:t> to stay calm – You will have the slides after this talk and also a brochure that will summarize the points that are in here. I believe I see a sigh of relief from half of the audience here </a:t>
            </a:r>
            <a:r>
              <a:rPr lang="en-US" baseline="0" dirty="0" smtClean="0">
                <a:sym typeface="Wingdings" panose="05000000000000000000" pitchFamily="2" charset="2"/>
              </a:rPr>
              <a:t> </a:t>
            </a:r>
          </a:p>
          <a:p>
            <a:pPr marL="171450" indent="-171450">
              <a:buFont typeface="Arial" panose="020B0604020202020204" pitchFamily="34" charset="0"/>
              <a:buChar char="•"/>
            </a:pPr>
            <a:r>
              <a:rPr lang="en-US" baseline="0" dirty="0" smtClean="0">
                <a:sym typeface="Wingdings" panose="05000000000000000000" pitchFamily="2" charset="2"/>
              </a:rPr>
              <a:t>Secondly, let’s summarize what exactly are we going to talk about that you can later on implement in your organizations:</a:t>
            </a:r>
          </a:p>
          <a:p>
            <a:pPr marL="628650" lvl="1" indent="-171450">
              <a:buFont typeface="Arial" panose="020B0604020202020204" pitchFamily="34" charset="0"/>
              <a:buChar char="•"/>
            </a:pPr>
            <a:r>
              <a:rPr lang="en-US" baseline="0" dirty="0" smtClean="0">
                <a:sym typeface="Wingdings" panose="05000000000000000000" pitchFamily="2" charset="2"/>
              </a:rPr>
              <a:t>Predicting and preventing bottlenecks that created Agile-security integrations</a:t>
            </a:r>
          </a:p>
          <a:p>
            <a:pPr marL="628650" lvl="1" indent="-171450">
              <a:buFont typeface="Arial" panose="020B0604020202020204" pitchFamily="34" charset="0"/>
              <a:buChar char="•"/>
            </a:pPr>
            <a:r>
              <a:rPr lang="en-US" baseline="0" dirty="0" smtClean="0">
                <a:sym typeface="Wingdings" panose="05000000000000000000" pitchFamily="2" charset="2"/>
              </a:rPr>
              <a:t>Eliminating hidden risks that rise because of the methodologies used</a:t>
            </a:r>
          </a:p>
          <a:p>
            <a:pPr marL="628650" lvl="1" indent="-171450">
              <a:buFont typeface="Arial" panose="020B0604020202020204" pitchFamily="34" charset="0"/>
              <a:buChar char="•"/>
            </a:pPr>
            <a:r>
              <a:rPr lang="en-US" baseline="0" dirty="0" smtClean="0">
                <a:sym typeface="Wingdings" panose="05000000000000000000" pitchFamily="2" charset="2"/>
              </a:rPr>
              <a:t>We will talk about how to make sure that the security tasks do not get lost in tracking</a:t>
            </a:r>
          </a:p>
          <a:p>
            <a:pPr marL="628650" lvl="1" indent="-171450">
              <a:buFont typeface="Arial" panose="020B0604020202020204" pitchFamily="34" charset="0"/>
              <a:buChar char="•"/>
            </a:pPr>
            <a:r>
              <a:rPr lang="en-US" dirty="0" smtClean="0"/>
              <a:t>Last but not least – How</a:t>
            </a:r>
            <a:r>
              <a:rPr lang="en-US" baseline="0" dirty="0" smtClean="0"/>
              <a:t> you can join forces with others to succeed with your tasks better but still make sure they happen</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4</a:t>
            </a:fld>
            <a:endParaRPr lang="en-US"/>
          </a:p>
        </p:txBody>
      </p:sp>
    </p:spTree>
    <p:extLst>
      <p:ext uri="{BB962C8B-B14F-4D97-AF65-F5344CB8AC3E}">
        <p14:creationId xmlns:p14="http://schemas.microsoft.com/office/powerpoint/2010/main" val="373245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Usually</a:t>
            </a:r>
            <a:r>
              <a:rPr lang="en-US" baseline="0" dirty="0" smtClean="0"/>
              <a:t> when talking about Agile, one must put this slide on. This is from the Agile Manifesto (there are 12 principles). The main agenda of the Agile is having a working software, which is basically good for business. However, digging into the high levels of the Manifesto is troublesome for security. For example, comprehensive security is put aside for the working software, which is a good priority, but then again – when you need to find a security review of a feature from a sprint 9 months ago, it is tricky. Also, Agile is built on feedback, meaning that you release as soon as you can and try to improve the product in the following iterations. I cringed a bit when I read it because if have encountered a case of shipping out a product with security issues, trust me, the feedback is not easy to take in. In general, my feeling was a bit like this:</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5</a:t>
            </a:fld>
            <a:endParaRPr lang="en-US"/>
          </a:p>
        </p:txBody>
      </p:sp>
    </p:spTree>
    <p:extLst>
      <p:ext uri="{BB962C8B-B14F-4D97-AF65-F5344CB8AC3E}">
        <p14:creationId xmlns:p14="http://schemas.microsoft.com/office/powerpoint/2010/main" val="2145433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 that said, I had enthusiasm</a:t>
            </a:r>
            <a:r>
              <a:rPr lang="en-US" baseline="0" dirty="0" smtClean="0"/>
              <a:t> (that’s right, like Churchill said), so I knew I needed to start from somewhere</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6</a:t>
            </a:fld>
            <a:endParaRPr lang="en-US"/>
          </a:p>
        </p:txBody>
      </p:sp>
    </p:spTree>
    <p:extLst>
      <p:ext uri="{BB962C8B-B14F-4D97-AF65-F5344CB8AC3E}">
        <p14:creationId xmlns:p14="http://schemas.microsoft.com/office/powerpoint/2010/main" val="3334758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Microsoft’s</a:t>
            </a:r>
            <a:r>
              <a:rPr lang="en-US" baseline="0" dirty="0" smtClean="0"/>
              <a:t> SDL program is very easy to understand and constructive. It has the traditional division to the five elements of development lifecycle: Requirements, Design, Implementations, Verification and Release, with the additions of Training and Incident Response. Each phase has security tasks that need to be carried out during that phase, and moving on to the next phase only happens once those tasks were completed.</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7</a:t>
            </a:fld>
            <a:endParaRPr lang="en-US"/>
          </a:p>
        </p:txBody>
      </p:sp>
    </p:spTree>
    <p:extLst>
      <p:ext uri="{BB962C8B-B14F-4D97-AF65-F5344CB8AC3E}">
        <p14:creationId xmlns:p14="http://schemas.microsoft.com/office/powerpoint/2010/main" val="3837560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2010 Microsoft presented at </a:t>
            </a:r>
            <a:r>
              <a:rPr lang="en-US" baseline="0" dirty="0" err="1" smtClean="0"/>
              <a:t>BlackHat</a:t>
            </a:r>
            <a:r>
              <a:rPr lang="en-US" baseline="0" dirty="0" smtClean="0"/>
              <a:t> a newer version of the SDL. Agile development was already increasing in popularity, and adjustments had to be made to the traditional SDL. 3 new classes were introduced:</a:t>
            </a:r>
          </a:p>
          <a:p>
            <a:pPr marL="171450" indent="-171450">
              <a:buFont typeface="Arial" panose="020B0604020202020204" pitchFamily="34" charset="0"/>
              <a:buChar char="•"/>
            </a:pPr>
            <a:r>
              <a:rPr lang="en-US" baseline="0" dirty="0" smtClean="0"/>
              <a:t>One time tasks are the foundation for the project. It could be a bit misleading though; Obviously the definition of what is exactly an Agile project is could vary between different participants. What’s guaranteed is, it will happen more than one time</a:t>
            </a:r>
          </a:p>
          <a:p>
            <a:pPr marL="171450" indent="-171450">
              <a:buFont typeface="Arial" panose="020B0604020202020204" pitchFamily="34" charset="0"/>
              <a:buChar char="•"/>
            </a:pPr>
            <a:r>
              <a:rPr lang="en-US" baseline="0" dirty="0" smtClean="0"/>
              <a:t>Bucket tasks are important and built on top of the foundations, however not required on every sprint. </a:t>
            </a:r>
          </a:p>
          <a:p>
            <a:pPr marL="171450" indent="-171450">
              <a:buFont typeface="Arial" panose="020B0604020202020204" pitchFamily="34" charset="0"/>
              <a:buChar char="•"/>
            </a:pPr>
            <a:r>
              <a:rPr lang="en-US" baseline="0" dirty="0" smtClean="0"/>
              <a:t>The ongoing, essential tasks happen every sprint, mainly because doing them every few sprints will result in a significant delay in case that one of this tasks is not completed.</a:t>
            </a:r>
          </a:p>
          <a:p>
            <a:pPr marL="0" indent="0">
              <a:buFont typeface="Arial" panose="020B0604020202020204" pitchFamily="34" charset="0"/>
              <a:buNone/>
            </a:pPr>
            <a:r>
              <a:rPr lang="en-US" baseline="0" dirty="0" smtClean="0"/>
              <a:t>Having this said, I wanted to dive a little deeper and understand exactly what does a sprint mean. </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8</a:t>
            </a:fld>
            <a:endParaRPr lang="en-US"/>
          </a:p>
        </p:txBody>
      </p:sp>
    </p:spTree>
    <p:extLst>
      <p:ext uri="{BB962C8B-B14F-4D97-AF65-F5344CB8AC3E}">
        <p14:creationId xmlns:p14="http://schemas.microsoft.com/office/powerpoint/2010/main" val="62321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talk a bit about sprints,</a:t>
            </a:r>
            <a:r>
              <a:rPr lang="en-US" baseline="0" dirty="0" smtClean="0"/>
              <a:t> or the methodology – Scrum. </a:t>
            </a:r>
          </a:p>
          <a:p>
            <a:r>
              <a:rPr lang="en-US" baseline="0" dirty="0" smtClean="0"/>
              <a:t>Scrum methodology revolves around regular, repeatable time units, or as they called – cycles or sprints – that by the end of every sprint, a the completed tasks are deliverable and ready for release. The tasks come from the backlog, which is a stack or queue where every feature is prioritized for development. The backlog is managed by a product owner, who is basically in charge of determining what are the next tasks. The features are told as stories, utilizing the point of view of the user. The process of shifting those stories from the product backlog to the sprint backlog is called grooming, meaning that the stories are defined and refined before being developed.</a:t>
            </a:r>
          </a:p>
          <a:p>
            <a:endParaRPr lang="en-US" baseline="0" dirty="0" smtClean="0"/>
          </a:p>
          <a:p>
            <a:r>
              <a:rPr lang="en-US" baseline="0" dirty="0" smtClean="0"/>
              <a:t>Also, the team meets for daily scrum meeting, sprint planning and summary, and also retrospective where you learn what and how to improve from previous sprints</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9</a:t>
            </a:fld>
            <a:endParaRPr lang="en-US"/>
          </a:p>
        </p:txBody>
      </p:sp>
    </p:spTree>
    <p:extLst>
      <p:ext uri="{BB962C8B-B14F-4D97-AF65-F5344CB8AC3E}">
        <p14:creationId xmlns:p14="http://schemas.microsoft.com/office/powerpoint/2010/main" val="2127216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security expert in scrum environment, I wanted to participate in the daily meetings so I could know what’s going on. </a:t>
            </a:r>
          </a:p>
          <a:p>
            <a:r>
              <a:rPr lang="en-US" baseline="0" dirty="0" smtClean="0"/>
              <a:t>Lets say that the sprints, which are usually 1 to 4 weeks in Scrum, are 2 weeks. I am overlooking 4 teams (yes, I know that in real life this is usually much more) and I participate in every daily for 15 minutes just to get the hang of the security tasks.</a:t>
            </a:r>
          </a:p>
          <a:p>
            <a:endParaRPr lang="en-US" baseline="0" dirty="0" smtClean="0"/>
          </a:p>
          <a:p>
            <a:r>
              <a:rPr lang="en-US" baseline="0" dirty="0" smtClean="0"/>
              <a:t>This means that around 10% of my time is spent just on trying to know what’s going on. Evaluating all the tasks we have as security teams, this is too much.</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10</a:t>
            </a:fld>
            <a:endParaRPr lang="en-US"/>
          </a:p>
        </p:txBody>
      </p:sp>
    </p:spTree>
    <p:extLst>
      <p:ext uri="{BB962C8B-B14F-4D97-AF65-F5344CB8AC3E}">
        <p14:creationId xmlns:p14="http://schemas.microsoft.com/office/powerpoint/2010/main" val="3558334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11</a:t>
            </a:fld>
            <a:endParaRPr lang="en-US"/>
          </a:p>
        </p:txBody>
      </p:sp>
    </p:spTree>
    <p:extLst>
      <p:ext uri="{BB962C8B-B14F-4D97-AF65-F5344CB8AC3E}">
        <p14:creationId xmlns:p14="http://schemas.microsoft.com/office/powerpoint/2010/main" val="3742934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12</a:t>
            </a:fld>
            <a:endParaRPr lang="en-US"/>
          </a:p>
        </p:txBody>
      </p:sp>
    </p:spTree>
    <p:extLst>
      <p:ext uri="{BB962C8B-B14F-4D97-AF65-F5344CB8AC3E}">
        <p14:creationId xmlns:p14="http://schemas.microsoft.com/office/powerpoint/2010/main" val="1765664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13</a:t>
            </a:fld>
            <a:endParaRPr lang="en-US"/>
          </a:p>
        </p:txBody>
      </p:sp>
    </p:spTree>
    <p:extLst>
      <p:ext uri="{BB962C8B-B14F-4D97-AF65-F5344CB8AC3E}">
        <p14:creationId xmlns:p14="http://schemas.microsoft.com/office/powerpoint/2010/main" val="742885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14</a:t>
            </a:fld>
            <a:endParaRPr lang="en-US"/>
          </a:p>
        </p:txBody>
      </p:sp>
    </p:spTree>
    <p:extLst>
      <p:ext uri="{BB962C8B-B14F-4D97-AF65-F5344CB8AC3E}">
        <p14:creationId xmlns:p14="http://schemas.microsoft.com/office/powerpoint/2010/main" val="2079433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15</a:t>
            </a:fld>
            <a:endParaRPr lang="en-US"/>
          </a:p>
        </p:txBody>
      </p:sp>
    </p:spTree>
    <p:extLst>
      <p:ext uri="{BB962C8B-B14F-4D97-AF65-F5344CB8AC3E}">
        <p14:creationId xmlns:p14="http://schemas.microsoft.com/office/powerpoint/2010/main" val="724153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When Microsoft presented at </a:t>
            </a:r>
            <a:r>
              <a:rPr lang="en-US" baseline="0" dirty="0" err="1" smtClean="0"/>
              <a:t>BlackHat</a:t>
            </a:r>
            <a:r>
              <a:rPr lang="en-US" baseline="0" dirty="0" smtClean="0"/>
              <a:t> their proposal for Agile security. Key principles in these framework are based on classifying the different tasks from traditional SDL into sprints, buckets and one-timers. Before we dive into these classes, I just want us to understand a bit better </a:t>
            </a:r>
            <a:r>
              <a:rPr lang="en-US" baseline="0" smtClean="0"/>
              <a:t>where sprints come from</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16</a:t>
            </a:fld>
            <a:endParaRPr lang="en-US"/>
          </a:p>
        </p:txBody>
      </p:sp>
    </p:spTree>
    <p:extLst>
      <p:ext uri="{BB962C8B-B14F-4D97-AF65-F5344CB8AC3E}">
        <p14:creationId xmlns:p14="http://schemas.microsoft.com/office/powerpoint/2010/main" val="2334712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Have you ever been to a meeting talking about security fixes?</a:t>
            </a:r>
          </a:p>
          <a:p>
            <a:pPr marL="171450" indent="-171450">
              <a:buFont typeface="Arial" panose="020B0604020202020204" pitchFamily="34" charset="0"/>
              <a:buChar char="•"/>
            </a:pPr>
            <a:r>
              <a:rPr lang="en-US" baseline="0" dirty="0" smtClean="0"/>
              <a:t>Security has no visible ROI since it is non functional</a:t>
            </a:r>
          </a:p>
          <a:p>
            <a:pPr marL="171450" indent="-171450">
              <a:buFont typeface="Arial" panose="020B0604020202020204" pitchFamily="34" charset="0"/>
              <a:buChar char="•"/>
            </a:pPr>
            <a:r>
              <a:rPr lang="en-US" baseline="0" dirty="0" smtClean="0"/>
              <a:t>In agile it’s harder – due to changing requirements. </a:t>
            </a:r>
          </a:p>
          <a:p>
            <a:pPr marL="171450" indent="-171450">
              <a:buFont typeface="Arial" panose="020B0604020202020204" pitchFamily="34" charset="0"/>
              <a:buChar char="•"/>
            </a:pPr>
            <a:r>
              <a:rPr lang="en-US" baseline="0" dirty="0" smtClean="0"/>
              <a:t>Eventually, you sometimes feel like this when negotiating </a:t>
            </a: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17</a:t>
            </a:fld>
            <a:endParaRPr lang="en-US"/>
          </a:p>
        </p:txBody>
      </p:sp>
    </p:spTree>
    <p:extLst>
      <p:ext uri="{BB962C8B-B14F-4D97-AF65-F5344CB8AC3E}">
        <p14:creationId xmlns:p14="http://schemas.microsoft.com/office/powerpoint/2010/main" val="203386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Setting a track to fix a security issue is not something you can do only in Agile, but some of the options are.</a:t>
            </a:r>
          </a:p>
          <a:p>
            <a:pPr marL="171450" indent="-171450">
              <a:buFont typeface="Arial" panose="020B0604020202020204" pitchFamily="34" charset="0"/>
              <a:buChar char="•"/>
            </a:pPr>
            <a:r>
              <a:rPr lang="en-US" baseline="0" dirty="0" smtClean="0"/>
              <a:t>SLA is not limited to Agile. But – it talks about general time units. Saying something is fixed in 3 months doesn’t help you to plan better.</a:t>
            </a:r>
          </a:p>
          <a:p>
            <a:pPr marL="171450" indent="-171450">
              <a:buFont typeface="Arial" panose="020B0604020202020204" pitchFamily="34" charset="0"/>
              <a:buChar char="•"/>
            </a:pPr>
            <a:r>
              <a:rPr lang="en-US" baseline="0" dirty="0" smtClean="0"/>
              <a:t>WIP allows you to have a task quota, this means that the security fix lane will have tasks on it as long as it doesn’t exceed the WIP.</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18</a:t>
            </a:fld>
            <a:endParaRPr lang="en-US"/>
          </a:p>
        </p:txBody>
      </p:sp>
    </p:spTree>
    <p:extLst>
      <p:ext uri="{BB962C8B-B14F-4D97-AF65-F5344CB8AC3E}">
        <p14:creationId xmlns:p14="http://schemas.microsoft.com/office/powerpoint/2010/main" val="442977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19</a:t>
            </a:fld>
            <a:endParaRPr lang="en-US"/>
          </a:p>
        </p:txBody>
      </p:sp>
    </p:spTree>
    <p:extLst>
      <p:ext uri="{BB962C8B-B14F-4D97-AF65-F5344CB8AC3E}">
        <p14:creationId xmlns:p14="http://schemas.microsoft.com/office/powerpoint/2010/main" val="555619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20</a:t>
            </a:fld>
            <a:endParaRPr lang="en-US"/>
          </a:p>
        </p:txBody>
      </p:sp>
    </p:spTree>
    <p:extLst>
      <p:ext uri="{BB962C8B-B14F-4D97-AF65-F5344CB8AC3E}">
        <p14:creationId xmlns:p14="http://schemas.microsoft.com/office/powerpoint/2010/main" val="4254244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21</a:t>
            </a:fld>
            <a:endParaRPr lang="en-US"/>
          </a:p>
        </p:txBody>
      </p:sp>
    </p:spTree>
    <p:extLst>
      <p:ext uri="{BB962C8B-B14F-4D97-AF65-F5344CB8AC3E}">
        <p14:creationId xmlns:p14="http://schemas.microsoft.com/office/powerpoint/2010/main" val="2118378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22</a:t>
            </a:fld>
            <a:endParaRPr lang="en-US"/>
          </a:p>
        </p:txBody>
      </p:sp>
    </p:spTree>
    <p:extLst>
      <p:ext uri="{BB962C8B-B14F-4D97-AF65-F5344CB8AC3E}">
        <p14:creationId xmlns:p14="http://schemas.microsoft.com/office/powerpoint/2010/main" val="4192457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23</a:t>
            </a:fld>
            <a:endParaRPr lang="en-US"/>
          </a:p>
        </p:txBody>
      </p:sp>
    </p:spTree>
    <p:extLst>
      <p:ext uri="{BB962C8B-B14F-4D97-AF65-F5344CB8AC3E}">
        <p14:creationId xmlns:p14="http://schemas.microsoft.com/office/powerpoint/2010/main" val="3008133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24</a:t>
            </a:fld>
            <a:endParaRPr lang="en-US"/>
          </a:p>
        </p:txBody>
      </p:sp>
    </p:spTree>
    <p:extLst>
      <p:ext uri="{BB962C8B-B14F-4D97-AF65-F5344CB8AC3E}">
        <p14:creationId xmlns:p14="http://schemas.microsoft.com/office/powerpoint/2010/main" val="609365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25</a:t>
            </a:fld>
            <a:endParaRPr lang="en-US"/>
          </a:p>
        </p:txBody>
      </p:sp>
    </p:spTree>
    <p:extLst>
      <p:ext uri="{BB962C8B-B14F-4D97-AF65-F5344CB8AC3E}">
        <p14:creationId xmlns:p14="http://schemas.microsoft.com/office/powerpoint/2010/main" val="2103566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45CAD4-9AB2-40D8-AA60-B1C18954F8B8}" type="slidenum">
              <a:rPr lang="en-US" smtClean="0"/>
              <a:t>26</a:t>
            </a:fld>
            <a:endParaRPr lang="en-US"/>
          </a:p>
        </p:txBody>
      </p:sp>
    </p:spTree>
    <p:extLst>
      <p:ext uri="{BB962C8B-B14F-4D97-AF65-F5344CB8AC3E}">
        <p14:creationId xmlns:p14="http://schemas.microsoft.com/office/powerpoint/2010/main" val="489149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2006100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147811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216533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1906222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1804462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1333990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333926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3361594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3550611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3853074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41FAB-DDC0-4C8D-A2C0-9BFAD0961D10}" type="datetimeFigureOut">
              <a:rPr lang="en-US" smtClean="0"/>
              <a:pPr/>
              <a:t>10/19/2015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13A299-4B70-44C0-9573-A40A0A56C89D}" type="slidenum">
              <a:rPr lang="en-US" smtClean="0"/>
              <a:pPr/>
              <a:t>‹#›</a:t>
            </a:fld>
            <a:endParaRPr lang="en-US"/>
          </a:p>
        </p:txBody>
      </p:sp>
    </p:spTree>
    <p:extLst>
      <p:ext uri="{BB962C8B-B14F-4D97-AF65-F5344CB8AC3E}">
        <p14:creationId xmlns:p14="http://schemas.microsoft.com/office/powerpoint/2010/main" val="846186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7200" y="76200"/>
            <a:ext cx="4724400" cy="7159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41FAB-DDC0-4C8D-A2C0-9BFAD0961D10}" type="datetimeFigureOut">
              <a:rPr lang="en-US" smtClean="0"/>
              <a:pPr/>
              <a:t>10/19/2015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3A299-4B70-44C0-9573-A40A0A56C89D}" type="slidenum">
              <a:rPr lang="en-US" smtClean="0"/>
              <a:pPr/>
              <a:t>‹#›</a:t>
            </a:fld>
            <a:endParaRPr lang="en-US"/>
          </a:p>
        </p:txBody>
      </p:sp>
    </p:spTree>
    <p:extLst>
      <p:ext uri="{BB962C8B-B14F-4D97-AF65-F5344CB8AC3E}">
        <p14:creationId xmlns:p14="http://schemas.microsoft.com/office/powerpoint/2010/main" val="3175309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2800" b="0" kern="1200">
          <a:solidFill>
            <a:schemeClr val="bg1">
              <a:lumMod val="8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yberark.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japanprobe.com/wp-content/uploads/hurdle-face.jpg" TargetMode="External"/><Relationship Id="rId7" Type="http://schemas.openxmlformats.org/officeDocument/2006/relationships/hyperlink" Target="http://mascotdesigngallery.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www.microsoft.com/en-us/SDL/Discover/sdlagile.aspx" TargetMode="External"/><Relationship Id="rId5" Type="http://schemas.openxmlformats.org/officeDocument/2006/relationships/hyperlink" Target="http://imgflip.com/" TargetMode="External"/><Relationship Id="rId4" Type="http://schemas.openxmlformats.org/officeDocument/2006/relationships/hyperlink" Target="http://memegenerator.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057400"/>
            <a:ext cx="7772400" cy="1828800"/>
          </a:xfrm>
        </p:spPr>
        <p:txBody>
          <a:bodyPr/>
          <a:lstStyle/>
          <a:p>
            <a:pPr algn="l"/>
            <a:r>
              <a:rPr lang="en-US" sz="4800" dirty="0" smtClean="0">
                <a:solidFill>
                  <a:schemeClr val="bg1"/>
                </a:solidFill>
              </a:rPr>
              <a:t>Theories of Agile, </a:t>
            </a:r>
            <a:br>
              <a:rPr lang="en-US" sz="4800" dirty="0" smtClean="0">
                <a:solidFill>
                  <a:schemeClr val="bg1"/>
                </a:solidFill>
              </a:rPr>
            </a:br>
            <a:r>
              <a:rPr lang="en-US" sz="4800" dirty="0" smtClean="0">
                <a:solidFill>
                  <a:schemeClr val="bg1"/>
                </a:solidFill>
              </a:rPr>
              <a:t>Fails of Security</a:t>
            </a:r>
            <a:endParaRPr lang="en-US" sz="4800" dirty="0">
              <a:solidFill>
                <a:schemeClr val="bg1"/>
              </a:solidFill>
            </a:endParaRPr>
          </a:p>
        </p:txBody>
      </p:sp>
      <p:sp>
        <p:nvSpPr>
          <p:cNvPr id="3" name="Subtitle 2"/>
          <p:cNvSpPr>
            <a:spLocks noGrp="1"/>
          </p:cNvSpPr>
          <p:nvPr>
            <p:ph type="subTitle" idx="1"/>
          </p:nvPr>
        </p:nvSpPr>
        <p:spPr>
          <a:xfrm>
            <a:off x="533400" y="3962400"/>
            <a:ext cx="6400800" cy="1524000"/>
          </a:xfrm>
        </p:spPr>
        <p:txBody>
          <a:bodyPr/>
          <a:lstStyle/>
          <a:p>
            <a:pPr algn="l"/>
            <a:r>
              <a:rPr lang="en-US" dirty="0" smtClean="0">
                <a:solidFill>
                  <a:schemeClr val="tx1"/>
                </a:solidFill>
              </a:rPr>
              <a:t>Daniel Liber</a:t>
            </a:r>
          </a:p>
          <a:p>
            <a:pPr algn="l"/>
            <a:r>
              <a:rPr lang="en-US" dirty="0" smtClean="0">
                <a:solidFill>
                  <a:schemeClr val="tx1"/>
                </a:solidFill>
              </a:rPr>
              <a:t>CyberArk</a:t>
            </a:r>
            <a:endParaRPr lang="en-US" dirty="0">
              <a:solidFill>
                <a:schemeClr val="tx1"/>
              </a:solidFill>
            </a:endParaRPr>
          </a:p>
        </p:txBody>
      </p:sp>
    </p:spTree>
    <p:extLst>
      <p:ext uri="{BB962C8B-B14F-4D97-AF65-F5344CB8AC3E}">
        <p14:creationId xmlns:p14="http://schemas.microsoft.com/office/powerpoint/2010/main" val="998091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Short Bio</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R&amp;D Security Leader @ CyberArk</a:t>
            </a:r>
          </a:p>
          <a:p>
            <a:pPr lvl="1"/>
            <a:r>
              <a:rPr lang="en-US" dirty="0" smtClean="0"/>
              <a:t>Promoting product security</a:t>
            </a:r>
          </a:p>
          <a:p>
            <a:pPr lvl="1"/>
            <a:r>
              <a:rPr lang="en-US" dirty="0" smtClean="0"/>
              <a:t>SDLC</a:t>
            </a:r>
          </a:p>
          <a:p>
            <a:r>
              <a:rPr lang="en-US" dirty="0" smtClean="0"/>
              <a:t>~10 years of experience</a:t>
            </a:r>
          </a:p>
          <a:p>
            <a:pPr lvl="1"/>
            <a:r>
              <a:rPr lang="en-US" dirty="0" smtClean="0"/>
              <a:t>Research, consulting, PT, engineer</a:t>
            </a:r>
          </a:p>
          <a:p>
            <a:pPr marL="457200" lvl="1" indent="0">
              <a:buNone/>
            </a:pPr>
            <a:endParaRPr lang="en-US" dirty="0" smtClean="0"/>
          </a:p>
          <a:p>
            <a:r>
              <a:rPr lang="en-US" dirty="0" smtClean="0"/>
              <a:t>CyberArk:</a:t>
            </a:r>
          </a:p>
          <a:p>
            <a:pPr lvl="1"/>
            <a:r>
              <a:rPr lang="en-US" dirty="0" smtClean="0"/>
              <a:t>Privileged accounts security</a:t>
            </a:r>
          </a:p>
          <a:p>
            <a:pPr marL="457200" lvl="1" indent="0">
              <a:buNone/>
            </a:pPr>
            <a:r>
              <a:rPr lang="en-US" dirty="0" smtClean="0">
                <a:hlinkClick r:id="rId3"/>
              </a:rPr>
              <a:t>http://www.cyberark.com</a:t>
            </a:r>
            <a:r>
              <a:rPr lang="en-US" dirty="0" smtClean="0"/>
              <a:t> </a:t>
            </a:r>
            <a:endParaRPr lang="en-US" dirty="0"/>
          </a:p>
        </p:txBody>
      </p:sp>
      <p:pic>
        <p:nvPicPr>
          <p:cNvPr id="1026" name="Picture 2" descr="http://www.safenet-inc.com/uploadedImages/Partners/logos/cyber%20ark.png?n=93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3681" y="4953000"/>
            <a:ext cx="1903119"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dirty="0" smtClean="0"/>
              <a:t>“Success </a:t>
            </a:r>
            <a:r>
              <a:rPr lang="en-US" dirty="0"/>
              <a:t>is stumbling from failure to failure with no loss of enthusiasm</a:t>
            </a:r>
            <a:r>
              <a:rPr lang="en-US" dirty="0" smtClean="0"/>
              <a:t>.”</a:t>
            </a:r>
          </a:p>
          <a:p>
            <a:pPr marL="0" indent="0" algn="ctr">
              <a:buNone/>
            </a:pPr>
            <a:r>
              <a:rPr lang="en-US" i="1" dirty="0" smtClean="0"/>
              <a:t>(Winston Churchill)</a:t>
            </a:r>
            <a:endParaRPr lang="en-US" i="1" dirty="0"/>
          </a:p>
        </p:txBody>
      </p:sp>
      <p:pic>
        <p:nvPicPr>
          <p:cNvPr id="2050" name="Picture 2" descr="http://talksport.com/sites/default/files/tscouk_old_image/HURDLE2507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177" y="3276600"/>
            <a:ext cx="4925646" cy="34303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029200" y="6047229"/>
            <a:ext cx="1828800" cy="584775"/>
          </a:xfrm>
          <a:prstGeom prst="rect">
            <a:avLst/>
          </a:prstGeom>
          <a:solidFill>
            <a:schemeClr val="bg1">
              <a:lumMod val="95000"/>
            </a:schemeClr>
          </a:solidFill>
        </p:spPr>
        <p:txBody>
          <a:bodyPr wrap="square" rtlCol="0">
            <a:spAutoFit/>
          </a:bodyPr>
          <a:lstStyle/>
          <a:p>
            <a:r>
              <a:rPr lang="en-US" sz="3200" dirty="0" smtClean="0">
                <a:solidFill>
                  <a:srgbClr val="FF0000"/>
                </a:solidFill>
              </a:rPr>
              <a:t>Why Fail?</a:t>
            </a:r>
            <a:endParaRPr lang="en-US" sz="3200" dirty="0">
              <a:solidFill>
                <a:srgbClr val="FF0000"/>
              </a:solidFill>
            </a:endParaRPr>
          </a:p>
        </p:txBody>
      </p:sp>
    </p:spTree>
    <p:extLst>
      <p:ext uri="{BB962C8B-B14F-4D97-AF65-F5344CB8AC3E}">
        <p14:creationId xmlns:p14="http://schemas.microsoft.com/office/powerpoint/2010/main" val="391289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199"/>
            <a:ext cx="8229600" cy="1800000"/>
          </a:xfrm>
        </p:spPr>
        <p:txBody>
          <a:bodyPr>
            <a:noAutofit/>
          </a:bodyPr>
          <a:lstStyle/>
          <a:p>
            <a:pPr marL="0" indent="0">
              <a:buNone/>
            </a:pPr>
            <a:r>
              <a:rPr lang="en-US" b="1" dirty="0" smtClean="0"/>
              <a:t>What can you take out of this talk?</a:t>
            </a:r>
          </a:p>
          <a:p>
            <a:r>
              <a:rPr lang="en-US" sz="2800" dirty="0" smtClean="0"/>
              <a:t>Predicting and preventing Agile-Security bottlenecks </a:t>
            </a:r>
          </a:p>
          <a:p>
            <a:r>
              <a:rPr lang="en-US" sz="2800" dirty="0" smtClean="0"/>
              <a:t>Balancing out security risks</a:t>
            </a:r>
          </a:p>
          <a:p>
            <a:r>
              <a:rPr lang="en-US" sz="2800" dirty="0" smtClean="0"/>
              <a:t>Security practices visibility</a:t>
            </a:r>
          </a:p>
          <a:p>
            <a:r>
              <a:rPr lang="en-US" sz="2800" dirty="0" smtClean="0"/>
              <a:t>Collaboration, delegation, validation</a:t>
            </a:r>
          </a:p>
          <a:p>
            <a:endParaRPr lang="en-US" sz="2800" dirty="0"/>
          </a:p>
          <a:p>
            <a:pPr marL="0" indent="0">
              <a:buNone/>
            </a:pPr>
            <a:endParaRPr lang="en-US" sz="2800" dirty="0" smtClean="0"/>
          </a:p>
          <a:p>
            <a:endParaRPr lang="en-US" sz="2800" dirty="0" smtClean="0"/>
          </a:p>
          <a:p>
            <a:endParaRPr lang="en-US" sz="2800" dirty="0" smtClean="0"/>
          </a:p>
        </p:txBody>
      </p:sp>
      <p:pic>
        <p:nvPicPr>
          <p:cNvPr id="4100" name="Picture 4" descr="http://peerbusinessconsulting.com.au/wp-content/uploads/2015/03/business-man-starting-race-start-li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1663" y="4495800"/>
            <a:ext cx="6280674" cy="2198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836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5105400"/>
          </a:xfrm>
        </p:spPr>
        <p:txBody>
          <a:bodyPr>
            <a:normAutofit/>
          </a:bodyPr>
          <a:lstStyle/>
          <a:p>
            <a:pPr marL="0" indent="0">
              <a:buNone/>
            </a:pPr>
            <a:r>
              <a:rPr lang="en-US" b="1" dirty="0" smtClean="0"/>
              <a:t>Most popular Agile slide in the world!</a:t>
            </a:r>
          </a:p>
          <a:p>
            <a:r>
              <a:rPr lang="en-US" sz="2800" dirty="0" smtClean="0">
                <a:solidFill>
                  <a:srgbClr val="00B050"/>
                </a:solidFill>
              </a:rPr>
              <a:t>Individuals </a:t>
            </a:r>
            <a:r>
              <a:rPr lang="en-US" sz="2800" dirty="0">
                <a:solidFill>
                  <a:srgbClr val="00B050"/>
                </a:solidFill>
              </a:rPr>
              <a:t>and </a:t>
            </a:r>
            <a:r>
              <a:rPr lang="en-US" sz="2800" dirty="0" smtClean="0">
                <a:solidFill>
                  <a:srgbClr val="00B050"/>
                </a:solidFill>
              </a:rPr>
              <a:t>interactions </a:t>
            </a:r>
            <a:r>
              <a:rPr lang="en-US" sz="2800" dirty="0" smtClean="0"/>
              <a:t>over</a:t>
            </a:r>
          </a:p>
          <a:p>
            <a:pPr marL="0" indent="0">
              <a:buNone/>
            </a:pPr>
            <a:r>
              <a:rPr lang="en-US" sz="2800" dirty="0"/>
              <a:t>	</a:t>
            </a:r>
            <a:r>
              <a:rPr lang="en-US" sz="2800" dirty="0" smtClean="0">
                <a:solidFill>
                  <a:srgbClr val="FF0000"/>
                </a:solidFill>
              </a:rPr>
              <a:t>processes </a:t>
            </a:r>
            <a:r>
              <a:rPr lang="en-US" sz="2800" dirty="0">
                <a:solidFill>
                  <a:srgbClr val="FF0000"/>
                </a:solidFill>
              </a:rPr>
              <a:t>and </a:t>
            </a:r>
            <a:r>
              <a:rPr lang="en-US" sz="2800" dirty="0" smtClean="0">
                <a:solidFill>
                  <a:srgbClr val="FF0000"/>
                </a:solidFill>
              </a:rPr>
              <a:t>tools</a:t>
            </a:r>
          </a:p>
          <a:p>
            <a:r>
              <a:rPr lang="en-US" sz="2800" dirty="0" smtClean="0">
                <a:solidFill>
                  <a:srgbClr val="00B050"/>
                </a:solidFill>
              </a:rPr>
              <a:t>Working software </a:t>
            </a:r>
            <a:r>
              <a:rPr lang="en-US" sz="2800" dirty="0" smtClean="0"/>
              <a:t>over</a:t>
            </a:r>
          </a:p>
          <a:p>
            <a:pPr marL="0" indent="0">
              <a:buNone/>
            </a:pPr>
            <a:r>
              <a:rPr lang="en-US" sz="2800" dirty="0"/>
              <a:t>	</a:t>
            </a:r>
            <a:r>
              <a:rPr lang="en-US" sz="2800" dirty="0" smtClean="0">
                <a:solidFill>
                  <a:srgbClr val="FF0000"/>
                </a:solidFill>
              </a:rPr>
              <a:t>comprehensive documentation</a:t>
            </a:r>
          </a:p>
          <a:p>
            <a:r>
              <a:rPr lang="en-US" sz="2800" dirty="0" smtClean="0">
                <a:solidFill>
                  <a:srgbClr val="00B050"/>
                </a:solidFill>
              </a:rPr>
              <a:t>Customer </a:t>
            </a:r>
            <a:r>
              <a:rPr lang="en-US" sz="2800" dirty="0">
                <a:solidFill>
                  <a:srgbClr val="00B050"/>
                </a:solidFill>
              </a:rPr>
              <a:t>collaboration</a:t>
            </a:r>
            <a:r>
              <a:rPr lang="en-US" sz="2800" dirty="0"/>
              <a:t> </a:t>
            </a:r>
            <a:r>
              <a:rPr lang="en-US" sz="2800" dirty="0" smtClean="0"/>
              <a:t>over</a:t>
            </a:r>
          </a:p>
          <a:p>
            <a:pPr marL="0" indent="0">
              <a:buNone/>
            </a:pPr>
            <a:r>
              <a:rPr lang="en-US" sz="2800" dirty="0"/>
              <a:t>	</a:t>
            </a:r>
            <a:r>
              <a:rPr lang="en-US" sz="2800" dirty="0" smtClean="0">
                <a:solidFill>
                  <a:srgbClr val="FF0000"/>
                </a:solidFill>
              </a:rPr>
              <a:t>contract negotiation</a:t>
            </a:r>
          </a:p>
          <a:p>
            <a:r>
              <a:rPr lang="en-US" sz="2800" dirty="0" smtClean="0">
                <a:solidFill>
                  <a:srgbClr val="00B050"/>
                </a:solidFill>
              </a:rPr>
              <a:t>Responding </a:t>
            </a:r>
            <a:r>
              <a:rPr lang="en-US" sz="2800" dirty="0">
                <a:solidFill>
                  <a:srgbClr val="00B050"/>
                </a:solidFill>
              </a:rPr>
              <a:t>to change</a:t>
            </a:r>
            <a:r>
              <a:rPr lang="en-US" sz="2800" dirty="0"/>
              <a:t> </a:t>
            </a:r>
            <a:r>
              <a:rPr lang="en-US" sz="2800" dirty="0" smtClean="0"/>
              <a:t>over</a:t>
            </a:r>
          </a:p>
          <a:p>
            <a:pPr marL="0" indent="0">
              <a:buNone/>
            </a:pPr>
            <a:r>
              <a:rPr lang="en-US" sz="2800" dirty="0"/>
              <a:t>	</a:t>
            </a:r>
            <a:r>
              <a:rPr lang="en-US" sz="2800" dirty="0" smtClean="0">
                <a:solidFill>
                  <a:srgbClr val="FF0000"/>
                </a:solidFill>
              </a:rPr>
              <a:t>following </a:t>
            </a:r>
            <a:r>
              <a:rPr lang="en-US" sz="2800" dirty="0">
                <a:solidFill>
                  <a:srgbClr val="FF0000"/>
                </a:solidFill>
              </a:rPr>
              <a:t>a plan</a:t>
            </a:r>
            <a:endParaRPr lang="en-US" sz="2800" dirty="0" smtClean="0">
              <a:solidFill>
                <a:srgbClr val="FF0000"/>
              </a:solidFill>
            </a:endParaRPr>
          </a:p>
          <a:p>
            <a:pPr marL="0" indent="0">
              <a:buNone/>
            </a:pPr>
            <a:endParaRPr lang="en-US" dirty="0"/>
          </a:p>
          <a:p>
            <a:pPr marL="0" indent="0">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val="961589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Agenda</a:t>
            </a:r>
            <a:endParaRPr lang="en-US" dirty="0"/>
          </a:p>
        </p:txBody>
      </p:sp>
      <p:pic>
        <p:nvPicPr>
          <p:cNvPr id="2050" name="Picture 2" descr="https://i.imgflip.com/sc5i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28800"/>
            <a:ext cx="426720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aptain Picard - Responding to a change? So no SDLC, just incident respon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828800"/>
            <a:ext cx="4023765" cy="2971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00600" y="5029200"/>
            <a:ext cx="4023765" cy="1077218"/>
          </a:xfrm>
          <a:prstGeom prst="rect">
            <a:avLst/>
          </a:prstGeom>
          <a:ln w="28575"/>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smtClean="0"/>
              <a:t>We need to start from somewhere…</a:t>
            </a:r>
            <a:endParaRPr lang="en-US" sz="3200" dirty="0"/>
          </a:p>
        </p:txBody>
      </p:sp>
    </p:spTree>
    <p:extLst>
      <p:ext uri="{BB962C8B-B14F-4D97-AF65-F5344CB8AC3E}">
        <p14:creationId xmlns:p14="http://schemas.microsoft.com/office/powerpoint/2010/main" val="378956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b="1" dirty="0" smtClean="0"/>
              <a:t>Microsoft’s SDL (Traditional)</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2" name="Picture 1"/>
          <p:cNvPicPr>
            <a:picLocks noChangeAspect="1"/>
          </p:cNvPicPr>
          <p:nvPr/>
        </p:nvPicPr>
        <p:blipFill>
          <a:blip r:embed="rId3"/>
          <a:stretch>
            <a:fillRect/>
          </a:stretch>
        </p:blipFill>
        <p:spPr>
          <a:xfrm>
            <a:off x="89941" y="2209800"/>
            <a:ext cx="8964118" cy="2971800"/>
          </a:xfrm>
          <a:prstGeom prst="rect">
            <a:avLst/>
          </a:prstGeom>
        </p:spPr>
      </p:pic>
    </p:spTree>
    <p:extLst>
      <p:ext uri="{BB962C8B-B14F-4D97-AF65-F5344CB8AC3E}">
        <p14:creationId xmlns:p14="http://schemas.microsoft.com/office/powerpoint/2010/main" val="2773279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648200"/>
          </a:xfrm>
        </p:spPr>
        <p:txBody>
          <a:bodyPr>
            <a:normAutofit/>
          </a:bodyPr>
          <a:lstStyle/>
          <a:p>
            <a:pPr marL="0" indent="0">
              <a:buNone/>
            </a:pPr>
            <a:r>
              <a:rPr lang="en-US" b="1" dirty="0" smtClean="0"/>
              <a:t>Microsoft’s SDL (Agile)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graphicFrame>
        <p:nvGraphicFramePr>
          <p:cNvPr id="5" name="Diagram 4"/>
          <p:cNvGraphicFramePr/>
          <p:nvPr>
            <p:extLst>
              <p:ext uri="{D42A27DB-BD31-4B8C-83A1-F6EECF244321}">
                <p14:modId xmlns:p14="http://schemas.microsoft.com/office/powerpoint/2010/main" val="3011968102"/>
              </p:ext>
            </p:extLst>
          </p:nvPr>
        </p:nvGraphicFramePr>
        <p:xfrm>
          <a:off x="457200" y="1892300"/>
          <a:ext cx="8229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9906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b="1" dirty="0" smtClean="0"/>
              <a:t>Scrum Explained</a:t>
            </a:r>
            <a:endParaRPr lang="en-US" sz="2800" b="1" dirty="0" smtClean="0"/>
          </a:p>
          <a:p>
            <a:r>
              <a:rPr lang="en-US" sz="2800" b="1" dirty="0" smtClean="0"/>
              <a:t>Sprint:</a:t>
            </a:r>
            <a:r>
              <a:rPr lang="en-US" sz="2800" dirty="0" smtClean="0"/>
              <a:t> regular, repeatable, deliverable cycle</a:t>
            </a:r>
          </a:p>
          <a:p>
            <a:r>
              <a:rPr lang="en-US" sz="2800" b="1" dirty="0" smtClean="0"/>
              <a:t>Backlog: </a:t>
            </a:r>
            <a:r>
              <a:rPr lang="en-US" sz="2800" dirty="0" smtClean="0"/>
              <a:t>Prioritized stack of features </a:t>
            </a:r>
            <a:endParaRPr lang="en-US" sz="2800" b="1" dirty="0" smtClean="0"/>
          </a:p>
          <a:p>
            <a:r>
              <a:rPr lang="en-US" sz="2800" b="1" dirty="0" smtClean="0"/>
              <a:t>Roles: </a:t>
            </a:r>
            <a:r>
              <a:rPr lang="en-US" sz="2800" dirty="0" smtClean="0"/>
              <a:t>Product Owner, Team, Scrum Master</a:t>
            </a:r>
          </a:p>
          <a:p>
            <a:r>
              <a:rPr lang="en-US" sz="2800" b="1" dirty="0"/>
              <a:t>Stories:</a:t>
            </a:r>
            <a:r>
              <a:rPr lang="en-US" sz="2800" dirty="0"/>
              <a:t> Requirement as user point of view</a:t>
            </a:r>
            <a:endParaRPr lang="en-US" sz="2800" b="1" dirty="0"/>
          </a:p>
          <a:p>
            <a:r>
              <a:rPr lang="en-US" sz="2800" b="1" dirty="0"/>
              <a:t>Grooming:</a:t>
            </a:r>
            <a:r>
              <a:rPr lang="en-US" sz="2800" dirty="0"/>
              <a:t> Refining the backlog</a:t>
            </a:r>
          </a:p>
          <a:p>
            <a:r>
              <a:rPr lang="en-US" sz="2800" b="1" dirty="0" smtClean="0"/>
              <a:t>Meetings</a:t>
            </a:r>
            <a:r>
              <a:rPr lang="en-US" sz="2800" dirty="0" smtClean="0"/>
              <a:t>: Planning, Daily, Summary, Retro</a:t>
            </a:r>
          </a:p>
        </p:txBody>
      </p:sp>
      <p:sp>
        <p:nvSpPr>
          <p:cNvPr id="6" name="Rectangle 5"/>
          <p:cNvSpPr/>
          <p:nvPr/>
        </p:nvSpPr>
        <p:spPr>
          <a:xfrm>
            <a:off x="304800" y="5666014"/>
            <a:ext cx="762000" cy="228600"/>
          </a:xfrm>
          <a:prstGeom prst="rect">
            <a:avLst/>
          </a:prstGeom>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68729" y="5780314"/>
            <a:ext cx="762000" cy="228600"/>
          </a:xfrm>
          <a:prstGeom prst="rect">
            <a:avLst/>
          </a:prstGeom>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5562600"/>
            <a:ext cx="762000" cy="228600"/>
          </a:xfrm>
          <a:prstGeom prst="rect">
            <a:avLst/>
          </a:prstGeom>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5043" y="5459186"/>
            <a:ext cx="762000" cy="228600"/>
          </a:xfrm>
          <a:prstGeom prst="rect">
            <a:avLst/>
          </a:prstGeom>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0" y="6248400"/>
            <a:ext cx="1752600" cy="369332"/>
          </a:xfrm>
          <a:prstGeom prst="rect">
            <a:avLst/>
          </a:prstGeom>
          <a:noFill/>
        </p:spPr>
        <p:txBody>
          <a:bodyPr wrap="square" rtlCol="0">
            <a:spAutoFit/>
          </a:bodyPr>
          <a:lstStyle/>
          <a:p>
            <a:r>
              <a:rPr lang="en-US" b="1" dirty="0" smtClean="0">
                <a:solidFill>
                  <a:schemeClr val="tx2">
                    <a:lumMod val="60000"/>
                    <a:lumOff val="40000"/>
                  </a:schemeClr>
                </a:solidFill>
              </a:rPr>
              <a:t>Product Backlog</a:t>
            </a:r>
            <a:endParaRPr lang="en-US" b="1" dirty="0">
              <a:solidFill>
                <a:schemeClr val="tx2">
                  <a:lumMod val="60000"/>
                  <a:lumOff val="40000"/>
                </a:schemeClr>
              </a:solidFill>
            </a:endParaRPr>
          </a:p>
        </p:txBody>
      </p:sp>
      <p:sp>
        <p:nvSpPr>
          <p:cNvPr id="13" name="Rectangle 12"/>
          <p:cNvSpPr/>
          <p:nvPr/>
        </p:nvSpPr>
        <p:spPr>
          <a:xfrm>
            <a:off x="2435678" y="5655128"/>
            <a:ext cx="762000" cy="228600"/>
          </a:xfrm>
          <a:prstGeom prst="rect">
            <a:avLst/>
          </a:prstGeom>
          <a:solidFill>
            <a:schemeClr val="accent2"/>
          </a:solidFill>
          <a:ln>
            <a:solidFill>
              <a:schemeClr val="accent2">
                <a:lumMod val="60000"/>
                <a:lumOff val="40000"/>
              </a:schemeClr>
            </a:solid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588078" y="5551714"/>
            <a:ext cx="762000" cy="228600"/>
          </a:xfrm>
          <a:prstGeom prst="rect">
            <a:avLst/>
          </a:prstGeom>
          <a:solidFill>
            <a:schemeClr val="accent2"/>
          </a:solidFill>
          <a:ln>
            <a:solidFill>
              <a:schemeClr val="accent2">
                <a:lumMod val="60000"/>
                <a:lumOff val="40000"/>
              </a:schemeClr>
            </a:solidFill>
          </a:ln>
          <a:scene3d>
            <a:camera prst="isometricLeft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130878" y="6237514"/>
            <a:ext cx="1752600" cy="369332"/>
          </a:xfrm>
          <a:prstGeom prst="rect">
            <a:avLst/>
          </a:prstGeom>
          <a:noFill/>
        </p:spPr>
        <p:txBody>
          <a:bodyPr wrap="square" rtlCol="0">
            <a:spAutoFit/>
          </a:bodyPr>
          <a:lstStyle/>
          <a:p>
            <a:r>
              <a:rPr lang="en-US" b="1" dirty="0" smtClean="0">
                <a:solidFill>
                  <a:schemeClr val="accent2">
                    <a:lumMod val="75000"/>
                  </a:schemeClr>
                </a:solidFill>
              </a:rPr>
              <a:t>Spring Backlog</a:t>
            </a:r>
            <a:endParaRPr lang="en-US" b="1" dirty="0">
              <a:solidFill>
                <a:schemeClr val="accent2">
                  <a:lumMod val="75000"/>
                </a:schemeClr>
              </a:solidFill>
            </a:endParaRPr>
          </a:p>
        </p:txBody>
      </p:sp>
      <p:cxnSp>
        <p:nvCxnSpPr>
          <p:cNvPr id="18" name="Straight Arrow Connector 17"/>
          <p:cNvCxnSpPr/>
          <p:nvPr/>
        </p:nvCxnSpPr>
        <p:spPr>
          <a:xfrm>
            <a:off x="1524000" y="5769428"/>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733800" y="5763985"/>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389664" y="5894614"/>
            <a:ext cx="715736" cy="2694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2" name="Right Arrow 21"/>
          <p:cNvSpPr/>
          <p:nvPr/>
        </p:nvSpPr>
        <p:spPr>
          <a:xfrm>
            <a:off x="5412920" y="5791200"/>
            <a:ext cx="764722" cy="51707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9" name="Donut 18"/>
          <p:cNvSpPr/>
          <p:nvPr/>
        </p:nvSpPr>
        <p:spPr>
          <a:xfrm>
            <a:off x="4840060" y="5363935"/>
            <a:ext cx="838200" cy="800100"/>
          </a:xfrm>
          <a:prstGeom prst="don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24" name="TextBox 23"/>
          <p:cNvSpPr txBox="1"/>
          <p:nvPr/>
        </p:nvSpPr>
        <p:spPr>
          <a:xfrm>
            <a:off x="4438649" y="6248400"/>
            <a:ext cx="1752600" cy="369332"/>
          </a:xfrm>
          <a:prstGeom prst="rect">
            <a:avLst/>
          </a:prstGeom>
          <a:noFill/>
        </p:spPr>
        <p:txBody>
          <a:bodyPr wrap="square" rtlCol="0">
            <a:spAutoFit/>
          </a:bodyPr>
          <a:lstStyle/>
          <a:p>
            <a:pPr algn="ctr"/>
            <a:r>
              <a:rPr lang="en-US" b="1" dirty="0" smtClean="0">
                <a:solidFill>
                  <a:schemeClr val="accent3">
                    <a:lumMod val="75000"/>
                  </a:schemeClr>
                </a:solidFill>
              </a:rPr>
              <a:t>Sprint</a:t>
            </a:r>
            <a:endParaRPr lang="en-US" b="1" dirty="0">
              <a:ln w="0"/>
              <a:solidFill>
                <a:schemeClr val="accent3">
                  <a:lumMod val="75000"/>
                </a:schemeClr>
              </a:solidFill>
              <a:effectLst>
                <a:outerShdw blurRad="38100" dist="19050" dir="2700000" algn="tl" rotWithShape="0">
                  <a:schemeClr val="dk1">
                    <a:alpha val="40000"/>
                  </a:schemeClr>
                </a:outerShdw>
              </a:effectLst>
            </a:endParaRPr>
          </a:p>
        </p:txBody>
      </p:sp>
      <p:cxnSp>
        <p:nvCxnSpPr>
          <p:cNvPr id="25" name="Straight Arrow Connector 24"/>
          <p:cNvCxnSpPr/>
          <p:nvPr/>
        </p:nvCxnSpPr>
        <p:spPr>
          <a:xfrm>
            <a:off x="13086894" y="11540959"/>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76" name="Picture 4" descr="https://cdn0.iconfinder.com/data/icons/octicons/1024/package-12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827" y="5208422"/>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Arrow Connector 26"/>
          <p:cNvCxnSpPr/>
          <p:nvPr/>
        </p:nvCxnSpPr>
        <p:spPr>
          <a:xfrm>
            <a:off x="6191249" y="5763985"/>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798127" y="6218465"/>
            <a:ext cx="1752600" cy="369332"/>
          </a:xfrm>
          <a:prstGeom prst="rect">
            <a:avLst/>
          </a:prstGeom>
          <a:noFill/>
        </p:spPr>
        <p:txBody>
          <a:bodyPr wrap="square" rtlCol="0">
            <a:spAutoFit/>
          </a:bodyPr>
          <a:lstStyle/>
          <a:p>
            <a:pPr algn="ctr"/>
            <a:r>
              <a:rPr lang="en-US" b="1" dirty="0" smtClean="0"/>
              <a:t>Deliverables</a:t>
            </a:r>
            <a:endParaRPr lang="en-US"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75971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i="1" dirty="0" smtClean="0"/>
              <a:t>“Daily vs. Security Practitioner” Problem</a:t>
            </a:r>
          </a:p>
          <a:p>
            <a:r>
              <a:rPr lang="en-US" sz="2800" dirty="0" smtClean="0"/>
              <a:t>Sprint of 2 weeks</a:t>
            </a:r>
          </a:p>
          <a:p>
            <a:r>
              <a:rPr lang="en-US" sz="2800" dirty="0" smtClean="0"/>
              <a:t>Overlooking 4 teams</a:t>
            </a:r>
          </a:p>
          <a:p>
            <a:r>
              <a:rPr lang="en-US" sz="2800" dirty="0" smtClean="0"/>
              <a:t>Participating in every daily </a:t>
            </a:r>
          </a:p>
          <a:p>
            <a:r>
              <a:rPr lang="en-US" sz="2800" dirty="0" smtClean="0"/>
              <a:t>15 minutes each daily</a:t>
            </a:r>
          </a:p>
          <a:p>
            <a:endParaRPr lang="en-US" sz="2800" dirty="0"/>
          </a:p>
          <a:p>
            <a:pPr marL="0" indent="0">
              <a:buNone/>
            </a:pPr>
            <a:r>
              <a:rPr lang="en-US" sz="2800" dirty="0" smtClean="0">
                <a:sym typeface="Wingdings" panose="05000000000000000000" pitchFamily="2" charset="2"/>
              </a:rPr>
              <a:t>10 days X 4 teams X 15 minutes </a:t>
            </a:r>
          </a:p>
          <a:p>
            <a:pPr marL="0" indent="0">
              <a:buNone/>
            </a:pPr>
            <a:r>
              <a:rPr lang="en-US" sz="2800" dirty="0" smtClean="0">
                <a:solidFill>
                  <a:srgbClr val="FF0000"/>
                </a:solidFill>
                <a:sym typeface="Wingdings" panose="05000000000000000000" pitchFamily="2" charset="2"/>
              </a:rPr>
              <a:t>= 10 hours ~ 1 day</a:t>
            </a:r>
          </a:p>
          <a:p>
            <a:pPr marL="0" indent="0">
              <a:buNone/>
            </a:pPr>
            <a:r>
              <a:rPr lang="en-US" sz="2800" dirty="0" smtClean="0">
                <a:solidFill>
                  <a:srgbClr val="FF0000"/>
                </a:solidFill>
                <a:sym typeface="Wingdings" panose="05000000000000000000" pitchFamily="2" charset="2"/>
              </a:rPr>
              <a:t>= 10% of your sprint time</a:t>
            </a:r>
            <a:endParaRPr lang="en-US" sz="2800" dirty="0" smtClean="0">
              <a:solidFill>
                <a:srgbClr val="FF0000"/>
              </a:solidFill>
            </a:endParaRPr>
          </a:p>
        </p:txBody>
      </p:sp>
      <p:pic>
        <p:nvPicPr>
          <p:cNvPr id="4098" name="Picture 2" descr="http://trishdacosta.com/wp-content/uploads/2014/01/aint-nobody-got-time-for-tha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667000"/>
            <a:ext cx="35052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7845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i="1" dirty="0" smtClean="0"/>
              <a:t>“Daily vs. Security Practitioner” Problem</a:t>
            </a:r>
          </a:p>
          <a:p>
            <a:pPr marL="0" indent="0">
              <a:buNone/>
            </a:pPr>
            <a:r>
              <a:rPr lang="en-US" sz="2800" u="sng" dirty="0" smtClean="0"/>
              <a:t>Solution – use security champions</a:t>
            </a:r>
          </a:p>
          <a:p>
            <a:r>
              <a:rPr lang="en-US" sz="2800" dirty="0" smtClean="0"/>
              <a:t>Team members</a:t>
            </a:r>
          </a:p>
          <a:p>
            <a:r>
              <a:rPr lang="en-US" sz="2800" dirty="0" smtClean="0"/>
              <a:t>Security friendly</a:t>
            </a:r>
          </a:p>
          <a:p>
            <a:r>
              <a:rPr lang="en-US" sz="2800" dirty="0" smtClean="0"/>
              <a:t>Eyes and ears on meetings</a:t>
            </a:r>
          </a:p>
          <a:p>
            <a:r>
              <a:rPr lang="en-US" sz="2800" dirty="0" smtClean="0"/>
              <a:t>Potential for security team</a:t>
            </a:r>
          </a:p>
          <a:p>
            <a:endParaRPr lang="en-US" sz="2800" dirty="0"/>
          </a:p>
          <a:p>
            <a:pPr marL="0" indent="0">
              <a:buNone/>
            </a:pPr>
            <a:r>
              <a:rPr lang="en-US" sz="2800" dirty="0" smtClean="0"/>
              <a:t>(In a way, the team’s security bouncer)</a:t>
            </a:r>
          </a:p>
          <a:p>
            <a:pPr marL="0" indent="0">
              <a:buNone/>
            </a:pPr>
            <a:endParaRPr lang="en-US" sz="2800" dirty="0"/>
          </a:p>
        </p:txBody>
      </p:sp>
      <p:pic>
        <p:nvPicPr>
          <p:cNvPr id="5122" name="Picture 2" descr="http://www.mascotdesigngallery.com/wp/wp-content/themes/pinboard/themify/img.php?src=http://www.mascotdesigngallery.com/wp/wp-content/uploads/2014/05/managinglibraryvolunteers-bouncer.gif&amp;w=670&amp;h=&amp;zc=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946" y="2427394"/>
            <a:ext cx="2089625" cy="3973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42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dirty="0" smtClean="0"/>
              <a:t>Going back to Microsoft’s Agile SDL</a:t>
            </a:r>
          </a:p>
          <a:p>
            <a:endParaRPr lang="en-US" sz="2800" dirty="0" smtClean="0"/>
          </a:p>
          <a:p>
            <a:endParaRPr lang="en-US" sz="2800" dirty="0"/>
          </a:p>
          <a:p>
            <a:endParaRPr lang="en-US" sz="2800" dirty="0" smtClean="0"/>
          </a:p>
          <a:p>
            <a:endParaRPr lang="en-US" sz="2800" dirty="0"/>
          </a:p>
          <a:p>
            <a:endParaRPr lang="en-US" sz="2800" dirty="0" smtClean="0"/>
          </a:p>
          <a:p>
            <a:pPr marL="0" indent="0">
              <a:buNone/>
            </a:pPr>
            <a:endParaRPr lang="en-US" sz="2800" dirty="0" smtClean="0"/>
          </a:p>
          <a:p>
            <a:pPr marL="0" indent="0">
              <a:buNone/>
            </a:pPr>
            <a:endParaRPr lang="en-US" sz="2800" dirty="0"/>
          </a:p>
        </p:txBody>
      </p:sp>
      <p:pic>
        <p:nvPicPr>
          <p:cNvPr id="2" name="Picture 1"/>
          <p:cNvPicPr>
            <a:picLocks noChangeAspect="1"/>
          </p:cNvPicPr>
          <p:nvPr/>
        </p:nvPicPr>
        <p:blipFill>
          <a:blip r:embed="rId3"/>
          <a:stretch>
            <a:fillRect/>
          </a:stretch>
        </p:blipFill>
        <p:spPr>
          <a:xfrm>
            <a:off x="457199" y="2362200"/>
            <a:ext cx="8320505" cy="2438400"/>
          </a:xfrm>
          <a:prstGeom prst="rect">
            <a:avLst/>
          </a:prstGeom>
        </p:spPr>
      </p:pic>
      <p:pic>
        <p:nvPicPr>
          <p:cNvPr id="6146" name="Picture 2" descr="X ALL THE THINGS - Threat model All the new featu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0858" y="2362200"/>
            <a:ext cx="5713186" cy="4284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49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6" presetClass="entr" presetSubtype="21"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animEffect transition="in" filter="barn(inVertical)">
                                      <p:cBhvr>
                                        <p:cTn id="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dirty="0" smtClean="0"/>
              <a:t>Fast, short, easy threat modeling…?</a:t>
            </a:r>
          </a:p>
          <a:p>
            <a:endParaRPr lang="en-US" sz="2800" dirty="0" smtClean="0"/>
          </a:p>
          <a:p>
            <a:endParaRPr lang="en-US" sz="2800" dirty="0"/>
          </a:p>
          <a:p>
            <a:endParaRPr lang="en-US" sz="2800" dirty="0" smtClean="0"/>
          </a:p>
          <a:p>
            <a:endParaRPr lang="en-US" sz="2800" dirty="0"/>
          </a:p>
          <a:p>
            <a:endParaRPr lang="en-US" sz="2800" dirty="0" smtClean="0"/>
          </a:p>
          <a:p>
            <a:pPr marL="0" indent="0">
              <a:buNone/>
            </a:pPr>
            <a:endParaRPr lang="en-US" sz="2800" dirty="0" smtClean="0"/>
          </a:p>
          <a:p>
            <a:pPr marL="0" indent="0">
              <a:buNone/>
            </a:pPr>
            <a:endParaRPr lang="en-US" sz="2800" dirty="0"/>
          </a:p>
        </p:txBody>
      </p:sp>
      <p:pic>
        <p:nvPicPr>
          <p:cNvPr id="4" name="Picture 3"/>
          <p:cNvPicPr>
            <a:picLocks noChangeAspect="1"/>
          </p:cNvPicPr>
          <p:nvPr/>
        </p:nvPicPr>
        <p:blipFill>
          <a:blip r:embed="rId3"/>
          <a:stretch>
            <a:fillRect/>
          </a:stretch>
        </p:blipFill>
        <p:spPr>
          <a:xfrm>
            <a:off x="457200" y="2320960"/>
            <a:ext cx="6929438" cy="4537040"/>
          </a:xfrm>
          <a:prstGeom prst="rect">
            <a:avLst/>
          </a:prstGeom>
        </p:spPr>
      </p:pic>
      <p:pic>
        <p:nvPicPr>
          <p:cNvPr id="7170" name="Picture 2" descr="http://cdn.meme.am/images/300x/470378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3150" y="2400300"/>
            <a:ext cx="4457700"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40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6" presetClass="entr" presetSubtype="21"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animEffect transition="in" filter="barn(inVertical)">
                                      <p:cBhvr>
                                        <p:cTn id="9"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i="1" dirty="0" smtClean="0"/>
              <a:t>“Demanding Security Task, Short Cycle” Problem</a:t>
            </a:r>
          </a:p>
          <a:p>
            <a:pPr marL="0" indent="0">
              <a:buNone/>
            </a:pPr>
            <a:r>
              <a:rPr lang="en-US" sz="2800" u="sng" dirty="0" smtClean="0"/>
              <a:t>Solution – talk to Product Owner</a:t>
            </a:r>
          </a:p>
          <a:p>
            <a:r>
              <a:rPr lang="en-US" sz="2800" dirty="0" smtClean="0"/>
              <a:t>Product roadmap sharing</a:t>
            </a:r>
          </a:p>
          <a:p>
            <a:r>
              <a:rPr lang="en-US" sz="2800" dirty="0" smtClean="0"/>
              <a:t>Sensitive epics / features to review</a:t>
            </a:r>
          </a:p>
          <a:p>
            <a:r>
              <a:rPr lang="en-US" sz="2800" dirty="0" smtClean="0"/>
              <a:t>Allocate security sprints (buckets)</a:t>
            </a:r>
          </a:p>
          <a:p>
            <a:r>
              <a:rPr lang="en-US" sz="2800" dirty="0" smtClean="0"/>
              <a:t>Cut off: Decide on top threats to explore</a:t>
            </a:r>
          </a:p>
          <a:p>
            <a:pPr marL="0" indent="0">
              <a:buNone/>
            </a:pPr>
            <a:endParaRPr lang="en-US" sz="2800" dirty="0" smtClean="0"/>
          </a:p>
          <a:p>
            <a:endParaRPr lang="en-US" sz="2800" dirty="0"/>
          </a:p>
          <a:p>
            <a:pPr marL="0" indent="0">
              <a:buNone/>
            </a:pPr>
            <a:r>
              <a:rPr lang="en-US" sz="2800" dirty="0" smtClean="0"/>
              <a:t>(Cooperation with business is essential)</a:t>
            </a:r>
          </a:p>
          <a:p>
            <a:pPr marL="0" indent="0">
              <a:buNone/>
            </a:pPr>
            <a:endParaRPr lang="en-US" sz="2800" dirty="0"/>
          </a:p>
        </p:txBody>
      </p:sp>
    </p:spTree>
    <p:extLst>
      <p:ext uri="{BB962C8B-B14F-4D97-AF65-F5344CB8AC3E}">
        <p14:creationId xmlns:p14="http://schemas.microsoft.com/office/powerpoint/2010/main" val="8202742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a:bodyPr>
          <a:lstStyle/>
          <a:p>
            <a:pPr marL="0" indent="0">
              <a:buNone/>
            </a:pPr>
            <a:r>
              <a:rPr lang="en-US" b="1" dirty="0" smtClean="0"/>
              <a:t>Visibility of Security in Agile</a:t>
            </a:r>
          </a:p>
          <a:p>
            <a:pPr marL="0" indent="0" algn="ctr">
              <a:buNone/>
            </a:pPr>
            <a:r>
              <a:rPr lang="en-US" sz="2800" i="1" dirty="0" smtClean="0"/>
              <a:t>“</a:t>
            </a:r>
            <a:r>
              <a:rPr lang="en-US" sz="2800" i="1" dirty="0"/>
              <a:t>The most efficient and effective method of </a:t>
            </a:r>
            <a:br>
              <a:rPr lang="en-US" sz="2800" i="1" dirty="0"/>
            </a:br>
            <a:r>
              <a:rPr lang="en-US" sz="2800" i="1" dirty="0"/>
              <a:t>conveying information to and within a development </a:t>
            </a:r>
            <a:br>
              <a:rPr lang="en-US" sz="2800" i="1" dirty="0"/>
            </a:br>
            <a:r>
              <a:rPr lang="en-US" sz="2800" i="1" dirty="0"/>
              <a:t>team is face-to-face conversation</a:t>
            </a:r>
            <a:r>
              <a:rPr lang="en-US" sz="2800" i="1" dirty="0" smtClean="0"/>
              <a:t>.”</a:t>
            </a:r>
          </a:p>
          <a:p>
            <a:pPr marL="0" indent="0">
              <a:buNone/>
            </a:pPr>
            <a:endParaRPr lang="en-US" sz="2800" dirty="0" smtClean="0"/>
          </a:p>
          <a:p>
            <a:r>
              <a:rPr lang="en-US" sz="2800" dirty="0" smtClean="0"/>
              <a:t>face-to-face meetings can’t reflect status of security task to a 3</a:t>
            </a:r>
            <a:r>
              <a:rPr lang="en-US" sz="2800" baseline="30000" dirty="0" smtClean="0"/>
              <a:t>rd</a:t>
            </a:r>
            <a:r>
              <a:rPr lang="en-US" sz="2800" dirty="0" smtClean="0"/>
              <a:t> party</a:t>
            </a:r>
          </a:p>
          <a:p>
            <a:r>
              <a:rPr lang="en-US" sz="2800" dirty="0" smtClean="0"/>
              <a:t>Interactions require two or more to participate</a:t>
            </a:r>
            <a:endParaRPr lang="en-US" sz="2800" dirty="0"/>
          </a:p>
        </p:txBody>
      </p:sp>
    </p:spTree>
    <p:extLst>
      <p:ext uri="{BB962C8B-B14F-4D97-AF65-F5344CB8AC3E}">
        <p14:creationId xmlns:p14="http://schemas.microsoft.com/office/powerpoint/2010/main" val="842018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b="1" dirty="0" smtClean="0"/>
              <a:t>Kanban Explained</a:t>
            </a:r>
            <a:endParaRPr lang="en-US" sz="2800" b="1" dirty="0" smtClean="0"/>
          </a:p>
          <a:p>
            <a:r>
              <a:rPr lang="en-US" sz="2800" b="1" dirty="0" smtClean="0"/>
              <a:t>Incremental:</a:t>
            </a:r>
            <a:r>
              <a:rPr lang="en-US" sz="2800" dirty="0" smtClean="0"/>
              <a:t> Improvement by continuous change</a:t>
            </a:r>
          </a:p>
          <a:p>
            <a:r>
              <a:rPr lang="en-US" sz="2800" b="1" dirty="0" smtClean="0"/>
              <a:t>WIP: </a:t>
            </a:r>
            <a:r>
              <a:rPr lang="en-US" sz="2800" dirty="0" smtClean="0"/>
              <a:t>Working In Progress </a:t>
            </a:r>
            <a:endParaRPr lang="en-US" sz="2800" b="1" dirty="0" smtClean="0"/>
          </a:p>
          <a:p>
            <a:r>
              <a:rPr lang="en-US" sz="2800" b="1" dirty="0" smtClean="0"/>
              <a:t>Cycle Time: </a:t>
            </a:r>
            <a:r>
              <a:rPr lang="en-US" sz="2800" dirty="0" smtClean="0"/>
              <a:t>Time from start to done of a task</a:t>
            </a:r>
          </a:p>
          <a:p>
            <a:r>
              <a:rPr lang="en-US" sz="2800" b="1" dirty="0" smtClean="0"/>
              <a:t>Visibility:</a:t>
            </a:r>
            <a:r>
              <a:rPr lang="en-US" sz="2800" dirty="0" smtClean="0"/>
              <a:t> Flow of work is visualized</a:t>
            </a:r>
            <a:endParaRPr lang="en-US" sz="2800" b="1" dirty="0" smtClean="0"/>
          </a:p>
          <a:p>
            <a:r>
              <a:rPr lang="en-US" sz="2800" b="1" dirty="0" smtClean="0"/>
              <a:t>Board:</a:t>
            </a:r>
            <a:r>
              <a:rPr lang="en-US" sz="2800" dirty="0" smtClean="0"/>
              <a:t> Activity is managed using a Kanban board</a:t>
            </a:r>
          </a:p>
        </p:txBody>
      </p:sp>
      <p:cxnSp>
        <p:nvCxnSpPr>
          <p:cNvPr id="25" name="Straight Arrow Connector 24"/>
          <p:cNvCxnSpPr/>
          <p:nvPr/>
        </p:nvCxnSpPr>
        <p:spPr>
          <a:xfrm>
            <a:off x="13086894" y="11540959"/>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194" name="Picture 2" descr="https://help.rallydev.com/sites/default/files/multimedia/Board%20-%20Expedite_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105400"/>
            <a:ext cx="4953000" cy="1609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767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b="1" dirty="0" smtClean="0"/>
              <a:t>Security Fixes and Improvements</a:t>
            </a:r>
          </a:p>
          <a:p>
            <a:pPr marL="0" indent="0">
              <a:buNone/>
            </a:pPr>
            <a:endParaRPr lang="en-US" sz="2800" b="1" dirty="0"/>
          </a:p>
          <a:p>
            <a:pPr marL="0" indent="0">
              <a:buNone/>
            </a:pPr>
            <a:r>
              <a:rPr lang="en-US" sz="2800" dirty="0" smtClean="0"/>
              <a:t>How you wish to feel			How you feel</a:t>
            </a:r>
          </a:p>
        </p:txBody>
      </p:sp>
      <p:cxnSp>
        <p:nvCxnSpPr>
          <p:cNvPr id="25" name="Straight Arrow Connector 24"/>
          <p:cNvCxnSpPr/>
          <p:nvPr/>
        </p:nvCxnSpPr>
        <p:spPr>
          <a:xfrm>
            <a:off x="13086894" y="11540959"/>
            <a:ext cx="6068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266" name="Picture 2" descr="http://cdn2-b.examiner.com/sites/default/files/styles/image_content_width/hash/c7/92/1366767309_1567_armageddon.jpg?itok=F0Xk-x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429000"/>
            <a:ext cx="3962399" cy="264159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vignette1.wikia.nocookie.net/killbill/images/6/6c/Crazy_88_Surrounds_Bride.jpg/revision/latest?cb=201301270629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418114"/>
            <a:ext cx="3249386" cy="3249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83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i="1" dirty="0" smtClean="0"/>
              <a:t>“This Security Issue Will Have To Wait” Problem</a:t>
            </a:r>
          </a:p>
          <a:p>
            <a:pPr marL="0" indent="0">
              <a:buNone/>
            </a:pPr>
            <a:r>
              <a:rPr lang="en-US" sz="2800" u="sng" dirty="0" smtClean="0"/>
              <a:t>Solution – Define one of the next tracks:</a:t>
            </a:r>
          </a:p>
          <a:p>
            <a:r>
              <a:rPr lang="en-US" sz="2800" dirty="0" smtClean="0"/>
              <a:t>SLA (Hint: challenging, but still measurable)</a:t>
            </a:r>
          </a:p>
          <a:p>
            <a:r>
              <a:rPr lang="en-US" sz="2800" dirty="0" smtClean="0"/>
              <a:t>Security WIP</a:t>
            </a:r>
          </a:p>
          <a:p>
            <a:r>
              <a:rPr lang="en-US" sz="2800" dirty="0" smtClean="0"/>
              <a:t>Story points </a:t>
            </a:r>
          </a:p>
          <a:p>
            <a:pPr lvl="1"/>
            <a:r>
              <a:rPr lang="en-US" sz="2400" dirty="0" smtClean="0"/>
              <a:t>Per product vs. per all products</a:t>
            </a:r>
          </a:p>
          <a:p>
            <a:pPr lvl="1"/>
            <a:r>
              <a:rPr lang="en-US" sz="2400" dirty="0" smtClean="0"/>
              <a:t>Per sprint vs. per quarter</a:t>
            </a:r>
          </a:p>
          <a:p>
            <a:pPr lvl="1"/>
            <a:r>
              <a:rPr lang="en-US" sz="2400" dirty="0" smtClean="0"/>
              <a:t>Fixes vs. Improvements</a:t>
            </a:r>
          </a:p>
        </p:txBody>
      </p:sp>
    </p:spTree>
    <p:extLst>
      <p:ext uri="{BB962C8B-B14F-4D97-AF65-F5344CB8AC3E}">
        <p14:creationId xmlns:p14="http://schemas.microsoft.com/office/powerpoint/2010/main" val="1727734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Integrating Security into Boards</a:t>
            </a:r>
          </a:p>
          <a:p>
            <a:pPr marL="0" indent="0">
              <a:buNone/>
            </a:pPr>
            <a:r>
              <a:rPr lang="en-US" sz="2800" dirty="0" smtClean="0"/>
              <a:t>Boards with no visible security activities:</a:t>
            </a:r>
          </a:p>
        </p:txBody>
      </p:sp>
      <p:pic>
        <p:nvPicPr>
          <p:cNvPr id="2" name="Picture 1"/>
          <p:cNvPicPr>
            <a:picLocks noChangeAspect="1"/>
          </p:cNvPicPr>
          <p:nvPr/>
        </p:nvPicPr>
        <p:blipFill>
          <a:blip r:embed="rId3"/>
          <a:stretch>
            <a:fillRect/>
          </a:stretch>
        </p:blipFill>
        <p:spPr>
          <a:xfrm>
            <a:off x="10886" y="2926354"/>
            <a:ext cx="9053513" cy="2148291"/>
          </a:xfrm>
          <a:prstGeom prst="rect">
            <a:avLst/>
          </a:prstGeom>
        </p:spPr>
      </p:pic>
    </p:spTree>
    <p:extLst>
      <p:ext uri="{BB962C8B-B14F-4D97-AF65-F5344CB8AC3E}">
        <p14:creationId xmlns:p14="http://schemas.microsoft.com/office/powerpoint/2010/main" val="26624521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Integrating Security into Boards</a:t>
            </a:r>
          </a:p>
          <a:p>
            <a:pPr marL="0" indent="0">
              <a:buNone/>
            </a:pPr>
            <a:r>
              <a:rPr lang="en-US" sz="2800" dirty="0" smtClean="0"/>
              <a:t>Adding security lanes:</a:t>
            </a:r>
          </a:p>
          <a:p>
            <a:r>
              <a:rPr lang="en-US" sz="2800" dirty="0" smtClean="0"/>
              <a:t>Design </a:t>
            </a:r>
            <a:r>
              <a:rPr lang="en-US" sz="2800" dirty="0" smtClean="0">
                <a:sym typeface="Wingdings" panose="05000000000000000000" pitchFamily="2" charset="2"/>
              </a:rPr>
              <a:t> Design review column</a:t>
            </a:r>
          </a:p>
          <a:p>
            <a:r>
              <a:rPr lang="en-US" sz="2800" dirty="0" smtClean="0">
                <a:sym typeface="Wingdings" panose="05000000000000000000" pitchFamily="2" charset="2"/>
              </a:rPr>
              <a:t>Dev  Static analysis / CR column</a:t>
            </a:r>
          </a:p>
          <a:p>
            <a:r>
              <a:rPr lang="en-US" sz="2800" dirty="0" smtClean="0">
                <a:sym typeface="Wingdings" panose="05000000000000000000" pitchFamily="2" charset="2"/>
              </a:rPr>
              <a:t>QA  Penetration testing</a:t>
            </a:r>
          </a:p>
          <a:p>
            <a:endParaRPr lang="en-US" sz="2800" dirty="0">
              <a:sym typeface="Wingdings" panose="05000000000000000000" pitchFamily="2" charset="2"/>
            </a:endParaRPr>
          </a:p>
          <a:p>
            <a:pPr marL="0" indent="0">
              <a:buNone/>
            </a:pPr>
            <a:r>
              <a:rPr lang="en-US" sz="2800" dirty="0" smtClean="0">
                <a:sym typeface="Wingdings" panose="05000000000000000000" pitchFamily="2" charset="2"/>
              </a:rPr>
              <a:t>Invisibility = Problems</a:t>
            </a:r>
          </a:p>
          <a:p>
            <a:pPr marL="0" indent="0">
              <a:buNone/>
            </a:pPr>
            <a:r>
              <a:rPr lang="en-US" sz="2800" dirty="0" smtClean="0"/>
              <a:t> </a:t>
            </a:r>
          </a:p>
        </p:txBody>
      </p:sp>
      <p:pic>
        <p:nvPicPr>
          <p:cNvPr id="18434" name="Picture 2" descr="http://vignette2.wikia.nocookie.net/harrypotter/images/d/d5/Cloak-1991.jpg/revision/latest?cb=201411061821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791"/>
          <a:stretch/>
        </p:blipFill>
        <p:spPr bwMode="auto">
          <a:xfrm>
            <a:off x="5715000" y="3806305"/>
            <a:ext cx="2768986" cy="3043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038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Measuring Security in Agile</a:t>
            </a:r>
          </a:p>
          <a:p>
            <a:pPr marL="0" indent="0">
              <a:buNone/>
            </a:pPr>
            <a:r>
              <a:rPr lang="en-US" sz="2800" dirty="0" smtClean="0"/>
              <a:t>What is different from Waterfall?</a:t>
            </a:r>
          </a:p>
          <a:p>
            <a:r>
              <a:rPr lang="en-US" sz="2800" dirty="0" smtClean="0">
                <a:sym typeface="Wingdings" panose="05000000000000000000" pitchFamily="2" charset="2"/>
              </a:rPr>
              <a:t>Building the big picture from small iterations</a:t>
            </a:r>
          </a:p>
          <a:p>
            <a:r>
              <a:rPr lang="en-US" sz="2800" dirty="0" smtClean="0">
                <a:sym typeface="Wingdings" panose="05000000000000000000" pitchFamily="2" charset="2"/>
              </a:rPr>
              <a:t>Collecting evidence of simultaneous activities</a:t>
            </a:r>
          </a:p>
          <a:p>
            <a:r>
              <a:rPr lang="en-US" sz="2800" dirty="0" smtClean="0">
                <a:sym typeface="Wingdings" panose="05000000000000000000" pitchFamily="2" charset="2"/>
              </a:rPr>
              <a:t>Vague control points – Should be every…</a:t>
            </a:r>
          </a:p>
          <a:p>
            <a:pPr lvl="1"/>
            <a:r>
              <a:rPr lang="en-US" sz="2400" dirty="0" smtClean="0">
                <a:sym typeface="Wingdings" panose="05000000000000000000" pitchFamily="2" charset="2"/>
              </a:rPr>
              <a:t>Sprint?</a:t>
            </a:r>
          </a:p>
          <a:p>
            <a:pPr lvl="1"/>
            <a:r>
              <a:rPr lang="en-US" sz="2400" dirty="0" smtClean="0">
                <a:sym typeface="Wingdings" panose="05000000000000000000" pitchFamily="2" charset="2"/>
              </a:rPr>
              <a:t>Group of sprints?</a:t>
            </a:r>
          </a:p>
          <a:p>
            <a:pPr lvl="1"/>
            <a:r>
              <a:rPr lang="en-US" sz="2400" dirty="0" smtClean="0">
                <a:sym typeface="Wingdings" panose="05000000000000000000" pitchFamily="2" charset="2"/>
              </a:rPr>
              <a:t>Version release?</a:t>
            </a:r>
            <a:endParaRPr lang="en-US" sz="2000" dirty="0" smtClean="0">
              <a:sym typeface="Wingdings" panose="05000000000000000000" pitchFamily="2" charset="2"/>
            </a:endParaRPr>
          </a:p>
          <a:p>
            <a:pPr marL="0" indent="0">
              <a:buNone/>
            </a:pPr>
            <a:r>
              <a:rPr lang="en-US" sz="2800" dirty="0" smtClean="0"/>
              <a:t> </a:t>
            </a:r>
          </a:p>
        </p:txBody>
      </p:sp>
    </p:spTree>
    <p:extLst>
      <p:ext uri="{BB962C8B-B14F-4D97-AF65-F5344CB8AC3E}">
        <p14:creationId xmlns:p14="http://schemas.microsoft.com/office/powerpoint/2010/main" val="2522550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RSA EU Conference 2012</a:t>
            </a:r>
          </a:p>
          <a:p>
            <a:pPr marL="0" indent="0">
              <a:buNone/>
            </a:pPr>
            <a:r>
              <a:rPr lang="en-US" sz="2800" dirty="0" smtClean="0"/>
              <a:t> </a:t>
            </a:r>
          </a:p>
        </p:txBody>
      </p:sp>
      <p:pic>
        <p:nvPicPr>
          <p:cNvPr id="2" name="Picture 1"/>
          <p:cNvPicPr>
            <a:picLocks noChangeAspect="1"/>
          </p:cNvPicPr>
          <p:nvPr/>
        </p:nvPicPr>
        <p:blipFill>
          <a:blip r:embed="rId3"/>
          <a:stretch>
            <a:fillRect/>
          </a:stretch>
        </p:blipFill>
        <p:spPr>
          <a:xfrm>
            <a:off x="800100" y="2209800"/>
            <a:ext cx="7772400" cy="4530523"/>
          </a:xfrm>
          <a:prstGeom prst="rect">
            <a:avLst/>
          </a:prstGeom>
        </p:spPr>
      </p:pic>
    </p:spTree>
    <p:extLst>
      <p:ext uri="{BB962C8B-B14F-4D97-AF65-F5344CB8AC3E}">
        <p14:creationId xmlns:p14="http://schemas.microsoft.com/office/powerpoint/2010/main" val="37914463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Measuring Security in Agile</a:t>
            </a:r>
          </a:p>
          <a:p>
            <a:r>
              <a:rPr lang="en-US" sz="2800" dirty="0" smtClean="0">
                <a:sym typeface="Wingdings" panose="05000000000000000000" pitchFamily="2" charset="2"/>
              </a:rPr>
              <a:t>Security cards on board – velocity, cycle time, etc.</a:t>
            </a:r>
          </a:p>
          <a:p>
            <a:r>
              <a:rPr lang="en-US" sz="2800" dirty="0" smtClean="0">
                <a:sym typeface="Wingdings" panose="05000000000000000000" pitchFamily="2" charset="2"/>
              </a:rPr>
              <a:t>From Grooming to Ready</a:t>
            </a:r>
          </a:p>
          <a:p>
            <a:pPr lvl="1"/>
            <a:r>
              <a:rPr lang="en-US" sz="2400" dirty="0" smtClean="0">
                <a:sym typeface="Wingdings" panose="05000000000000000000" pitchFamily="2" charset="2"/>
              </a:rPr>
              <a:t>Each card gets a ‘security level’ score</a:t>
            </a:r>
          </a:p>
          <a:p>
            <a:pPr lvl="1"/>
            <a:r>
              <a:rPr lang="en-US" sz="2400" dirty="0" smtClean="0">
                <a:sym typeface="Wingdings" panose="05000000000000000000" pitchFamily="2" charset="2"/>
              </a:rPr>
              <a:t>Each score gets different attention for security</a:t>
            </a:r>
          </a:p>
          <a:p>
            <a:pPr lvl="1"/>
            <a:r>
              <a:rPr lang="en-US" sz="2400" dirty="0" smtClean="0">
                <a:sym typeface="Wingdings" panose="05000000000000000000" pitchFamily="2" charset="2"/>
              </a:rPr>
              <a:t>When card is ready, look for evidence</a:t>
            </a:r>
          </a:p>
          <a:p>
            <a:r>
              <a:rPr lang="en-US" dirty="0" smtClean="0">
                <a:sym typeface="Wingdings" panose="05000000000000000000" pitchFamily="2" charset="2"/>
              </a:rPr>
              <a:t>Automation, automation, automation</a:t>
            </a:r>
          </a:p>
          <a:p>
            <a:endParaRPr lang="en-US" dirty="0" smtClean="0">
              <a:sym typeface="Wingdings" panose="05000000000000000000" pitchFamily="2" charset="2"/>
            </a:endParaRPr>
          </a:p>
        </p:txBody>
      </p:sp>
    </p:spTree>
    <p:extLst>
      <p:ext uri="{BB962C8B-B14F-4D97-AF65-F5344CB8AC3E}">
        <p14:creationId xmlns:p14="http://schemas.microsoft.com/office/powerpoint/2010/main" val="1590433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Questions?</a:t>
            </a:r>
          </a:p>
          <a:p>
            <a:pPr marL="0" indent="0">
              <a:buNone/>
            </a:pPr>
            <a:r>
              <a:rPr lang="en-US" sz="2800" dirty="0" smtClean="0"/>
              <a:t> </a:t>
            </a:r>
          </a:p>
          <a:p>
            <a:r>
              <a:rPr lang="en-US" sz="2800" dirty="0" smtClean="0"/>
              <a:t>Not all Agile theories help security</a:t>
            </a:r>
          </a:p>
          <a:p>
            <a:r>
              <a:rPr lang="en-US" sz="2800" dirty="0" smtClean="0"/>
              <a:t>Adjustments implemented will prevent fails</a:t>
            </a:r>
          </a:p>
          <a:p>
            <a:r>
              <a:rPr lang="en-US" sz="2800" dirty="0" smtClean="0"/>
              <a:t>Eliminate security bottlenecks</a:t>
            </a:r>
          </a:p>
          <a:p>
            <a:r>
              <a:rPr lang="en-US" sz="2800" dirty="0" smtClean="0"/>
              <a:t>Empower others to execute more security activities</a:t>
            </a:r>
          </a:p>
          <a:p>
            <a:endParaRPr lang="en-US" sz="2800" dirty="0" smtClean="0"/>
          </a:p>
          <a:p>
            <a:endParaRPr lang="en-US" sz="2800" dirty="0" smtClean="0"/>
          </a:p>
          <a:p>
            <a:endParaRPr lang="en-US" sz="2800" dirty="0" smtClean="0"/>
          </a:p>
        </p:txBody>
      </p:sp>
    </p:spTree>
    <p:extLst>
      <p:ext uri="{BB962C8B-B14F-4D97-AF65-F5344CB8AC3E}">
        <p14:creationId xmlns:p14="http://schemas.microsoft.com/office/powerpoint/2010/main" val="19371885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Thanks!</a:t>
            </a:r>
          </a:p>
          <a:p>
            <a:pPr marL="0" indent="0">
              <a:buNone/>
            </a:pPr>
            <a:r>
              <a:rPr lang="en-US" sz="2800" dirty="0" smtClean="0"/>
              <a:t> </a:t>
            </a:r>
          </a:p>
        </p:txBody>
      </p:sp>
      <p:pic>
        <p:nvPicPr>
          <p:cNvPr id="12290" name="Picture 2" descr="http://sd.keepcalm-o-matic.co.uk/i/thanks-4-watching-and-carry-on-clapping-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300" y="2020500"/>
            <a:ext cx="3080000" cy="39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861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58200" cy="4800600"/>
          </a:xfrm>
        </p:spPr>
        <p:txBody>
          <a:bodyPr>
            <a:normAutofit/>
          </a:bodyPr>
          <a:lstStyle/>
          <a:p>
            <a:pPr marL="0" indent="0">
              <a:buNone/>
            </a:pPr>
            <a:r>
              <a:rPr lang="en-US" b="1" dirty="0" smtClean="0"/>
              <a:t>Pictures references</a:t>
            </a:r>
            <a:endParaRPr lang="en-US" sz="1600" b="1" dirty="0" smtClean="0"/>
          </a:p>
          <a:p>
            <a:pPr marL="0" indent="0">
              <a:buNone/>
            </a:pPr>
            <a:r>
              <a:rPr lang="en-US" sz="1600" b="1" dirty="0">
                <a:hlinkClick r:id="rId3"/>
              </a:rPr>
              <a:t>http://</a:t>
            </a:r>
            <a:r>
              <a:rPr lang="en-US" sz="1600" b="1" dirty="0" smtClean="0">
                <a:hlinkClick r:id="rId3"/>
              </a:rPr>
              <a:t>www.japanprobe.com/wp-content/uploads/hurdle-face.jpg</a:t>
            </a:r>
            <a:endParaRPr lang="en-US" sz="1600" b="1" dirty="0" smtClean="0"/>
          </a:p>
          <a:p>
            <a:pPr marL="0" indent="0">
              <a:buNone/>
            </a:pPr>
            <a:r>
              <a:rPr lang="en-US" sz="1600" b="1" dirty="0" smtClean="0">
                <a:hlinkClick r:id="rId4"/>
              </a:rPr>
              <a:t>http://memegenerator.net</a:t>
            </a:r>
            <a:endParaRPr lang="en-US" sz="1600" b="1" dirty="0" smtClean="0"/>
          </a:p>
          <a:p>
            <a:pPr marL="0" indent="0">
              <a:buNone/>
            </a:pPr>
            <a:r>
              <a:rPr lang="en-US" sz="1600" b="1" dirty="0" smtClean="0">
                <a:hlinkClick r:id="rId5"/>
              </a:rPr>
              <a:t>http://imgflip.com</a:t>
            </a:r>
            <a:endParaRPr lang="en-US" sz="1600" b="1" dirty="0" smtClean="0"/>
          </a:p>
          <a:p>
            <a:pPr marL="0" indent="0">
              <a:buNone/>
            </a:pPr>
            <a:r>
              <a:rPr lang="en-US" sz="1600" b="1" dirty="0">
                <a:hlinkClick r:id="rId6"/>
              </a:rPr>
              <a:t>https://</a:t>
            </a:r>
            <a:r>
              <a:rPr lang="en-US" sz="1600" b="1" dirty="0" smtClean="0">
                <a:hlinkClick r:id="rId6"/>
              </a:rPr>
              <a:t>www.microsoft.com/en-us/SDL/Discover/sdlagile.aspx</a:t>
            </a:r>
            <a:endParaRPr lang="en-US" sz="1600" b="1" dirty="0"/>
          </a:p>
          <a:p>
            <a:pPr marL="0" indent="0">
              <a:buNone/>
            </a:pPr>
            <a:r>
              <a:rPr lang="en-US" sz="1600" b="1" dirty="0" smtClean="0">
                <a:hlinkClick r:id="rId7"/>
              </a:rPr>
              <a:t>http://mascotdesigngallery.com</a:t>
            </a:r>
            <a:endParaRPr lang="en-US" sz="1600" b="1" dirty="0" smtClean="0"/>
          </a:p>
          <a:p>
            <a:pPr marL="0" indent="0">
              <a:buNone/>
            </a:pPr>
            <a:endParaRPr lang="en-US" sz="1600" b="1" dirty="0" smtClean="0"/>
          </a:p>
          <a:p>
            <a:pPr marL="0" indent="0">
              <a:buNone/>
            </a:pPr>
            <a:endParaRPr lang="en-US" sz="1600" b="1" dirty="0"/>
          </a:p>
          <a:p>
            <a:pPr marL="0" indent="0">
              <a:buNone/>
            </a:pPr>
            <a:endParaRPr lang="en-US" sz="2800" dirty="0" smtClean="0"/>
          </a:p>
          <a:p>
            <a:endParaRPr lang="en-US" sz="2800" dirty="0" smtClean="0"/>
          </a:p>
          <a:p>
            <a:endParaRPr lang="en-US" sz="2800" dirty="0" smtClean="0"/>
          </a:p>
        </p:txBody>
      </p:sp>
    </p:spTree>
    <p:extLst>
      <p:ext uri="{BB962C8B-B14F-4D97-AF65-F5344CB8AC3E}">
        <p14:creationId xmlns:p14="http://schemas.microsoft.com/office/powerpoint/2010/main" val="20293595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14326</TotalTime>
  <Words>2307</Words>
  <Application>Microsoft Office PowerPoint</Application>
  <PresentationFormat>On-screen Show (4:3)</PresentationFormat>
  <Paragraphs>248</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Wingdings</vt:lpstr>
      <vt:lpstr>Office Theme</vt:lpstr>
      <vt:lpstr>Theories of Agile,  Fails of Security</vt:lpstr>
      <vt:lpstr>Short Bio</vt:lpstr>
      <vt:lpstr>PowerPoint Presentation</vt:lpstr>
      <vt:lpstr>PowerPoint Presentation</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OWASP Foundation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OWASP</dc:title>
  <dc:subject/>
  <dc:creator>Daniel Liber</dc:creator>
  <cp:keywords/>
  <dc:description/>
  <cp:lastModifiedBy>Daniel Liber</cp:lastModifiedBy>
  <cp:revision>65</cp:revision>
  <dcterms:created xsi:type="dcterms:W3CDTF">2012-03-30T06:23:37Z</dcterms:created>
  <dcterms:modified xsi:type="dcterms:W3CDTF">2015-10-22T12:34:11Z</dcterms:modified>
  <cp:category/>
</cp:coreProperties>
</file>