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6" r:id="rId3"/>
    <p:sldId id="280" r:id="rId4"/>
    <p:sldId id="272" r:id="rId5"/>
    <p:sldId id="274" r:id="rId6"/>
    <p:sldId id="275" r:id="rId7"/>
    <p:sldId id="285" r:id="rId8"/>
    <p:sldId id="288" r:id="rId9"/>
    <p:sldId id="290" r:id="rId10"/>
    <p:sldId id="277" r:id="rId11"/>
    <p:sldId id="281" r:id="rId12"/>
    <p:sldId id="294" r:id="rId13"/>
    <p:sldId id="295" r:id="rId14"/>
    <p:sldId id="292" r:id="rId15"/>
    <p:sldId id="263" r:id="rId16"/>
  </p:sldIdLst>
  <p:sldSz cx="13004800" cy="9753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49" autoAdjust="0"/>
    <p:restoredTop sz="81176" autoAdjust="0"/>
  </p:normalViewPr>
  <p:slideViewPr>
    <p:cSldViewPr>
      <p:cViewPr>
        <p:scale>
          <a:sx n="66" d="100"/>
          <a:sy n="66" d="100"/>
        </p:scale>
        <p:origin x="-1698" y="-7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472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</a:defRPr>
            </a:lvl1pPr>
          </a:lstStyle>
          <a:p>
            <a:pPr lvl="0"/>
            <a:fld id="{CA1AAE15-2014-4BCB-8D3D-71A1294DDA55}" type="datetime1">
              <a:rPr lang="en-US"/>
              <a:pPr lvl="0"/>
              <a:t>21/9/2011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</a:defRPr>
            </a:lvl1pPr>
          </a:lstStyle>
          <a:p>
            <a:pPr lvl="0"/>
            <a:fld id="{344DBFFE-3892-42EB-B76F-C209E34072B8}" type="slidenum">
              <a:rPr/>
              <a:pPr lvl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3389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0F497DD-8DAA-4E18-BCA4-F721EE28A483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457200" indent="-457200">
              <a:buNone/>
            </a:pPr>
            <a:r>
              <a:rPr lang="en-US" sz="1200" dirty="0" smtClean="0">
                <a:latin typeface="Tahoma" pitchFamily="34" charset="0"/>
                <a:cs typeface="Tahoma" pitchFamily="34" charset="0"/>
              </a:rPr>
              <a:t>SDLC – What’s the incentive? – talk about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LP and the importance of a best in class app security program (part of the business goals) 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 marL="457200" indent="-457200">
              <a:buNone/>
            </a:pPr>
            <a:r>
              <a:rPr lang="en-US" sz="1200" dirty="0" smtClean="0">
                <a:latin typeface="Tahoma" pitchFamily="34" charset="0"/>
                <a:cs typeface="Tahoma" pitchFamily="34" charset="0"/>
              </a:rPr>
              <a:t>What the market has to offer (by </a:t>
            </a:r>
            <a:r>
              <a:rPr lang="en-US" sz="1200" dirty="0" err="1" smtClean="0">
                <a:latin typeface="Tahoma" pitchFamily="34" charset="0"/>
                <a:cs typeface="Tahoma" pitchFamily="34" charset="0"/>
              </a:rPr>
              <a:t>ofer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cs typeface="Tahoma" pitchFamily="34" charset="0"/>
                <a:sym typeface="Wingdings" pitchFamily="2" charset="2"/>
              </a:rPr>
              <a:t>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 marL="457200" indent="-457200">
              <a:buNone/>
            </a:pPr>
            <a:r>
              <a:rPr lang="en-US" sz="1200" dirty="0" smtClean="0">
                <a:latin typeface="Tahoma" pitchFamily="34" charset="0"/>
                <a:cs typeface="Tahoma" pitchFamily="34" charset="0"/>
              </a:rPr>
              <a:t>Assembling the right solution for your business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BAC477A-D8AA-47EC-B711-50D2900105B1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BAC477A-D8AA-47EC-B711-50D2900105B1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indent="0">
              <a:buSzPct val="100000"/>
              <a:buFont typeface="+mj-lt"/>
              <a:buNone/>
            </a:pPr>
            <a:r>
              <a:rPr lang="en-US" sz="1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Lower the risk – Cloud systems are accessible and subjected to hacking attempts. Especially when</a:t>
            </a: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branded customers are using them</a:t>
            </a:r>
            <a:endParaRPr lang="en-US" sz="120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SzPct val="100000"/>
              <a:buFont typeface="+mj-lt"/>
              <a:buNone/>
            </a:pPr>
            <a:r>
              <a:rPr lang="en-US" sz="1200" dirty="0" smtClean="0">
                <a:latin typeface="Tahoma" pitchFamily="34" charset="0"/>
                <a:cs typeface="Tahoma" pitchFamily="34" charset="0"/>
              </a:rPr>
              <a:t>Reputation in a very demanding environment – Customers’ radar are on full alert. We get more than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dozens of customers’ security evaluations each year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buSzPct val="100000"/>
              <a:buFont typeface="+mj-lt"/>
              <a:buNone/>
            </a:pPr>
            <a:r>
              <a:rPr lang="en-US" sz="1200" dirty="0" smtClean="0">
                <a:latin typeface="Tahoma" pitchFamily="34" charset="0"/>
                <a:cs typeface="Tahoma" pitchFamily="34" charset="0"/>
              </a:rPr>
              <a:t>Cost &amp; Friction – security bugs in production are costly and create huge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friction internally as well as with customers (this is a discussion you don’t want to have)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indent="0">
              <a:buSzPct val="100000"/>
              <a:buFont typeface="+mj-lt"/>
              <a:buNone/>
            </a:pPr>
            <a:r>
              <a:rPr lang="en-US" sz="1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High</a:t>
            </a: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cost – almost 4 times when in production. QA and rollout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Friction</a:t>
            </a: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– 10% HF, customer interaction is on fixing problems 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(this is a discussion you don’t want to have)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Opportunity – to enable your business instead of troubleshooting 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indent="0">
              <a:buSzPct val="100000"/>
              <a:buFont typeface="+mj-lt"/>
              <a:buNone/>
            </a:pPr>
            <a:r>
              <a:rPr lang="en-US" sz="1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Started with 3</a:t>
            </a:r>
            <a:r>
              <a:rPr lang="en-US" sz="1200" baseline="300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rd</a:t>
            </a:r>
            <a:r>
              <a:rPr lang="en-US" sz="1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party on top of what we got from customers…to get a head</a:t>
            </a: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start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Requirements as part of SOX/SAS70 and others</a:t>
            </a:r>
          </a:p>
          <a:p>
            <a:pPr marL="0" indent="0">
              <a:buSzPct val="100000"/>
              <a:buFont typeface="+mj-lt"/>
              <a:buNone/>
            </a:pPr>
            <a:endParaRPr lang="en-US" sz="1200" baseline="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We became proactive and found most vulnerabilities before customers did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Downside – vulnerabilities </a:t>
            </a:r>
            <a:r>
              <a:rPr lang="en-US" sz="1200" baseline="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repeted</a:t>
            </a: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 The numbers didn’t 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Moving to Agile – short cycles (big fixes didn’t get in), change in planning and design (while coding), change in test and bug fixing timelines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indent="0">
              <a:buSzPct val="100000"/>
              <a:buFont typeface="+mj-lt"/>
              <a:buNone/>
            </a:pPr>
            <a:r>
              <a:rPr lang="en-US" sz="1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Started with 3</a:t>
            </a:r>
            <a:r>
              <a:rPr lang="en-US" sz="1200" baseline="300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rd</a:t>
            </a:r>
            <a:r>
              <a:rPr lang="en-US" sz="1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party on top of what we got from customers…to get a head</a:t>
            </a: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start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Requirements as part of SOX/SAS70 and others</a:t>
            </a:r>
          </a:p>
          <a:p>
            <a:pPr marL="0" indent="0">
              <a:buSzPct val="100000"/>
              <a:buFont typeface="+mj-lt"/>
              <a:buNone/>
            </a:pPr>
            <a:endParaRPr lang="en-US" sz="1200" baseline="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We became proactive and found most vulnerabilities before customers did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Downside – vulnerabilities </a:t>
            </a:r>
            <a:r>
              <a:rPr lang="en-US" sz="1200" baseline="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repeted</a:t>
            </a: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 The numbers didn’t 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Moving to Agile – short cycles (big fixes didn’t get in), change in planning and design (while coding), change in test and bug fixing timelines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5715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ahoma" pitchFamily="34" charset="0"/>
                <a:cs typeface="Tahoma" pitchFamily="34" charset="0"/>
              </a:rPr>
              <a:t>Define your playground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– customer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expectation and standards, were should you put your focus, LP –SAAS, global web access &amp; interactions, data validation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 marL="571500"/>
            <a:r>
              <a:rPr lang="en-US" sz="1200" dirty="0" smtClean="0">
                <a:latin typeface="Tahoma" pitchFamily="34" charset="0"/>
                <a:cs typeface="Tahoma" pitchFamily="34" charset="0"/>
              </a:rPr>
              <a:t>Choose methodology (language) – OWASP, NIST</a:t>
            </a:r>
          </a:p>
          <a:p>
            <a:pPr marL="571500"/>
            <a:r>
              <a:rPr lang="en-US" sz="1200" dirty="0" smtClean="0">
                <a:latin typeface="Tahoma" pitchFamily="34" charset="0"/>
                <a:cs typeface="Tahoma" pitchFamily="34" charset="0"/>
              </a:rPr>
              <a:t>Set ownership (managerial and tech) – Scrum masters, Tech leaders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– not only security team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 marL="571500"/>
            <a:r>
              <a:rPr lang="en-US" sz="1200" dirty="0" smtClean="0">
                <a:latin typeface="Tahoma" pitchFamily="34" charset="0"/>
                <a:cs typeface="Tahoma" pitchFamily="34" charset="0"/>
              </a:rPr>
              <a:t>Dev champion – One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person that helps you pave the way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57150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Tahoma" pitchFamily="34" charset="0"/>
                <a:cs typeface="Tahoma" pitchFamily="34" charset="0"/>
              </a:rPr>
              <a:t>Define your playground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sz="1200" dirty="0" smtClean="0">
                <a:latin typeface="Tahoma" pitchFamily="34" charset="0"/>
                <a:cs typeface="Tahoma" pitchFamily="34" charset="0"/>
              </a:rPr>
              <a:t>– customer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expectation and standards, were should you put your focus, LP –SAAS, global web access &amp; interactions, data validation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 marL="571500"/>
            <a:r>
              <a:rPr lang="en-US" sz="1200" dirty="0" smtClean="0">
                <a:latin typeface="Tahoma" pitchFamily="34" charset="0"/>
                <a:cs typeface="Tahoma" pitchFamily="34" charset="0"/>
              </a:rPr>
              <a:t>Choose methodology (language) – OWASP, NIST</a:t>
            </a:r>
          </a:p>
          <a:p>
            <a:pPr marL="571500"/>
            <a:r>
              <a:rPr lang="en-US" sz="1200" dirty="0" smtClean="0">
                <a:latin typeface="Tahoma" pitchFamily="34" charset="0"/>
                <a:cs typeface="Tahoma" pitchFamily="34" charset="0"/>
              </a:rPr>
              <a:t>Set ownership (managerial and tech) – Scrum masters, Tech leaders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– not only security team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 marL="571500"/>
            <a:r>
              <a:rPr lang="en-US" sz="1200" dirty="0" smtClean="0">
                <a:latin typeface="Tahoma" pitchFamily="34" charset="0"/>
                <a:cs typeface="Tahoma" pitchFamily="34" charset="0"/>
              </a:rPr>
              <a:t>Dev champion – One</a:t>
            </a:r>
            <a:r>
              <a:rPr lang="en-US" sz="1200" baseline="0" dirty="0" smtClean="0">
                <a:latin typeface="Tahoma" pitchFamily="34" charset="0"/>
                <a:cs typeface="Tahoma" pitchFamily="34" charset="0"/>
              </a:rPr>
              <a:t> person that helps you pave the way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marL="0" indent="0">
              <a:buSzPct val="100000"/>
              <a:buFont typeface="+mj-lt"/>
              <a:buNone/>
            </a:pPr>
            <a:r>
              <a:rPr lang="en-US" sz="1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Started with 3</a:t>
            </a:r>
            <a:r>
              <a:rPr lang="en-US" sz="1200" baseline="300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rd</a:t>
            </a:r>
            <a:r>
              <a:rPr lang="en-US" sz="120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party on top of what we got from customers…to get a head</a:t>
            </a: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 start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Requirements as part of SOX/SAS70 and others</a:t>
            </a:r>
          </a:p>
          <a:p>
            <a:pPr marL="0" indent="0">
              <a:buSzPct val="100000"/>
              <a:buFont typeface="+mj-lt"/>
              <a:buNone/>
            </a:pPr>
            <a:endParaRPr lang="en-US" sz="1200" baseline="0" dirty="0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We became proactive and found most vulnerabilities before customers did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Downside – vulnerabilities </a:t>
            </a:r>
            <a:r>
              <a:rPr lang="en-US" sz="1200" baseline="0" dirty="0" err="1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repeted</a:t>
            </a: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. The numbers didn’t </a:t>
            </a:r>
          </a:p>
          <a:p>
            <a:pPr marL="0" indent="0">
              <a:buSzPct val="100000"/>
              <a:buFont typeface="+mj-lt"/>
              <a:buNone/>
            </a:pPr>
            <a:r>
              <a:rPr lang="en-US" sz="1200" baseline="0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Moving to Agile – short cycles (big fixes didn’t get in), change in planning and design (while coding), change in test and bug fixing timelines</a:t>
            </a: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endParaRPr lang="en-US" baseline="0" dirty="0" smtClean="0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CBEAA7F-095D-46B2-9ACA-2F22C5277B32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404F34B-3A38-431B-A479-69A5BA30411C}" type="slidenum">
              <a:rPr/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15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Gill Sans"/>
              <a:ea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974722" y="3030541"/>
            <a:ext cx="11055352" cy="209073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951036" y="5527676"/>
            <a:ext cx="9102723" cy="249237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50879" y="390521"/>
            <a:ext cx="11703048" cy="16256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50879" y="2276471"/>
            <a:ext cx="11703048" cy="64357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027108" y="6267453"/>
            <a:ext cx="11053760" cy="19367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4000" b="1" i="0" u="none" strike="noStrike" kern="0" cap="all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1027108" y="4133846"/>
            <a:ext cx="11053760" cy="21335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lang="en-US" sz="20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50879" y="390521"/>
            <a:ext cx="11703048" cy="16256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sz="half" idx="1"/>
          </p:nvPr>
        </p:nvSpPr>
        <p:spPr>
          <a:xfrm>
            <a:off x="650879" y="2276471"/>
            <a:ext cx="5775322" cy="64357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8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0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sz="half" idx="2"/>
          </p:nvPr>
        </p:nvSpPr>
        <p:spPr>
          <a:xfrm>
            <a:off x="6578595" y="2276471"/>
            <a:ext cx="5775322" cy="64357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8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0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50879" y="390521"/>
            <a:ext cx="11703048" cy="16256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50879" y="2182809"/>
            <a:ext cx="5745166" cy="9096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lang="en-US" sz="2400" b="1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sz="half" idx="2"/>
          </p:nvPr>
        </p:nvSpPr>
        <p:spPr>
          <a:xfrm>
            <a:off x="650879" y="3092445"/>
            <a:ext cx="5745166" cy="56197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0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sz="quarter" idx="3"/>
          </p:nvPr>
        </p:nvSpPr>
        <p:spPr>
          <a:xfrm>
            <a:off x="6605589" y="2182809"/>
            <a:ext cx="5748339" cy="9096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lang="en-US" sz="2400" b="1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sz="quarter" idx="4"/>
          </p:nvPr>
        </p:nvSpPr>
        <p:spPr>
          <a:xfrm>
            <a:off x="6605589" y="3092445"/>
            <a:ext cx="5748339" cy="56197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0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8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16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50879" y="390521"/>
            <a:ext cx="11703048" cy="16256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50879" y="388940"/>
            <a:ext cx="4278313" cy="16525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000" b="1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084758" y="388940"/>
            <a:ext cx="7269159" cy="832326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3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8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0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20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sz="half" idx="2"/>
          </p:nvPr>
        </p:nvSpPr>
        <p:spPr>
          <a:xfrm>
            <a:off x="650879" y="2041526"/>
            <a:ext cx="4278313" cy="66706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lang="en-US" sz="1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549520" y="6827833"/>
            <a:ext cx="7802566" cy="8064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000" b="1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2549520" y="871542"/>
            <a:ext cx="7802566" cy="58515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lang="en-US" sz="3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sz="half" idx="2"/>
          </p:nvPr>
        </p:nvSpPr>
        <p:spPr>
          <a:xfrm>
            <a:off x="2549520" y="7634289"/>
            <a:ext cx="7802566" cy="11445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tabLst/>
              <a:defRPr lang="en-US" sz="1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50879" y="390521"/>
            <a:ext cx="11703048" cy="16256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50879" y="2276471"/>
            <a:ext cx="11703048" cy="6435720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9428158" y="390521"/>
            <a:ext cx="2925759" cy="8321670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1" compatLnSpc="1"/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84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50879" y="390521"/>
            <a:ext cx="8624885" cy="8321670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slide" Target="slide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4.png"/><Relationship Id="rId4" Type="http://schemas.openxmlformats.org/officeDocument/2006/relationships/image" Target="../media/image13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5.jpeg"/><Relationship Id="rId4" Type="http://schemas.openxmlformats.org/officeDocument/2006/relationships/slide" Target="slide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slide" Target="slide1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21.jpe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4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owerpoint template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3004797" cy="97536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82600" y="2209800"/>
            <a:ext cx="11963396" cy="464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kern="0" dirty="0" smtClean="0">
                <a:solidFill>
                  <a:srgbClr val="FFFFFF"/>
                </a:solidFill>
                <a:latin typeface="Arial Rounded MT Bold" pitchFamily="34"/>
                <a:ea typeface="ヒラギノ角ゴ Pro W3"/>
                <a:cs typeface="ヒラギノ角ゴ Pro W3"/>
              </a:rPr>
              <a:t>Building an Effective SDLC Program: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kern="0" dirty="0" smtClean="0">
                <a:solidFill>
                  <a:srgbClr val="FFFFFF"/>
                </a:solidFill>
                <a:latin typeface="Arial Rounded MT Bold" pitchFamily="34"/>
                <a:ea typeface="ヒラギノ角ゴ Pro W3"/>
                <a:cs typeface="ヒラギノ角ゴ Pro W3"/>
              </a:rPr>
              <a:t>Case Study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4800" b="0" i="0" u="none" strike="noStrike" kern="0" cap="none" spc="0" baseline="0" dirty="0">
              <a:solidFill>
                <a:srgbClr val="FFFFFF"/>
              </a:solidFill>
              <a:uFillTx/>
              <a:latin typeface="Arial Rounded MT Bold" pitchFamily="34"/>
              <a:ea typeface="ヒラギノ角ゴ Pro W3"/>
              <a:cs typeface="ヒラギノ角ゴ Pro W3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9800" y="6019800"/>
            <a:ext cx="1013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i="1" kern="0" dirty="0" smtClean="0">
                <a:solidFill>
                  <a:srgbClr val="FFFFFF"/>
                </a:solidFill>
                <a:latin typeface="Arial Rounded MT Bold" pitchFamily="34"/>
                <a:ea typeface="ヒラギノ角ゴ Pro W3"/>
                <a:cs typeface="ヒラギノ角ゴ Pro W3"/>
              </a:rPr>
              <a:t>Guy Bejerano, CSO, </a:t>
            </a:r>
            <a:r>
              <a:rPr lang="en-US" sz="3600" i="1" kern="0" dirty="0" err="1" smtClean="0">
                <a:solidFill>
                  <a:srgbClr val="FFFFFF"/>
                </a:solidFill>
                <a:latin typeface="Arial Rounded MT Bold" pitchFamily="34"/>
                <a:ea typeface="ヒラギノ角ゴ Pro W3"/>
                <a:cs typeface="ヒラギノ角ゴ Pro W3"/>
              </a:rPr>
              <a:t>LivePerson</a:t>
            </a:r>
            <a:endParaRPr lang="en-US" sz="3600" i="1" kern="0" dirty="0" smtClean="0">
              <a:solidFill>
                <a:srgbClr val="FFFFFF"/>
              </a:solidFill>
              <a:latin typeface="Arial Rounded MT Bold" pitchFamily="34"/>
              <a:ea typeface="ヒラギノ角ゴ Pro W3"/>
              <a:cs typeface="ヒラギノ角ゴ Pro W3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i="1" kern="0" dirty="0" smtClean="0">
                <a:solidFill>
                  <a:srgbClr val="FFFFFF"/>
                </a:solidFill>
                <a:latin typeface="Arial Rounded MT Bold" pitchFamily="34"/>
                <a:ea typeface="ヒラギノ角ゴ Pro W3"/>
                <a:cs typeface="ヒラギノ角ゴ Pro W3"/>
              </a:rPr>
              <a:t>Ofer Maor, CTO, Seeker Security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600" i="1" kern="0" dirty="0" smtClean="0">
              <a:solidFill>
                <a:srgbClr val="FFFFFF"/>
              </a:solidFill>
              <a:latin typeface="Arial Rounded MT Bold" pitchFamily="34"/>
              <a:ea typeface="ヒラギノ角ゴ Pro W3"/>
              <a:cs typeface="ヒラギノ角ゴ Pro W3"/>
            </a:endParaRPr>
          </a:p>
          <a:p>
            <a:endParaRPr lang="en-US" sz="3600" b="1" dirty="0"/>
          </a:p>
        </p:txBody>
      </p:sp>
      <p:pic>
        <p:nvPicPr>
          <p:cNvPr id="1026" name="Picture 2" descr="D:\Users\ofer\AppData\Local\Temp\wzcd0a\Seeker_inf_bla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40999" y="8834814"/>
            <a:ext cx="2416629" cy="8915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9"/>
          <p:cNvSpPr>
            <a:spLocks noGrp="1"/>
          </p:cNvSpPr>
          <p:nvPr>
            <p:ph idx="1"/>
          </p:nvPr>
        </p:nvSpPr>
        <p:spPr>
          <a:xfrm>
            <a:off x="482600" y="1946280"/>
            <a:ext cx="12176121" cy="2778120"/>
          </a:xfrm>
        </p:spPr>
        <p:txBody>
          <a:bodyPr/>
          <a:lstStyle/>
          <a:p>
            <a:pPr marL="457200" indent="-457200">
              <a:buNone/>
            </a:pPr>
            <a:r>
              <a:rPr lang="en-US" sz="4000" dirty="0" smtClean="0">
                <a:latin typeface="Tahoma" pitchFamily="34" charset="0"/>
                <a:cs typeface="Tahoma" pitchFamily="34" charset="0"/>
              </a:rPr>
              <a:t>SDLC – Why Do We Bother?</a:t>
            </a:r>
          </a:p>
          <a:p>
            <a:pPr marL="457200" indent="-457200">
              <a:buNone/>
            </a:pPr>
            <a:r>
              <a:rPr lang="en-US" sz="4000" dirty="0" smtClean="0">
                <a:latin typeface="Tahoma" pitchFamily="34" charset="0"/>
                <a:cs typeface="Tahoma" pitchFamily="34" charset="0"/>
              </a:rPr>
              <a:t>Vendor Heaven – Sell All You Can Sell</a:t>
            </a:r>
          </a:p>
          <a:p>
            <a:pPr marL="457200" indent="-457200">
              <a:buNone/>
            </a:pPr>
            <a:r>
              <a:rPr lang="en-US" sz="4000" dirty="0" smtClean="0">
                <a:latin typeface="Tahoma" pitchFamily="34" charset="0"/>
                <a:cs typeface="Tahoma" pitchFamily="34" charset="0"/>
              </a:rPr>
              <a:t>Finding Your Path in The Jungle - </a:t>
            </a:r>
          </a:p>
          <a:p>
            <a:pPr marL="457200" indent="-457200">
              <a:buNone/>
            </a:pPr>
            <a:r>
              <a:rPr lang="en-US" sz="3600" dirty="0" smtClean="0">
                <a:latin typeface="Tahoma" pitchFamily="34" charset="0"/>
                <a:cs typeface="Tahoma" pitchFamily="34" charset="0"/>
              </a:rPr>
              <a:t>	Assembling The Puzzle to Build a Robust SDLC Program</a:t>
            </a:r>
          </a:p>
          <a:p>
            <a:pPr marL="457200" indent="-457200">
              <a:buNone/>
            </a:pPr>
            <a:endParaRPr lang="en-US" sz="40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 smtClean="0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The Next 45 Min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330198" y="11414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sp>
        <p:nvSpPr>
          <p:cNvPr id="7" name="Content Placeholder 19"/>
          <p:cNvSpPr txBox="1">
            <a:spLocks/>
          </p:cNvSpPr>
          <p:nvPr/>
        </p:nvSpPr>
        <p:spPr>
          <a:xfrm>
            <a:off x="177801" y="6553200"/>
            <a:ext cx="12826999" cy="9493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274320" indent="-457200">
              <a:buFont typeface="Gill Sans"/>
              <a:buNone/>
            </a:pPr>
            <a:r>
              <a:rPr lang="en-US" sz="4000" i="1" dirty="0" smtClean="0">
                <a:latin typeface="Tahoma" pitchFamily="34" charset="0"/>
                <a:cs typeface="Tahoma" pitchFamily="34" charset="0"/>
              </a:rPr>
              <a:t>Data &amp; Insights based on our experience @ LivePerson</a:t>
            </a:r>
          </a:p>
          <a:p>
            <a:pPr marL="457200" indent="-457200">
              <a:buFont typeface="Gill Sans"/>
              <a:buNone/>
            </a:pPr>
            <a:endParaRPr lang="en-US" sz="40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Gill Sans"/>
              <a:buNone/>
            </a:pPr>
            <a:endParaRPr lang="en-US" dirty="0" smtClean="0"/>
          </a:p>
        </p:txBody>
      </p:sp>
      <p:pic>
        <p:nvPicPr>
          <p:cNvPr id="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801100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5" y="379411"/>
            <a:ext cx="10287000" cy="72390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kern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Seeker Security</a:t>
            </a:r>
            <a:endParaRPr lang="en-US" sz="4400" b="1" i="0" u="none" strike="noStrike" kern="0" cap="none" spc="0" baseline="0" dirty="0">
              <a:solidFill>
                <a:srgbClr val="000000"/>
              </a:solidFill>
              <a:uFillTx/>
              <a:latin typeface="Tahoma" pitchFamily="34" charset="0"/>
              <a:ea typeface="ヒラギノ角ゴ Pro W3"/>
              <a:cs typeface="Tahoma" pitchFamily="34" charset="0"/>
            </a:endParaRPr>
          </a:p>
        </p:txBody>
      </p:sp>
      <p:cxnSp>
        <p:nvCxnSpPr>
          <p:cNvPr id="4" name="Straight Connector 8"/>
          <p:cNvCxnSpPr/>
          <p:nvPr/>
        </p:nvCxnSpPr>
        <p:spPr>
          <a:xfrm>
            <a:off x="330198" y="11414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sp>
        <p:nvSpPr>
          <p:cNvPr id="23" name="Content Placeholder 19"/>
          <p:cNvSpPr>
            <a:spLocks noGrp="1"/>
          </p:cNvSpPr>
          <p:nvPr>
            <p:ph idx="1"/>
          </p:nvPr>
        </p:nvSpPr>
        <p:spPr>
          <a:xfrm>
            <a:off x="406400" y="2667000"/>
            <a:ext cx="9601200" cy="5638800"/>
          </a:xfrm>
        </p:spPr>
        <p:txBody>
          <a:bodyPr/>
          <a:lstStyle/>
          <a:p>
            <a:pPr marL="457200" indent="-457200">
              <a:spcBef>
                <a:spcPts val="3000"/>
              </a:spcBef>
              <a:buNone/>
            </a:pPr>
            <a:r>
              <a:rPr lang="en-US" sz="3600" dirty="0" smtClean="0">
                <a:latin typeface="Tahoma" pitchFamily="34" charset="0"/>
                <a:cs typeface="Tahoma" pitchFamily="34" charset="0"/>
              </a:rPr>
              <a:t>Formerly Hacktics</a:t>
            </a:r>
            <a:r>
              <a:rPr lang="en-US" sz="3600" baseline="30000" dirty="0" smtClean="0">
                <a:latin typeface="Tahoma" pitchFamily="34" charset="0"/>
                <a:cs typeface="Tahoma" pitchFamily="34" charset="0"/>
              </a:rPr>
              <a:t>®</a:t>
            </a:r>
            <a:r>
              <a:rPr lang="en-US" sz="3600" dirty="0" smtClean="0">
                <a:latin typeface="Tahoma" pitchFamily="34" charset="0"/>
                <a:cs typeface="Tahoma" pitchFamily="34" charset="0"/>
              </a:rPr>
              <a:t> (Acquired by EY)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sz="3600" dirty="0" smtClean="0">
                <a:latin typeface="Tahoma" pitchFamily="34" charset="0"/>
                <a:cs typeface="Tahoma" pitchFamily="34" charset="0"/>
              </a:rPr>
              <a:t>New Generation of Application Security Testing (IAST)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sz="3600" dirty="0" smtClean="0">
                <a:latin typeface="Tahoma" pitchFamily="34" charset="0"/>
                <a:cs typeface="Tahoma" pitchFamily="34" charset="0"/>
              </a:rPr>
              <a:t>Recognized as Top 10 Most Innovative Companies at RSA</a:t>
            </a:r>
            <a:r>
              <a:rPr lang="en-US" sz="3600" baseline="30000" dirty="0" smtClean="0">
                <a:latin typeface="Tahoma" pitchFamily="34" charset="0"/>
                <a:cs typeface="Tahoma" pitchFamily="34" charset="0"/>
              </a:rPr>
              <a:t>®</a:t>
            </a:r>
            <a:r>
              <a:rPr lang="en-US" sz="3600" dirty="0" smtClean="0">
                <a:latin typeface="Tahoma" pitchFamily="34" charset="0"/>
                <a:cs typeface="Tahoma" pitchFamily="34" charset="0"/>
              </a:rPr>
              <a:t> 2010.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sz="3600" dirty="0" smtClean="0">
                <a:latin typeface="Tahoma" pitchFamily="34" charset="0"/>
                <a:cs typeface="Tahoma" pitchFamily="34" charset="0"/>
              </a:rPr>
              <a:t>Recognized as “Cool Vendor” by Gartner</a:t>
            </a:r>
          </a:p>
          <a:p>
            <a:pPr marL="0" indent="0">
              <a:spcBef>
                <a:spcPts val="3000"/>
              </a:spcBef>
              <a:buNone/>
            </a:pPr>
            <a:endParaRPr lang="en-US" sz="3600" dirty="0" smtClean="0">
              <a:latin typeface="Tahoma" pitchFamily="34" charset="0"/>
              <a:cs typeface="Tahoma" pitchFamily="34" charset="0"/>
            </a:endParaRPr>
          </a:p>
          <a:p>
            <a:pPr marL="457200" indent="-457200">
              <a:buNone/>
            </a:pPr>
            <a:endParaRPr lang="en-US" sz="4000" dirty="0" smtClean="0">
              <a:latin typeface="Tahoma" pitchFamily="34" charset="0"/>
              <a:cs typeface="Tahoma" pitchFamily="34" charset="0"/>
            </a:endParaRPr>
          </a:p>
          <a:p>
            <a:pPr marL="457200" indent="-457200">
              <a:buNone/>
            </a:pPr>
            <a:endParaRPr lang="en-US" sz="40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45600" y="1371600"/>
            <a:ext cx="3530600" cy="343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Rectangle 10"/>
          <p:cNvSpPr/>
          <p:nvPr/>
        </p:nvSpPr>
        <p:spPr>
          <a:xfrm>
            <a:off x="330198" y="1295403"/>
            <a:ext cx="9753602" cy="76200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0" rIns="0" bIns="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1" i="0" u="none" strike="noStrike" kern="0" cap="none" spc="0" baseline="0" dirty="0" smtClean="0">
                <a:solidFill>
                  <a:srgbClr val="000000"/>
                </a:solidFill>
                <a:uFillTx/>
                <a:latin typeface="Tahoma" pitchFamily="34" charset="0"/>
                <a:ea typeface="ヒラギノ角ゴ Pro W3"/>
                <a:cs typeface="Tahoma" pitchFamily="34" charset="0"/>
              </a:rPr>
              <a:t>Identify, Demonstrate</a:t>
            </a:r>
            <a:r>
              <a:rPr lang="en-US" sz="3000" b="1" i="0" u="none" strike="noStrike" kern="0" cap="none" spc="0" dirty="0" smtClean="0">
                <a:solidFill>
                  <a:srgbClr val="000000"/>
                </a:solidFill>
                <a:uFillTx/>
                <a:latin typeface="Tahoma" pitchFamily="34" charset="0"/>
                <a:ea typeface="ヒラギノ角ゴ Pro W3"/>
                <a:cs typeface="Tahoma" pitchFamily="34" charset="0"/>
              </a:rPr>
              <a:t> &amp; Mitigate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000" b="1" kern="0" baseline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Critical</a:t>
            </a:r>
            <a:r>
              <a:rPr lang="en-US" sz="3000" b="1" kern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 Application Business Risk</a:t>
            </a:r>
            <a:endParaRPr lang="en-US" sz="3000" b="1" i="0" u="none" strike="noStrike" kern="0" cap="none" spc="0" baseline="0" dirty="0">
              <a:solidFill>
                <a:srgbClr val="000000"/>
              </a:solidFill>
              <a:uFillTx/>
              <a:latin typeface="Tahoma" pitchFamily="34" charset="0"/>
              <a:ea typeface="ヒラギノ角ゴ Pro W3"/>
              <a:cs typeface="Tahoma" pitchFamily="34" charset="0"/>
            </a:endParaRPr>
          </a:p>
        </p:txBody>
      </p:sp>
      <p:pic>
        <p:nvPicPr>
          <p:cNvPr id="9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2189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801100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5" y="379411"/>
            <a:ext cx="10287000" cy="72390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0" cap="none" spc="0" baseline="0" dirty="0" smtClean="0">
                <a:solidFill>
                  <a:srgbClr val="000000"/>
                </a:solidFill>
                <a:uFillTx/>
                <a:latin typeface="Tahoma" pitchFamily="34" charset="0"/>
                <a:ea typeface="ヒラギノ角ゴ Pro W3"/>
                <a:cs typeface="Tahoma" pitchFamily="34" charset="0"/>
              </a:rPr>
              <a:t>LivePerson</a:t>
            </a:r>
            <a:endParaRPr lang="en-US" sz="4400" b="1" i="0" u="none" strike="noStrike" kern="0" cap="none" spc="0" baseline="0" dirty="0">
              <a:solidFill>
                <a:srgbClr val="000000"/>
              </a:solidFill>
              <a:uFillTx/>
              <a:latin typeface="Tahoma" pitchFamily="34" charset="0"/>
              <a:ea typeface="ヒラギノ角ゴ Pro W3"/>
              <a:cs typeface="Tahoma" pitchFamily="34" charset="0"/>
            </a:endParaRPr>
          </a:p>
        </p:txBody>
      </p:sp>
      <p:cxnSp>
        <p:nvCxnSpPr>
          <p:cNvPr id="4" name="Straight Connector 8"/>
          <p:cNvCxnSpPr/>
          <p:nvPr/>
        </p:nvCxnSpPr>
        <p:spPr>
          <a:xfrm>
            <a:off x="330198" y="11414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grpSp>
        <p:nvGrpSpPr>
          <p:cNvPr id="5" name="Group 13"/>
          <p:cNvGrpSpPr/>
          <p:nvPr/>
        </p:nvGrpSpPr>
        <p:grpSpPr>
          <a:xfrm>
            <a:off x="177798" y="1498804"/>
            <a:ext cx="8001000" cy="1168195"/>
            <a:chOff x="101598" y="2260804"/>
            <a:chExt cx="8001000" cy="1168195"/>
          </a:xfrm>
        </p:grpSpPr>
        <p:sp>
          <p:nvSpPr>
            <p:cNvPr id="6" name="Rectangle 4"/>
            <p:cNvSpPr/>
            <p:nvPr/>
          </p:nvSpPr>
          <p:spPr>
            <a:xfrm>
              <a:off x="1727201" y="2362196"/>
              <a:ext cx="6375397" cy="91440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vert="horz" wrap="square" lIns="91440" tIns="0" rIns="0" bIns="0" anchor="t" anchorCtr="0" compatLnSpc="1"/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000" b="0" i="0" u="none" strike="noStrike" kern="0" cap="none" spc="0" baseline="0" dirty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Monitor web visitor’s behavior</a:t>
              </a:r>
              <a:br>
                <a:rPr lang="en-US" sz="3000" b="0" i="0" u="none" strike="noStrike" kern="0" cap="none" spc="0" baseline="0" dirty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</a:br>
              <a:r>
                <a:rPr lang="en-US" sz="2400" b="0" i="0" u="none" strike="noStrike" kern="0" cap="none" spc="0" baseline="0" dirty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(Over 1.2 B visits each month)</a:t>
              </a:r>
              <a:endParaRPr lang="en-US" sz="3000" b="0" i="0" u="none" strike="noStrike" kern="0" cap="none" spc="0" baseline="0" dirty="0">
                <a:solidFill>
                  <a:srgbClr val="000000"/>
                </a:solidFill>
                <a:uFillTx/>
                <a:latin typeface="Tahoma" pitchFamily="34" charset="0"/>
                <a:ea typeface="ヒラギノ角ゴ Pro W3"/>
                <a:cs typeface="Tahoma" pitchFamily="34" charset="0"/>
              </a:endParaRPr>
            </a:p>
          </p:txBody>
        </p:sp>
        <p:pic>
          <p:nvPicPr>
            <p:cNvPr id="7" name="Picture 6" descr="search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598" y="2260804"/>
              <a:ext cx="1168195" cy="116819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" name="Group 19"/>
          <p:cNvGrpSpPr/>
          <p:nvPr/>
        </p:nvGrpSpPr>
        <p:grpSpPr>
          <a:xfrm>
            <a:off x="254000" y="4452259"/>
            <a:ext cx="8782455" cy="1091993"/>
            <a:chOff x="254002" y="5715000"/>
            <a:chExt cx="8782455" cy="1091993"/>
          </a:xfrm>
        </p:grpSpPr>
        <p:sp>
          <p:nvSpPr>
            <p:cNvPr id="13" name="Rectangle 8"/>
            <p:cNvSpPr/>
            <p:nvPr/>
          </p:nvSpPr>
          <p:spPr>
            <a:xfrm>
              <a:off x="1695855" y="5758541"/>
              <a:ext cx="7340602" cy="838203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vert="horz" wrap="square" lIns="91440" tIns="0" rIns="0" bIns="0" anchor="t" anchorCtr="0" compatLnSpc="1"/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000" b="0" i="0" u="none" strike="noStrike" kern="0" cap="none" spc="0" baseline="0" dirty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Providing Engagement platform</a:t>
              </a:r>
              <a:br>
                <a:rPr lang="en-US" sz="3000" b="0" i="0" u="none" strike="noStrike" kern="0" cap="none" spc="0" baseline="0" dirty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</a:br>
              <a:r>
                <a:rPr lang="en-US" sz="3000" b="0" i="0" u="none" strike="noStrike" kern="0" cap="none" spc="0" baseline="0" dirty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(</a:t>
              </a:r>
              <a:r>
                <a:rPr lang="en-US" sz="2400" b="0" i="0" u="none" strike="noStrike" kern="0" cap="none" spc="0" baseline="0" dirty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Over 10 M chats each month)</a:t>
              </a:r>
            </a:p>
          </p:txBody>
        </p:sp>
        <p:pic>
          <p:nvPicPr>
            <p:cNvPr id="14" name="Picture 18" descr="comment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002" y="5715000"/>
              <a:ext cx="1091993" cy="109199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  <p:grpSp>
        <p:nvGrpSpPr>
          <p:cNvPr id="23" name="Group 22"/>
          <p:cNvGrpSpPr/>
          <p:nvPr/>
        </p:nvGrpSpPr>
        <p:grpSpPr>
          <a:xfrm>
            <a:off x="177801" y="2895600"/>
            <a:ext cx="11201399" cy="1143000"/>
            <a:chOff x="629808" y="3815193"/>
            <a:chExt cx="11201399" cy="1143000"/>
          </a:xfrm>
        </p:grpSpPr>
        <p:sp>
          <p:nvSpPr>
            <p:cNvPr id="24" name="Rectangle 7"/>
            <p:cNvSpPr/>
            <p:nvPr/>
          </p:nvSpPr>
          <p:spPr>
            <a:xfrm>
              <a:off x="2230007" y="4081893"/>
              <a:ext cx="9601200" cy="80010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vert="horz" wrap="square" lIns="91440" tIns="0" rIns="0" bIns="0" anchor="t" anchorCtr="0" compatLnSpc="1"/>
            <a:lstStyle/>
            <a:p>
              <a:pPr marL="514350" marR="0" lvl="0" indent="-51435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000" b="0" i="0" u="none" strike="noStrike" kern="0" cap="none" spc="0" baseline="0" dirty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Deploying code on customers’ websites</a:t>
              </a:r>
            </a:p>
            <a:p>
              <a:pPr marL="514350" marR="0" lvl="0" indent="-51435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3000" b="0" i="0" u="none" strike="noStrike" kern="0" cap="none" spc="0" baseline="0" dirty="0">
                <a:solidFill>
                  <a:srgbClr val="000000"/>
                </a:solidFill>
                <a:uFillTx/>
                <a:latin typeface="Century Gothic" pitchFamily="34"/>
                <a:ea typeface="ヒラギノ角ゴ Pro W3"/>
                <a:cs typeface="ヒラギノ角ゴ Pro W3"/>
              </a:endParaRPr>
            </a:p>
          </p:txBody>
        </p:sp>
        <p:pic>
          <p:nvPicPr>
            <p:cNvPr id="25" name="Picture 24" descr="application-javascript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9808" y="3815193"/>
              <a:ext cx="1143000" cy="1143000"/>
            </a:xfrm>
            <a:prstGeom prst="rect">
              <a:avLst/>
            </a:prstGeom>
          </p:spPr>
        </p:pic>
      </p:grpSp>
      <p:grpSp>
        <p:nvGrpSpPr>
          <p:cNvPr id="26" name="Group 15"/>
          <p:cNvGrpSpPr/>
          <p:nvPr/>
        </p:nvGrpSpPr>
        <p:grpSpPr>
          <a:xfrm>
            <a:off x="254000" y="7629524"/>
            <a:ext cx="11125200" cy="981076"/>
            <a:chOff x="558798" y="1981202"/>
            <a:chExt cx="11125200" cy="981076"/>
          </a:xfrm>
        </p:grpSpPr>
        <p:pic>
          <p:nvPicPr>
            <p:cNvPr id="27" name="Picture 4" descr="C:\Documents and Settings\guy\My Documents\Presentation pics\clouds.jp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>
            <a:xfrm>
              <a:off x="558798" y="1981202"/>
              <a:ext cx="1255416" cy="828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" name="Rectangle 13"/>
            <p:cNvSpPr/>
            <p:nvPr/>
          </p:nvSpPr>
          <p:spPr>
            <a:xfrm>
              <a:off x="2082798" y="2162178"/>
              <a:ext cx="9601200" cy="80010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vert="horz" wrap="square" lIns="91440" tIns="0" rIns="0" bIns="0" anchor="t" anchorCtr="0" compatLnSpc="1"/>
            <a:lstStyle/>
            <a:p>
              <a:pPr marL="514350" marR="0" lvl="0" indent="-51435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000" b="0" i="0" u="none" strike="noStrike" kern="0" cap="none" spc="0" baseline="0" dirty="0" smtClean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SAAS</a:t>
              </a:r>
              <a:r>
                <a:rPr lang="en-US" sz="3000" b="0" i="0" u="none" strike="noStrike" kern="0" cap="none" spc="0" dirty="0" smtClean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 in a full</a:t>
              </a:r>
              <a:r>
                <a:rPr lang="en-US" sz="3000" b="0" i="0" u="none" strike="noStrike" kern="0" cap="none" spc="0" baseline="0" dirty="0" smtClean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 Multi-tenancy environment</a:t>
              </a:r>
              <a:endParaRPr lang="en-US" sz="3000" b="0" i="0" u="none" strike="noStrike" kern="0" cap="none" spc="0" baseline="0" dirty="0">
                <a:solidFill>
                  <a:srgbClr val="000000"/>
                </a:solidFill>
                <a:uFillTx/>
                <a:latin typeface="Tahoma" pitchFamily="34" charset="0"/>
                <a:ea typeface="ヒラギノ角ゴ Pro W3"/>
                <a:cs typeface="Tahoma" pitchFamily="34" charset="0"/>
              </a:endParaRPr>
            </a:p>
          </p:txBody>
        </p:sp>
      </p:grpSp>
      <p:grpSp>
        <p:nvGrpSpPr>
          <p:cNvPr id="29" name="Group 17"/>
          <p:cNvGrpSpPr/>
          <p:nvPr/>
        </p:nvGrpSpPr>
        <p:grpSpPr>
          <a:xfrm>
            <a:off x="254000" y="6057900"/>
            <a:ext cx="10825734" cy="1028700"/>
            <a:chOff x="634995" y="6049963"/>
            <a:chExt cx="10825734" cy="1028700"/>
          </a:xfrm>
        </p:grpSpPr>
        <p:sp>
          <p:nvSpPr>
            <p:cNvPr id="30" name="Rectangle 9"/>
            <p:cNvSpPr/>
            <p:nvPr/>
          </p:nvSpPr>
          <p:spPr>
            <a:xfrm>
              <a:off x="2158995" y="6278563"/>
              <a:ext cx="9301734" cy="800100"/>
            </a:xfrm>
            <a:prstGeom prst="rect">
              <a:avLst/>
            </a:prstGeom>
            <a:noFill/>
            <a:ln>
              <a:noFill/>
              <a:prstDash val="solid"/>
            </a:ln>
          </p:spPr>
          <p:txBody>
            <a:bodyPr vert="horz" wrap="square" lIns="91440" tIns="0" rIns="0" bIns="0" anchor="t" anchorCtr="0" compatLnSpc="1"/>
            <a:lstStyle/>
            <a:p>
              <a:pPr marL="514350" marR="0" lvl="0" indent="-51435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3000" b="0" i="0" u="none" strike="noStrike" kern="0" cap="none" spc="0" baseline="0" dirty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Process and Store customers’ </a:t>
              </a:r>
              <a:r>
                <a:rPr lang="en-US" sz="3000" b="0" i="0" u="none" strike="noStrike" kern="0" cap="none" spc="0" baseline="0" dirty="0" smtClean="0">
                  <a:solidFill>
                    <a:srgbClr val="000000"/>
                  </a:solidFill>
                  <a:uFillTx/>
                  <a:latin typeface="Tahoma" pitchFamily="34" charset="0"/>
                  <a:ea typeface="ヒラギノ角ゴ Pro W3"/>
                  <a:cs typeface="Tahoma" pitchFamily="34" charset="0"/>
                </a:rPr>
                <a:t>data on our systems</a:t>
              </a:r>
              <a:endParaRPr lang="en-US" sz="3000" b="0" i="0" u="none" strike="noStrike" kern="0" cap="none" spc="0" baseline="0" dirty="0">
                <a:solidFill>
                  <a:srgbClr val="000000"/>
                </a:solidFill>
                <a:uFillTx/>
                <a:latin typeface="Tahoma" pitchFamily="34" charset="0"/>
                <a:ea typeface="ヒラギノ角ゴ Pro W3"/>
                <a:cs typeface="Tahoma" pitchFamily="34" charset="0"/>
              </a:endParaRPr>
            </a:p>
          </p:txBody>
        </p:sp>
        <p:pic>
          <p:nvPicPr>
            <p:cNvPr id="31" name="Picture 5" descr="C:\Documents and Settings\guy\My Documents\Presentation pics\data3.jp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>
            <a:xfrm>
              <a:off x="634995" y="6049963"/>
              <a:ext cx="1201625" cy="80803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xmlns="" val="1421899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2"/>
          <p:cNvSpPr>
            <a:spLocks noGrp="1"/>
          </p:cNvSpPr>
          <p:nvPr>
            <p:ph type="title" idx="4294967295"/>
          </p:nvPr>
        </p:nvSpPr>
        <p:spPr>
          <a:xfrm>
            <a:off x="433493" y="325120"/>
            <a:ext cx="12474895" cy="650240"/>
          </a:xfrm>
          <a:prstGeom prst="rect">
            <a:avLst/>
          </a:prstGeom>
        </p:spPr>
        <p:txBody>
          <a:bodyPr lIns="130046" tIns="65023" rIns="130046" bIns="65023"/>
          <a:lstStyle/>
          <a:p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Providing Service to Some of the Biggest</a:t>
            </a:r>
            <a:endParaRPr lang="en-US" sz="4000" b="1" dirty="0">
              <a:solidFill>
                <a:srgbClr val="000000"/>
              </a:solidFill>
              <a:latin typeface="Tahoma" pitchFamily="34" charset="0"/>
              <a:ea typeface="ヒラギノ角ゴ Pro W3"/>
              <a:cs typeface="Tahoma" pitchFamily="34" charset="0"/>
            </a:endParaRPr>
          </a:p>
        </p:txBody>
      </p:sp>
      <p:sp>
        <p:nvSpPr>
          <p:cNvPr id="6147" name="TextBox 9"/>
          <p:cNvSpPr txBox="1">
            <a:spLocks noChangeArrowheads="1"/>
          </p:cNvSpPr>
          <p:nvPr/>
        </p:nvSpPr>
        <p:spPr bwMode="auto">
          <a:xfrm>
            <a:off x="449299" y="1135664"/>
            <a:ext cx="261902" cy="390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spAutoFit/>
          </a:bodyPr>
          <a:lstStyle/>
          <a:p>
            <a:endParaRPr lang="en-US" sz="1700" dirty="0">
              <a:solidFill>
                <a:srgbClr val="FF0000"/>
              </a:solidFill>
            </a:endParaRPr>
          </a:p>
        </p:txBody>
      </p:sp>
      <p:pic>
        <p:nvPicPr>
          <p:cNvPr id="6148" name="Picture 4" descr="COR_ScessLogos_R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090" y="1598507"/>
            <a:ext cx="11426613" cy="6692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36836" y="7254241"/>
            <a:ext cx="1001351" cy="110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8"/>
          <p:cNvCxnSpPr/>
          <p:nvPr/>
        </p:nvCxnSpPr>
        <p:spPr>
          <a:xfrm>
            <a:off x="330198" y="11414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pic>
        <p:nvPicPr>
          <p:cNvPr id="7" name="Picture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81003" y="8801100"/>
            <a:ext cx="5143499" cy="723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668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Cloud Motivation for Building Secure Code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330198" y="12176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grpSp>
        <p:nvGrpSpPr>
          <p:cNvPr id="22" name="Group 21"/>
          <p:cNvGrpSpPr/>
          <p:nvPr/>
        </p:nvGrpSpPr>
        <p:grpSpPr>
          <a:xfrm>
            <a:off x="254001" y="6248400"/>
            <a:ext cx="12344399" cy="1066800"/>
            <a:chOff x="238799" y="2590800"/>
            <a:chExt cx="12344399" cy="1066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38799" y="2590800"/>
              <a:ext cx="1066800" cy="1066800"/>
            </a:xfrm>
            <a:prstGeom prst="rect">
              <a:avLst/>
            </a:prstGeom>
          </p:spPr>
        </p:pic>
        <p:sp>
          <p:nvSpPr>
            <p:cNvPr id="11" name="Content Placeholder 19"/>
            <p:cNvSpPr txBox="1">
              <a:spLocks/>
            </p:cNvSpPr>
            <p:nvPr/>
          </p:nvSpPr>
          <p:spPr>
            <a:xfrm>
              <a:off x="1778682" y="2686050"/>
              <a:ext cx="10804516" cy="97155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/>
            <a:lstStyle>
              <a:lvl1pPr marL="888997" marR="0" lvl="0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1pPr>
              <a:lvl2pPr marL="1333496" marR="0" lvl="1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2pPr>
              <a:lvl3pPr marL="1777995" marR="0" lvl="2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3pPr>
              <a:lvl4pPr marL="2222504" marR="0" lvl="3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4pPr>
              <a:lvl5pPr marL="2667003" marR="0" lvl="4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5pPr>
            </a:lstStyle>
            <a:p>
              <a:pPr marL="0" indent="0">
                <a:buSzPct val="100000"/>
                <a:buNone/>
              </a:pPr>
              <a:r>
                <a:rPr lang="en-US" sz="4000" dirty="0" smtClean="0">
                  <a:latin typeface="Tahoma" pitchFamily="34" charset="0"/>
                  <a:cs typeface="Tahoma" pitchFamily="34" charset="0"/>
                </a:rPr>
                <a:t>Reputation in a social era</a:t>
              </a:r>
            </a:p>
          </p:txBody>
        </p:sp>
      </p:grpSp>
      <p:pic>
        <p:nvPicPr>
          <p:cNvPr id="1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  <p:grpSp>
        <p:nvGrpSpPr>
          <p:cNvPr id="27" name="Group 26"/>
          <p:cNvGrpSpPr/>
          <p:nvPr/>
        </p:nvGrpSpPr>
        <p:grpSpPr>
          <a:xfrm>
            <a:off x="290512" y="1447800"/>
            <a:ext cx="12993688" cy="3352800"/>
            <a:chOff x="392112" y="1447800"/>
            <a:chExt cx="12993688" cy="33528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92112" y="1447800"/>
              <a:ext cx="1309688" cy="871538"/>
            </a:xfrm>
            <a:prstGeom prst="rect">
              <a:avLst/>
            </a:prstGeom>
          </p:spPr>
        </p:pic>
        <p:sp>
          <p:nvSpPr>
            <p:cNvPr id="25" name="Content Placeholder 19"/>
            <p:cNvSpPr txBox="1">
              <a:spLocks/>
            </p:cNvSpPr>
            <p:nvPr/>
          </p:nvSpPr>
          <p:spPr>
            <a:xfrm>
              <a:off x="1930400" y="1447800"/>
              <a:ext cx="11455400" cy="33528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/>
            <a:lstStyle>
              <a:lvl1pPr marL="888997" marR="0" lvl="0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1pPr>
              <a:lvl2pPr marL="1333496" marR="0" lvl="1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2pPr>
              <a:lvl3pPr marL="1777995" marR="0" lvl="2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3pPr>
              <a:lvl4pPr marL="2222504" marR="0" lvl="3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4pPr>
              <a:lvl5pPr marL="2667003" marR="0" lvl="4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5pPr>
            </a:lstStyle>
            <a:p>
              <a:pPr marL="0" indent="0">
                <a:buSzPct val="100000"/>
                <a:buNone/>
              </a:pPr>
              <a:r>
                <a:rPr lang="en-US" sz="4000" dirty="0" smtClean="0">
                  <a:latin typeface="Tahoma" pitchFamily="34" charset="0"/>
                  <a:cs typeface="Tahoma" pitchFamily="34" charset="0"/>
                </a:rPr>
                <a:t>Risk Characteristics  </a:t>
              </a:r>
            </a:p>
            <a:p>
              <a:pPr marL="571500">
                <a:buSzPct val="100000"/>
              </a:pPr>
              <a:r>
                <a:rPr lang="en-US" sz="3600" dirty="0" smtClean="0">
                  <a:latin typeface="Tahoma" pitchFamily="34" charset="0"/>
                  <a:cs typeface="Tahoma" pitchFamily="34" charset="0"/>
                </a:rPr>
                <a:t>Cyber Crime – Financial motivation</a:t>
              </a:r>
            </a:p>
            <a:p>
              <a:pPr marL="571500">
                <a:buSzPct val="100000"/>
              </a:pPr>
              <a:r>
                <a:rPr lang="en-US" sz="3600" dirty="0" smtClean="0">
                  <a:latin typeface="Tahoma" pitchFamily="34" charset="0"/>
                  <a:cs typeface="Tahoma" pitchFamily="34" charset="0"/>
                </a:rPr>
                <a:t>Systems are more accessible and Perimeter protection is not enough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20721" y="7391400"/>
            <a:ext cx="11712930" cy="1276279"/>
            <a:chOff x="605665" y="4258577"/>
            <a:chExt cx="11712930" cy="1276279"/>
          </a:xfrm>
        </p:grpSpPr>
        <p:pic>
          <p:nvPicPr>
            <p:cNvPr id="29" name="Picture 28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05665" y="4258577"/>
              <a:ext cx="1276279" cy="1276279"/>
            </a:xfrm>
            <a:prstGeom prst="rect">
              <a:avLst/>
            </a:prstGeom>
          </p:spPr>
        </p:pic>
        <p:sp>
          <p:nvSpPr>
            <p:cNvPr id="30" name="Content Placeholder 19"/>
            <p:cNvSpPr txBox="1">
              <a:spLocks/>
            </p:cNvSpPr>
            <p:nvPr/>
          </p:nvSpPr>
          <p:spPr>
            <a:xfrm>
              <a:off x="2262944" y="4487177"/>
              <a:ext cx="10055651" cy="98197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/>
            <a:lstStyle>
              <a:lvl1pPr marL="888997" marR="0" lvl="0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1pPr>
              <a:lvl2pPr marL="1333496" marR="0" lvl="1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2pPr>
              <a:lvl3pPr marL="1777995" marR="0" lvl="2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3pPr>
              <a:lvl4pPr marL="2222504" marR="0" lvl="3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4pPr>
              <a:lvl5pPr marL="2667003" marR="0" lvl="4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5pPr>
            </a:lstStyle>
            <a:p>
              <a:pPr marL="0" indent="0">
                <a:buSzPct val="100000"/>
                <a:buNone/>
              </a:pPr>
              <a:r>
                <a:rPr lang="en-US" sz="4000" dirty="0" smtClean="0">
                  <a:latin typeface="Tahoma" pitchFamily="34" charset="0"/>
                  <a:cs typeface="Tahoma" pitchFamily="34" charset="0"/>
                </a:rPr>
                <a:t>Legal liability and cost of non-compliance</a:t>
              </a:r>
              <a:endParaRPr lang="en-US" dirty="0" smtClean="0"/>
            </a:p>
          </p:txBody>
        </p:sp>
      </p:grpSp>
      <p:sp>
        <p:nvSpPr>
          <p:cNvPr id="33" name="Content Placeholder 19"/>
          <p:cNvSpPr txBox="1">
            <a:spLocks/>
          </p:cNvSpPr>
          <p:nvPr/>
        </p:nvSpPr>
        <p:spPr>
          <a:xfrm>
            <a:off x="1793884" y="4776703"/>
            <a:ext cx="10804516" cy="9715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SzPct val="100000"/>
              <a:buNone/>
            </a:pPr>
            <a:r>
              <a:rPr lang="en-US" sz="4000" dirty="0" smtClean="0">
                <a:latin typeface="Tahoma" pitchFamily="34" charset="0"/>
                <a:cs typeface="Tahoma" pitchFamily="34" charset="0"/>
              </a:rPr>
              <a:t>Customers </a:t>
            </a:r>
            <a:r>
              <a:rPr lang="en-US" sz="3600" dirty="0" smtClean="0">
                <a:latin typeface="Tahoma" pitchFamily="34" charset="0"/>
                <a:cs typeface="Tahoma" pitchFamily="34" charset="0"/>
              </a:rPr>
              <a:t>(over 15 application pen-tests in the past year)</a:t>
            </a:r>
            <a:endParaRPr lang="en-US" sz="4000" dirty="0" smtClean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97" y="4614947"/>
            <a:ext cx="112395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19828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The Impact of Security Bugs in Production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330198" y="12176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grpSp>
        <p:nvGrpSpPr>
          <p:cNvPr id="19" name="Group 18"/>
          <p:cNvGrpSpPr/>
          <p:nvPr/>
        </p:nvGrpSpPr>
        <p:grpSpPr>
          <a:xfrm>
            <a:off x="510349" y="1981130"/>
            <a:ext cx="11935651" cy="1210577"/>
            <a:chOff x="766688" y="4343400"/>
            <a:chExt cx="11935651" cy="1210577"/>
          </a:xfrm>
        </p:grpSpPr>
        <p:pic>
          <p:nvPicPr>
            <p:cNvPr id="6" name="Picture 5">
              <a:hlinkClick r:id="rId4" action="ppaction://hlinksldjump"/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66688" y="4343400"/>
              <a:ext cx="1191456" cy="1191456"/>
            </a:xfrm>
            <a:prstGeom prst="rect">
              <a:avLst/>
            </a:prstGeom>
          </p:spPr>
        </p:pic>
        <p:sp>
          <p:nvSpPr>
            <p:cNvPr id="9" name="Content Placeholder 19"/>
            <p:cNvSpPr txBox="1">
              <a:spLocks/>
            </p:cNvSpPr>
            <p:nvPr/>
          </p:nvSpPr>
          <p:spPr>
            <a:xfrm>
              <a:off x="1960893" y="4572000"/>
              <a:ext cx="10741446" cy="98197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/>
            <a:lstStyle>
              <a:lvl1pPr marL="888997" marR="0" lvl="0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1pPr>
              <a:lvl2pPr marL="1333496" marR="0" lvl="1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2pPr>
              <a:lvl3pPr marL="1777995" marR="0" lvl="2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3pPr>
              <a:lvl4pPr marL="2222504" marR="0" lvl="3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4pPr>
              <a:lvl5pPr marL="2667003" marR="0" lvl="4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5pPr>
            </a:lstStyle>
            <a:p>
              <a:pPr marL="0" indent="0">
                <a:buSzPct val="100000"/>
                <a:buNone/>
              </a:pPr>
              <a:r>
                <a:rPr lang="en-US" sz="4000" dirty="0" smtClean="0">
                  <a:latin typeface="Tahoma" pitchFamily="34" charset="0"/>
                  <a:cs typeface="Tahoma" pitchFamily="34" charset="0"/>
                </a:rPr>
                <a:t>Highly expensive to fix </a:t>
              </a:r>
              <a:br>
                <a:rPr lang="en-US" sz="4000" dirty="0" smtClean="0">
                  <a:latin typeface="Tahoma" pitchFamily="34" charset="0"/>
                  <a:cs typeface="Tahoma" pitchFamily="34" charset="0"/>
                </a:rPr>
              </a:br>
              <a:r>
                <a:rPr lang="en-US" sz="3600" dirty="0" smtClean="0">
                  <a:latin typeface="Tahoma" pitchFamily="34" charset="0"/>
                  <a:cs typeface="Tahoma" pitchFamily="34" charset="0"/>
                </a:rPr>
                <a:t>(4X than during the dev process) </a:t>
              </a:r>
              <a:endParaRPr lang="en-US" sz="4000" dirty="0" smtClean="0">
                <a:latin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01170" y="5486330"/>
            <a:ext cx="11104562" cy="990670"/>
            <a:chOff x="301170" y="7315200"/>
            <a:chExt cx="11104562" cy="990670"/>
          </a:xfrm>
        </p:grpSpPr>
        <p:sp>
          <p:nvSpPr>
            <p:cNvPr id="12" name="Content Placeholder 19"/>
            <p:cNvSpPr txBox="1">
              <a:spLocks/>
            </p:cNvSpPr>
            <p:nvPr/>
          </p:nvSpPr>
          <p:spPr>
            <a:xfrm>
              <a:off x="1701800" y="7315200"/>
              <a:ext cx="9703932" cy="98197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/>
            <a:lstStyle>
              <a:lvl1pPr marL="888997" marR="0" lvl="0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1pPr>
              <a:lvl2pPr marL="1333496" marR="0" lvl="1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2pPr>
              <a:lvl3pPr marL="1777995" marR="0" lvl="2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3pPr>
              <a:lvl4pPr marL="2222504" marR="0" lvl="3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4pPr>
              <a:lvl5pPr marL="2667003" marR="0" lvl="4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5pPr>
            </a:lstStyle>
            <a:p>
              <a:pPr marL="0" indent="0">
                <a:buSzPct val="100000"/>
                <a:buNone/>
              </a:pPr>
              <a:r>
                <a:rPr lang="en-US" sz="4000" dirty="0" smtClean="0">
                  <a:latin typeface="Tahoma" pitchFamily="34" charset="0"/>
                  <a:cs typeface="Tahoma" pitchFamily="34" charset="0"/>
                </a:rPr>
                <a:t>We are not focusing on the upside</a:t>
              </a:r>
              <a:endParaRPr lang="en-US" dirty="0" smtClean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1170" y="7315200"/>
              <a:ext cx="1243948" cy="990670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281745" y="3886130"/>
            <a:ext cx="11859455" cy="1105731"/>
            <a:chOff x="281745" y="5896046"/>
            <a:chExt cx="11859455" cy="1105731"/>
          </a:xfrm>
        </p:grpSpPr>
        <p:sp>
          <p:nvSpPr>
            <p:cNvPr id="14" name="Content Placeholder 19"/>
            <p:cNvSpPr txBox="1">
              <a:spLocks/>
            </p:cNvSpPr>
            <p:nvPr/>
          </p:nvSpPr>
          <p:spPr>
            <a:xfrm>
              <a:off x="1702482" y="6019800"/>
              <a:ext cx="10438718" cy="98197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t" anchorCtr="0" compatLnSpc="1"/>
            <a:lstStyle>
              <a:lvl1pPr marL="888997" marR="0" lvl="0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1pPr>
              <a:lvl2pPr marL="1333496" marR="0" lvl="1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2pPr>
              <a:lvl3pPr marL="1777995" marR="0" lvl="2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3pPr>
              <a:lvl4pPr marL="2222504" marR="0" lvl="3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4pPr>
              <a:lvl5pPr marL="2667003" marR="0" lvl="4" indent="-571500" algn="l" defTabSz="914400" rtl="0" fontAlgn="auto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SzPct val="171000"/>
                <a:buFont typeface="Gill Sans"/>
                <a:buChar char="•"/>
                <a:tabLst/>
                <a:defRPr lang="en-US" sz="4200" b="0" i="0" u="none" strike="noStrike" kern="0" cap="none" spc="0" baseline="0">
                  <a:solidFill>
                    <a:srgbClr val="000000"/>
                  </a:solidFill>
                  <a:uFillTx/>
                  <a:latin typeface="Gill Sans"/>
                  <a:ea typeface="ヒラギノ角ゴ Pro W3"/>
                  <a:cs typeface="ヒラギノ角ゴ Pro W3"/>
                </a:defRPr>
              </a:lvl5pPr>
            </a:lstStyle>
            <a:p>
              <a:pPr marL="0" indent="0">
                <a:buSzPct val="100000"/>
                <a:buNone/>
              </a:pPr>
              <a:r>
                <a:rPr lang="en-US" sz="4000" dirty="0" smtClean="0">
                  <a:latin typeface="Tahoma" pitchFamily="34" charset="0"/>
                  <a:cs typeface="Tahoma" pitchFamily="34" charset="0"/>
                </a:rPr>
                <a:t>Creates friction – Externally and Internally</a:t>
              </a:r>
              <a:endParaRPr lang="en-US" dirty="0" smtClean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1745" y="5896046"/>
              <a:ext cx="1380382" cy="961954"/>
            </a:xfrm>
            <a:prstGeom prst="rect">
              <a:avLst/>
            </a:prstGeom>
          </p:spPr>
        </p:pic>
      </p:grpSp>
      <p:pic>
        <p:nvPicPr>
          <p:cNvPr id="1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815218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Back in the Waterfall 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Days</a:t>
            </a:r>
            <a:endParaRPr lang="en-US" sz="4400" b="1" dirty="0" smtClean="0">
              <a:solidFill>
                <a:srgbClr val="000000"/>
              </a:solidFill>
              <a:latin typeface="Tahoma" pitchFamily="34" charset="0"/>
              <a:ea typeface="ヒラギノ角ゴ Pro W3"/>
              <a:cs typeface="Tahoma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330198" y="12176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pic>
        <p:nvPicPr>
          <p:cNvPr id="1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  <p:sp>
        <p:nvSpPr>
          <p:cNvPr id="27" name="Rectangle 26"/>
          <p:cNvSpPr/>
          <p:nvPr/>
        </p:nvSpPr>
        <p:spPr>
          <a:xfrm>
            <a:off x="406400" y="4022160"/>
            <a:ext cx="11887195" cy="201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82600" y="4323852"/>
            <a:ext cx="2019884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Design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768600" y="4323852"/>
            <a:ext cx="2679702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Development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25516" y="4323852"/>
            <a:ext cx="2019884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QA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273716" y="4323852"/>
            <a:ext cx="2019884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Rollout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8700" y="2484552"/>
            <a:ext cx="986135" cy="98613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35800" y="1828800"/>
            <a:ext cx="1732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party Pen-Testing</a:t>
            </a:r>
            <a:endParaRPr lang="en-US" sz="2400" b="1" dirty="0"/>
          </a:p>
        </p:txBody>
      </p:sp>
      <p:grpSp>
        <p:nvGrpSpPr>
          <p:cNvPr id="35" name="Group 34"/>
          <p:cNvGrpSpPr/>
          <p:nvPr/>
        </p:nvGrpSpPr>
        <p:grpSpPr>
          <a:xfrm>
            <a:off x="502559" y="1888560"/>
            <a:ext cx="2266041" cy="1618341"/>
            <a:chOff x="9301841" y="6172200"/>
            <a:chExt cx="2266041" cy="1618341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969500" y="6858000"/>
              <a:ext cx="932541" cy="932541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301841" y="6172200"/>
              <a:ext cx="22660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Security</a:t>
              </a:r>
              <a:br>
                <a:rPr lang="en-US" sz="2400" b="1" dirty="0" smtClean="0"/>
              </a:br>
              <a:r>
                <a:rPr lang="en-US" sz="2400" b="1" dirty="0" smtClean="0"/>
                <a:t>Requirements</a:t>
              </a:r>
              <a:endParaRPr lang="en-US" sz="2400" b="1" dirty="0"/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45850" y="2347992"/>
            <a:ext cx="1215418" cy="1236018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7911516" y="4317636"/>
            <a:ext cx="2019884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Bug Fixing</a:t>
            </a:r>
          </a:p>
        </p:txBody>
      </p:sp>
      <p:sp>
        <p:nvSpPr>
          <p:cNvPr id="44" name="Content Placeholder 19"/>
          <p:cNvSpPr txBox="1">
            <a:spLocks/>
          </p:cNvSpPr>
          <p:nvPr/>
        </p:nvSpPr>
        <p:spPr>
          <a:xfrm>
            <a:off x="465365" y="5257800"/>
            <a:ext cx="9703932" cy="35051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SzPct val="100000"/>
              <a:buNone/>
            </a:pPr>
            <a:r>
              <a:rPr lang="en-US" sz="3200" u="sng" dirty="0" smtClean="0">
                <a:latin typeface="Tahoma" pitchFamily="34" charset="0"/>
                <a:cs typeface="Tahoma" pitchFamily="34" charset="0"/>
              </a:rPr>
              <a:t>Challenges</a:t>
            </a:r>
            <a:endParaRPr lang="en-US" sz="3600" u="sng" dirty="0" smtClean="0">
              <a:latin typeface="Tahoma" pitchFamily="34" charset="0"/>
              <a:cs typeface="Tahoma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Accuracy of Testing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Same Findings Repeating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Internal Friction Still Exists</a:t>
            </a:r>
            <a:endParaRPr lang="en-US" sz="3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0617200" y="1828800"/>
            <a:ext cx="1732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Customer Testing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890243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And 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Then We Moved 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to Agile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330198" y="12176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pic>
        <p:nvPicPr>
          <p:cNvPr id="1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  <p:sp>
        <p:nvSpPr>
          <p:cNvPr id="27" name="Rectangle 26"/>
          <p:cNvSpPr/>
          <p:nvPr/>
        </p:nvSpPr>
        <p:spPr>
          <a:xfrm>
            <a:off x="406401" y="4022160"/>
            <a:ext cx="7887284" cy="201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82600" y="4323852"/>
            <a:ext cx="1153888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t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Sprint </a:t>
            </a:r>
            <a:b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</a:b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Plan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778000" y="4323852"/>
            <a:ext cx="4419600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Sprint &amp; Regression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73800" y="4323852"/>
            <a:ext cx="2019884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Rollout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8700" y="2484552"/>
            <a:ext cx="986135" cy="986135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502559" y="1888560"/>
            <a:ext cx="2266041" cy="1618341"/>
            <a:chOff x="9301841" y="6172200"/>
            <a:chExt cx="2266041" cy="1618341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969500" y="6858000"/>
              <a:ext cx="932541" cy="932541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301841" y="6172200"/>
              <a:ext cx="22660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Security</a:t>
              </a:r>
              <a:br>
                <a:rPr lang="en-US" sz="2400" b="1" dirty="0" smtClean="0"/>
              </a:br>
              <a:r>
                <a:rPr lang="en-US" sz="2400" b="1" dirty="0" smtClean="0"/>
                <a:t>Requirements</a:t>
              </a:r>
              <a:endParaRPr lang="en-US" sz="2400" b="1" dirty="0"/>
            </a:p>
          </p:txBody>
        </p: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45850" y="2347992"/>
            <a:ext cx="1215418" cy="1236018"/>
          </a:xfrm>
          <a:prstGeom prst="rect">
            <a:avLst/>
          </a:prstGeom>
        </p:spPr>
      </p:pic>
      <p:sp>
        <p:nvSpPr>
          <p:cNvPr id="44" name="Content Placeholder 19"/>
          <p:cNvSpPr txBox="1">
            <a:spLocks/>
          </p:cNvSpPr>
          <p:nvPr/>
        </p:nvSpPr>
        <p:spPr>
          <a:xfrm>
            <a:off x="465365" y="5257800"/>
            <a:ext cx="9703932" cy="35051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SzPct val="100000"/>
              <a:buNone/>
            </a:pPr>
            <a:r>
              <a:rPr lang="en-US" sz="3200" u="sng" dirty="0" smtClean="0">
                <a:latin typeface="Tahoma" pitchFamily="34" charset="0"/>
                <a:cs typeface="Tahoma" pitchFamily="34" charset="0"/>
              </a:rPr>
              <a:t>Challenges</a:t>
            </a:r>
            <a:endParaRPr lang="en-US" sz="4000" u="sng" dirty="0" smtClean="0">
              <a:latin typeface="Tahoma" pitchFamily="34" charset="0"/>
              <a:cs typeface="Tahoma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Shorter Cycle (Design, Bug Fixing)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Greater Friction </a:t>
            </a:r>
            <a:endParaRPr lang="en-US" sz="3600" dirty="0">
              <a:latin typeface="Tahoma" pitchFamily="34" charset="0"/>
              <a:cs typeface="Tahoma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SzPct val="100000"/>
            </a:pPr>
            <a:endParaRPr lang="en-US" sz="4000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8407400" y="4022160"/>
            <a:ext cx="4500988" cy="20486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407400" y="4318000"/>
            <a:ext cx="4500988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In Production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17200" y="1828800"/>
            <a:ext cx="1732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Customer Testing</a:t>
            </a:r>
            <a:endParaRPr lang="en-US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7035800" y="1828800"/>
            <a:ext cx="1732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party Pen-Testing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6204694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9"/>
          <p:cNvSpPr>
            <a:spLocks noGrp="1"/>
          </p:cNvSpPr>
          <p:nvPr>
            <p:ph idx="1"/>
          </p:nvPr>
        </p:nvSpPr>
        <p:spPr>
          <a:xfrm>
            <a:off x="650879" y="1295400"/>
            <a:ext cx="11703048" cy="7086600"/>
          </a:xfrm>
        </p:spPr>
        <p:txBody>
          <a:bodyPr/>
          <a:lstStyle/>
          <a:p>
            <a:pPr marL="457200" indent="-457200">
              <a:buNone/>
            </a:pPr>
            <a:endParaRPr lang="en-US" sz="4000" dirty="0" smtClean="0">
              <a:latin typeface="Tahoma" pitchFamily="34" charset="0"/>
              <a:cs typeface="Tahoma" pitchFamily="34" charset="0"/>
            </a:endParaRPr>
          </a:p>
          <a:p>
            <a:pPr marL="457200" indent="-457200">
              <a:buNone/>
            </a:pPr>
            <a:endParaRPr lang="en-US" sz="4000" dirty="0" smtClean="0">
              <a:latin typeface="Tahoma" pitchFamily="34" charset="0"/>
              <a:cs typeface="Tahoma" pitchFamily="34" charset="0"/>
            </a:endParaRPr>
          </a:p>
          <a:p>
            <a:pPr marL="457200" indent="-457200">
              <a:buNone/>
            </a:pPr>
            <a:endParaRPr lang="en-US" sz="40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dirty="0" smtClean="0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The Solution Matrix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330198" y="11414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sp>
        <p:nvSpPr>
          <p:cNvPr id="7" name="Content Placeholder 19"/>
          <p:cNvSpPr txBox="1">
            <a:spLocks/>
          </p:cNvSpPr>
          <p:nvPr/>
        </p:nvSpPr>
        <p:spPr>
          <a:xfrm>
            <a:off x="406400" y="1600200"/>
            <a:ext cx="12039600" cy="6705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71000"/>
              <a:buFont typeface="Gill Sans"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ヒラギノ角ゴ Pro W3"/>
                <a:cs typeface="Tahoma" pitchFamily="34" charset="0"/>
              </a:rPr>
              <a:t>Vendor Heaven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71000"/>
              <a:buFont typeface="Gill Sans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ヒラギノ角ゴ Pro W3"/>
                <a:cs typeface="Tahoma" pitchFamily="34" charset="0"/>
              </a:rPr>
              <a:t>Infinite Services, Products,</a:t>
            </a:r>
            <a:r>
              <a:rPr kumimoji="0" lang="en-US" sz="4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ヒラギノ角ゴ Pro W3"/>
                <a:cs typeface="Tahoma" pitchFamily="34" charset="0"/>
              </a:rPr>
              <a:t> Solutions &amp; Combinations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71000"/>
              <a:buFont typeface="Gill Sans"/>
              <a:buNone/>
              <a:tabLst/>
              <a:defRPr/>
            </a:pPr>
            <a:r>
              <a:rPr lang="en-US" sz="3600" kern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	In House / Outsourced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71000"/>
              <a:buFont typeface="Gill Sans"/>
              <a:buNone/>
              <a:tabLst/>
              <a:defRPr/>
            </a:pPr>
            <a:r>
              <a:rPr lang="en-US" sz="3600" kern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	Services / Product / SaaS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71000"/>
              <a:buFont typeface="Gill Sans"/>
              <a:buNone/>
              <a:tabLst/>
              <a:defRPr/>
            </a:pPr>
            <a:r>
              <a:rPr lang="en-US" sz="3600" kern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	Manual / Automated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71000"/>
              <a:buFont typeface="Gill Sans"/>
              <a:buNone/>
              <a:tabLst/>
              <a:defRPr/>
            </a:pPr>
            <a:r>
              <a:rPr lang="en-US" sz="3600" kern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	</a:t>
            </a:r>
            <a:r>
              <a:rPr lang="en-US" sz="3600" kern="0" dirty="0" err="1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Blackbox</a:t>
            </a:r>
            <a:r>
              <a:rPr lang="en-US" sz="3600" kern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 / </a:t>
            </a:r>
            <a:r>
              <a:rPr lang="en-US" sz="3600" kern="0" dirty="0" err="1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Whitebox</a:t>
            </a:r>
            <a:endParaRPr lang="en-US" sz="3600" kern="0" dirty="0" smtClean="0">
              <a:solidFill>
                <a:srgbClr val="000000"/>
              </a:solidFill>
              <a:latin typeface="Tahoma" pitchFamily="34" charset="0"/>
              <a:ea typeface="ヒラギノ角ゴ Pro W3"/>
              <a:cs typeface="Tahoma" pitchFamily="34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71000"/>
              <a:buFont typeface="Gill Sans"/>
              <a:buNone/>
              <a:tabLst/>
              <a:defRPr/>
            </a:pPr>
            <a:r>
              <a:rPr lang="en-US" sz="3600" kern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	Penetration Test / Code Review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171000"/>
              <a:buFont typeface="Gill Sans"/>
              <a:buNone/>
              <a:tabLst/>
              <a:defRPr/>
            </a:pPr>
            <a:r>
              <a:rPr lang="en-US" sz="3600" kern="0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	DAST / SAST / IAST </a:t>
            </a:r>
            <a:endParaRPr kumimoji="0" lang="en-US" sz="4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"/>
              <a:ea typeface="ヒラギノ角ゴ Pro W3"/>
              <a:cs typeface="ヒラギノ角ゴ Pro W3"/>
            </a:endParaRPr>
          </a:p>
        </p:txBody>
      </p:sp>
      <p:pic>
        <p:nvPicPr>
          <p:cNvPr id="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  <p:pic>
        <p:nvPicPr>
          <p:cNvPr id="9" name="Picture 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0200" y="1219200"/>
            <a:ext cx="1191456" cy="1191456"/>
          </a:xfrm>
          <a:prstGeom prst="rect">
            <a:avLst/>
          </a:prstGeom>
        </p:spPr>
      </p:pic>
      <p:pic>
        <p:nvPicPr>
          <p:cNvPr id="11" name="Picture 10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7000" y="1219200"/>
            <a:ext cx="1191456" cy="1191456"/>
          </a:xfrm>
          <a:prstGeom prst="rect">
            <a:avLst/>
          </a:prstGeom>
        </p:spPr>
      </p:pic>
      <p:pic>
        <p:nvPicPr>
          <p:cNvPr id="12" name="Picture 11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3800" y="1219200"/>
            <a:ext cx="1191456" cy="119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9086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711200" y="1524000"/>
            <a:ext cx="4495800" cy="76199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In-House/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Outsourced</a:t>
            </a:r>
          </a:p>
        </p:txBody>
      </p:sp>
      <p:pic>
        <p:nvPicPr>
          <p:cNvPr id="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58800" y="2514600"/>
            <a:ext cx="1003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Skills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701800" y="2819400"/>
            <a:ext cx="2001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Availability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558800" y="3048000"/>
            <a:ext cx="9142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Cost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1168400" y="3505200"/>
            <a:ext cx="2371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Repeatability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482600" y="4038600"/>
            <a:ext cx="2949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SDLC Integration</a:t>
            </a:r>
            <a:endParaRPr lang="en-US" sz="3200" dirty="0"/>
          </a:p>
        </p:txBody>
      </p:sp>
      <p:sp>
        <p:nvSpPr>
          <p:cNvPr id="16" name="Rectangle 4"/>
          <p:cNvSpPr/>
          <p:nvPr/>
        </p:nvSpPr>
        <p:spPr>
          <a:xfrm>
            <a:off x="5435600" y="1447800"/>
            <a:ext cx="6096005" cy="76199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Service/Product/SaaS (Manual/Automated)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88000" y="2667000"/>
            <a:ext cx="1675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Accuracy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7645400" y="2819400"/>
            <a:ext cx="2564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False Positives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5664200" y="3276600"/>
            <a:ext cx="2737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False Negatives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8026400" y="3733800"/>
            <a:ext cx="2364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Skills/Quality</a:t>
            </a:r>
            <a:endParaRPr lang="en-US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5588000" y="3810000"/>
            <a:ext cx="2371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Repeatability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10160000" y="3200400"/>
            <a:ext cx="20934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Ease of Use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9321800" y="4191000"/>
            <a:ext cx="2949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SDLC Integration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8788400" y="4648200"/>
            <a:ext cx="35938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Intellectual Property</a:t>
            </a:r>
            <a:endParaRPr lang="en-US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7035800" y="4343400"/>
            <a:ext cx="1729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Coverage</a:t>
            </a:r>
            <a:endParaRPr lang="en-US" sz="3200" dirty="0"/>
          </a:p>
        </p:txBody>
      </p:sp>
      <p:sp>
        <p:nvSpPr>
          <p:cNvPr id="26" name="Rectangle 4"/>
          <p:cNvSpPr/>
          <p:nvPr/>
        </p:nvSpPr>
        <p:spPr>
          <a:xfrm>
            <a:off x="1168400" y="4876800"/>
            <a:ext cx="624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DAST/SAST/IAST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(PT/CR, Black/White Box)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97000" y="5943600"/>
            <a:ext cx="16750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Accuracy</a:t>
            </a:r>
            <a:endParaRPr 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3454400" y="6096000"/>
            <a:ext cx="2564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False Positives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1473200" y="6553200"/>
            <a:ext cx="2737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False Negatives</a:t>
            </a:r>
            <a:endParaRPr lang="en-US" sz="3200" dirty="0"/>
          </a:p>
        </p:txBody>
      </p:sp>
      <p:sp>
        <p:nvSpPr>
          <p:cNvPr id="30" name="TextBox 29"/>
          <p:cNvSpPr txBox="1"/>
          <p:nvPr/>
        </p:nvSpPr>
        <p:spPr>
          <a:xfrm>
            <a:off x="4368800" y="6629400"/>
            <a:ext cx="3102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Quality of Results</a:t>
            </a:r>
            <a:endParaRPr lang="en-US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1244600" y="7162800"/>
            <a:ext cx="30390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Pinpointing Code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4445000" y="7620000"/>
            <a:ext cx="25403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Data Handling</a:t>
            </a:r>
            <a:endParaRPr lang="en-US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5664200" y="7162800"/>
            <a:ext cx="1855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Validation</a:t>
            </a:r>
            <a:endParaRPr lang="en-US" sz="3200" dirty="0"/>
          </a:p>
        </p:txBody>
      </p:sp>
      <p:sp>
        <p:nvSpPr>
          <p:cNvPr id="34" name="TextBox 33"/>
          <p:cNvSpPr txBox="1"/>
          <p:nvPr/>
        </p:nvSpPr>
        <p:spPr>
          <a:xfrm>
            <a:off x="1016000" y="7772400"/>
            <a:ext cx="3152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Ease of Operation</a:t>
            </a:r>
            <a:endParaRPr lang="en-US" sz="3200" dirty="0"/>
          </a:p>
        </p:txBody>
      </p:sp>
      <p:sp>
        <p:nvSpPr>
          <p:cNvPr id="36" name="TextBox 35"/>
          <p:cNvSpPr txBox="1"/>
          <p:nvPr/>
        </p:nvSpPr>
        <p:spPr>
          <a:xfrm>
            <a:off x="4749800" y="8229600"/>
            <a:ext cx="25381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r>
              <a:rPr lang="en-US" sz="3200" baseline="30000" dirty="0" smtClean="0"/>
              <a:t>rd</a:t>
            </a:r>
            <a:r>
              <a:rPr lang="en-US" sz="3200" dirty="0" smtClean="0"/>
              <a:t> Party Code</a:t>
            </a:r>
            <a:endParaRPr lang="en-US" sz="3200" dirty="0"/>
          </a:p>
        </p:txBody>
      </p:sp>
      <p:sp>
        <p:nvSpPr>
          <p:cNvPr id="38" name="TextBox 37"/>
          <p:cNvSpPr txBox="1"/>
          <p:nvPr/>
        </p:nvSpPr>
        <p:spPr>
          <a:xfrm>
            <a:off x="2082800" y="8305800"/>
            <a:ext cx="1038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Scale</a:t>
            </a:r>
            <a:endParaRPr lang="en-US" sz="3200" dirty="0"/>
          </a:p>
        </p:txBody>
      </p:sp>
      <p:pic>
        <p:nvPicPr>
          <p:cNvPr id="12290" name="Picture 2" descr="http://blog.sysomos.com/wp-content/uploads/2010/05/question-mar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17000" y="5410200"/>
            <a:ext cx="2895600" cy="3048001"/>
          </a:xfrm>
          <a:prstGeom prst="rect">
            <a:avLst/>
          </a:prstGeom>
          <a:noFill/>
        </p:spPr>
      </p:pic>
      <p:sp>
        <p:nvSpPr>
          <p:cNvPr id="40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The Solution Matrix - Considerations</a:t>
            </a:r>
          </a:p>
        </p:txBody>
      </p:sp>
      <p:cxnSp>
        <p:nvCxnSpPr>
          <p:cNvPr id="41" name="Straight Connector 8"/>
          <p:cNvCxnSpPr/>
          <p:nvPr/>
        </p:nvCxnSpPr>
        <p:spPr>
          <a:xfrm>
            <a:off x="330198" y="11414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xmlns="" val="2229086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6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2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8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4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2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8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60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How to 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Assemble All 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the 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Pieces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?</a:t>
            </a:r>
            <a:endParaRPr lang="en-US" sz="4400" b="1" dirty="0" smtClean="0">
              <a:solidFill>
                <a:schemeClr val="accent2"/>
              </a:solidFill>
              <a:latin typeface="Tahoma" pitchFamily="34" charset="0"/>
              <a:ea typeface="ヒラギノ角ゴ Pro W3"/>
              <a:cs typeface="Tahoma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330198" y="11414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64800" y="0"/>
            <a:ext cx="2206621" cy="1921127"/>
          </a:xfrm>
          <a:prstGeom prst="rect">
            <a:avLst/>
          </a:prstGeom>
        </p:spPr>
      </p:pic>
      <p:pic>
        <p:nvPicPr>
          <p:cNvPr id="1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  <p:sp>
        <p:nvSpPr>
          <p:cNvPr id="14" name="Content Placeholder 19"/>
          <p:cNvSpPr txBox="1">
            <a:spLocks/>
          </p:cNvSpPr>
          <p:nvPr/>
        </p:nvSpPr>
        <p:spPr>
          <a:xfrm>
            <a:off x="482594" y="1752600"/>
            <a:ext cx="4648206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Define Your Playground</a:t>
            </a:r>
          </a:p>
        </p:txBody>
      </p:sp>
      <p:sp>
        <p:nvSpPr>
          <p:cNvPr id="15" name="Content Placeholder 19"/>
          <p:cNvSpPr txBox="1">
            <a:spLocks/>
          </p:cNvSpPr>
          <p:nvPr/>
        </p:nvSpPr>
        <p:spPr>
          <a:xfrm>
            <a:off x="6807193" y="1752600"/>
            <a:ext cx="6101195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Risk – Web, Data, Multi-Tenancy</a:t>
            </a:r>
          </a:p>
        </p:txBody>
      </p:sp>
      <p:sp>
        <p:nvSpPr>
          <p:cNvPr id="20" name="Content Placeholder 19"/>
          <p:cNvSpPr txBox="1">
            <a:spLocks/>
          </p:cNvSpPr>
          <p:nvPr/>
        </p:nvSpPr>
        <p:spPr>
          <a:xfrm>
            <a:off x="6774542" y="2514600"/>
            <a:ext cx="6101195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Customers – SLA, Standards</a:t>
            </a:r>
            <a:endParaRPr lang="en-US" dirty="0" smtClean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9400" y="1917903"/>
            <a:ext cx="939597" cy="939597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58800" y="3200400"/>
            <a:ext cx="12112621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19"/>
          <p:cNvSpPr txBox="1">
            <a:spLocks/>
          </p:cNvSpPr>
          <p:nvPr/>
        </p:nvSpPr>
        <p:spPr>
          <a:xfrm>
            <a:off x="482600" y="3352800"/>
            <a:ext cx="4648206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Choose a Framework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7000" y="3429000"/>
            <a:ext cx="1549078" cy="658358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>
            <a:off x="558800" y="4419600"/>
            <a:ext cx="12112621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19"/>
          <p:cNvSpPr txBox="1">
            <a:spLocks/>
          </p:cNvSpPr>
          <p:nvPr/>
        </p:nvSpPr>
        <p:spPr>
          <a:xfrm>
            <a:off x="482594" y="4648200"/>
            <a:ext cx="4724406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Who Leads This Program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7490" y="4876800"/>
            <a:ext cx="992510" cy="659727"/>
          </a:xfrm>
          <a:prstGeom prst="rect">
            <a:avLst/>
          </a:prstGeom>
        </p:spPr>
      </p:pic>
      <p:sp>
        <p:nvSpPr>
          <p:cNvPr id="30" name="Content Placeholder 19"/>
          <p:cNvSpPr txBox="1">
            <a:spLocks/>
          </p:cNvSpPr>
          <p:nvPr/>
        </p:nvSpPr>
        <p:spPr>
          <a:xfrm>
            <a:off x="6807192" y="4572001"/>
            <a:ext cx="5715008" cy="152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Highly Technical Organization 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(System Owners, Scrum Masters, Tech Leaders)</a:t>
            </a:r>
            <a:endParaRPr lang="en-US" sz="32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buFont typeface="Gill Sans"/>
              <a:buNone/>
            </a:pPr>
            <a:endParaRPr lang="en-US" sz="3200" dirty="0" smtClean="0"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558800" y="6096000"/>
            <a:ext cx="12112621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t Placeholder 19"/>
          <p:cNvSpPr txBox="1">
            <a:spLocks/>
          </p:cNvSpPr>
          <p:nvPr/>
        </p:nvSpPr>
        <p:spPr>
          <a:xfrm>
            <a:off x="482600" y="6248400"/>
            <a:ext cx="4876800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Knowledge – Who &amp; How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1621" y="6248400"/>
            <a:ext cx="1441150" cy="933343"/>
          </a:xfrm>
          <a:prstGeom prst="rect">
            <a:avLst/>
          </a:prstGeom>
        </p:spPr>
      </p:pic>
      <p:sp>
        <p:nvSpPr>
          <p:cNvPr id="34" name="Content Placeholder 19"/>
          <p:cNvSpPr txBox="1">
            <a:spLocks/>
          </p:cNvSpPr>
          <p:nvPr/>
        </p:nvSpPr>
        <p:spPr>
          <a:xfrm>
            <a:off x="6807200" y="6172200"/>
            <a:ext cx="4760917" cy="152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Hands-On… QA First</a:t>
            </a:r>
            <a:br>
              <a:rPr lang="en-US" sz="3200" dirty="0" smtClean="0">
                <a:latin typeface="Tahoma" pitchFamily="34" charset="0"/>
                <a:cs typeface="Tahoma" pitchFamily="34" charset="0"/>
              </a:rPr>
            </a:br>
            <a:r>
              <a:rPr lang="en-US" sz="3200" dirty="0" smtClean="0">
                <a:latin typeface="Tahoma" pitchFamily="34" charset="0"/>
                <a:cs typeface="Tahoma" pitchFamily="34" charset="0"/>
              </a:rPr>
              <a:t>On-going sessions</a:t>
            </a:r>
          </a:p>
          <a:p>
            <a:pPr marL="0" indent="0">
              <a:buFont typeface="Gill Sans"/>
              <a:buNone/>
            </a:pPr>
            <a:endParaRPr lang="en-US" sz="3200" dirty="0" smtClean="0"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34617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0" grpId="0"/>
      <p:bldP spid="23" grpId="0"/>
      <p:bldP spid="28" grpId="0"/>
      <p:bldP spid="30" grpId="0"/>
      <p:bldP spid="32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How to 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Assemble All 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the 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Pieces</a:t>
            </a: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?</a:t>
            </a:r>
            <a:endParaRPr lang="en-US" sz="4400" b="1" dirty="0" smtClean="0">
              <a:solidFill>
                <a:schemeClr val="accent2"/>
              </a:solidFill>
              <a:latin typeface="Tahoma" pitchFamily="34" charset="0"/>
              <a:ea typeface="ヒラギノ角ゴ Pro W3"/>
              <a:cs typeface="Tahoma" pitchFamily="34" charset="0"/>
            </a:endParaRPr>
          </a:p>
        </p:txBody>
      </p:sp>
      <p:cxnSp>
        <p:nvCxnSpPr>
          <p:cNvPr id="10" name="Straight Connector 8"/>
          <p:cNvCxnSpPr/>
          <p:nvPr/>
        </p:nvCxnSpPr>
        <p:spPr>
          <a:xfrm>
            <a:off x="330198" y="11414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64800" y="0"/>
            <a:ext cx="2206621" cy="1921127"/>
          </a:xfrm>
          <a:prstGeom prst="rect">
            <a:avLst/>
          </a:prstGeom>
        </p:spPr>
      </p:pic>
      <p:pic>
        <p:nvPicPr>
          <p:cNvPr id="1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  <p:sp>
        <p:nvSpPr>
          <p:cNvPr id="14" name="Content Placeholder 19"/>
          <p:cNvSpPr txBox="1">
            <a:spLocks/>
          </p:cNvSpPr>
          <p:nvPr/>
        </p:nvSpPr>
        <p:spPr>
          <a:xfrm>
            <a:off x="482594" y="3962400"/>
            <a:ext cx="4876806" cy="1104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Fitting Tools to Platform and Development Process</a:t>
            </a:r>
          </a:p>
        </p:txBody>
      </p:sp>
      <p:sp>
        <p:nvSpPr>
          <p:cNvPr id="15" name="Content Placeholder 19"/>
          <p:cNvSpPr txBox="1">
            <a:spLocks/>
          </p:cNvSpPr>
          <p:nvPr/>
        </p:nvSpPr>
        <p:spPr>
          <a:xfrm>
            <a:off x="6807193" y="3886200"/>
            <a:ext cx="6101195" cy="1600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Java – Multi-Tier</a:t>
            </a:r>
            <a:br>
              <a:rPr lang="en-US" sz="3200" dirty="0" smtClean="0">
                <a:latin typeface="Tahoma" pitchFamily="34" charset="0"/>
                <a:cs typeface="Tahoma" pitchFamily="34" charset="0"/>
              </a:rPr>
            </a:br>
            <a:r>
              <a:rPr lang="en-US" sz="3200" dirty="0" smtClean="0">
                <a:latin typeface="Tahoma" pitchFamily="34" charset="0"/>
                <a:cs typeface="Tahoma" pitchFamily="34" charset="0"/>
              </a:rPr>
              <a:t>Agile Methodology </a:t>
            </a:r>
            <a:br>
              <a:rPr lang="en-US" sz="3200" dirty="0" smtClean="0">
                <a:latin typeface="Tahoma" pitchFamily="34" charset="0"/>
                <a:cs typeface="Tahoma" pitchFamily="34" charset="0"/>
              </a:rPr>
            </a:br>
            <a:r>
              <a:rPr lang="en-US" sz="3200" dirty="0" smtClean="0">
                <a:latin typeface="Tahoma" pitchFamily="34" charset="0"/>
                <a:cs typeface="Tahoma" pitchFamily="34" charset="0"/>
              </a:rPr>
              <a:t>JIRA (For bug tracking)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558800" y="5791200"/>
            <a:ext cx="12112621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ontent Placeholder 19"/>
          <p:cNvSpPr txBox="1">
            <a:spLocks/>
          </p:cNvSpPr>
          <p:nvPr/>
        </p:nvSpPr>
        <p:spPr>
          <a:xfrm>
            <a:off x="482600" y="5943600"/>
            <a:ext cx="4648206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Define Operational cycle</a:t>
            </a:r>
          </a:p>
        </p:txBody>
      </p:sp>
      <p:sp>
        <p:nvSpPr>
          <p:cNvPr id="25" name="Content Placeholder 19"/>
          <p:cNvSpPr txBox="1">
            <a:spLocks/>
          </p:cNvSpPr>
          <p:nvPr/>
        </p:nvSpPr>
        <p:spPr>
          <a:xfrm>
            <a:off x="6792686" y="5943600"/>
            <a:ext cx="5424714" cy="1447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Key Performance Indicators</a:t>
            </a:r>
          </a:p>
          <a:p>
            <a:pPr marL="0" indent="0">
              <a:spcBef>
                <a:spcPts val="1200"/>
              </a:spcBef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Operational Review          (by system owners)</a:t>
            </a:r>
            <a:br>
              <a:rPr lang="en-US" sz="3200" dirty="0" smtClean="0">
                <a:latin typeface="Tahoma" pitchFamily="34" charset="0"/>
                <a:cs typeface="Tahoma" pitchFamily="34" charset="0"/>
              </a:rPr>
            </a:br>
            <a:endParaRPr lang="en-US" sz="3200" dirty="0" smtClean="0"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558800" y="3657600"/>
            <a:ext cx="12112621" cy="0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ontent Placeholder 19"/>
          <p:cNvSpPr txBox="1">
            <a:spLocks/>
          </p:cNvSpPr>
          <p:nvPr/>
        </p:nvSpPr>
        <p:spPr>
          <a:xfrm>
            <a:off x="482600" y="1905000"/>
            <a:ext cx="4876800" cy="685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Pen-Test Strategy</a:t>
            </a:r>
          </a:p>
        </p:txBody>
      </p:sp>
      <p:sp>
        <p:nvSpPr>
          <p:cNvPr id="40" name="Content Placeholder 19"/>
          <p:cNvSpPr txBox="1">
            <a:spLocks/>
          </p:cNvSpPr>
          <p:nvPr/>
        </p:nvSpPr>
        <p:spPr>
          <a:xfrm>
            <a:off x="6807200" y="1752600"/>
            <a:ext cx="5714995" cy="1524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888997" marR="0" lvl="0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1pPr>
            <a:lvl2pPr marL="1333496" marR="0" lvl="1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2pPr>
            <a:lvl3pPr marL="1777995" marR="0" lvl="2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3pPr>
            <a:lvl4pPr marL="2222504" marR="0" lvl="3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4pPr>
            <a:lvl5pPr marL="2667003" marR="0" lvl="4" indent="-571500" algn="l" defTabSz="914400" rtl="0" fontAlgn="auto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SzPct val="171000"/>
              <a:buFont typeface="Gill Sans"/>
              <a:buChar char="•"/>
              <a:tabLst/>
              <a:defRPr lang="en-US" sz="4200" b="0" i="0" u="none" strike="noStrike" kern="0" cap="none" spc="0" baseline="0">
                <a:solidFill>
                  <a:srgbClr val="000000"/>
                </a:solidFill>
                <a:uFillTx/>
                <a:latin typeface="Gill Sans"/>
                <a:ea typeface="ヒラギノ角ゴ Pro W3"/>
                <a:cs typeface="ヒラギノ角ゴ Pro W3"/>
              </a:defRPr>
            </a:lvl5pPr>
          </a:lstStyle>
          <a:p>
            <a:pPr marL="0" indent="0">
              <a:buFont typeface="Gill Sans"/>
              <a:buNone/>
            </a:pPr>
            <a:r>
              <a:rPr lang="en-US" sz="3200" dirty="0" smtClean="0">
                <a:latin typeface="Tahoma" pitchFamily="34" charset="0"/>
                <a:cs typeface="Tahoma" pitchFamily="34" charset="0"/>
              </a:rPr>
              <a:t>3</a:t>
            </a:r>
            <a:r>
              <a:rPr lang="en-US" sz="3200" baseline="30000" dirty="0" smtClean="0">
                <a:latin typeface="Tahoma" pitchFamily="34" charset="0"/>
                <a:cs typeface="Tahoma" pitchFamily="34" charset="0"/>
              </a:rPr>
              <a:t>rd</a:t>
            </a:r>
            <a:r>
              <a:rPr lang="en-US" sz="3200" dirty="0" smtClean="0">
                <a:latin typeface="Tahoma" pitchFamily="34" charset="0"/>
                <a:cs typeface="Tahoma" pitchFamily="34" charset="0"/>
              </a:rPr>
              <a:t> Party</a:t>
            </a:r>
            <a:r>
              <a:rPr lang="en-US" sz="3200" dirty="0">
                <a:latin typeface="Tahoma" pitchFamily="34" charset="0"/>
                <a:cs typeface="Tahoma" pitchFamily="34" charset="0"/>
              </a:rPr>
              <a:t/>
            </a:r>
            <a:br>
              <a:rPr lang="en-US" sz="3200" dirty="0">
                <a:latin typeface="Tahoma" pitchFamily="34" charset="0"/>
                <a:cs typeface="Tahoma" pitchFamily="34" charset="0"/>
              </a:rPr>
            </a:br>
            <a:r>
              <a:rPr lang="en-US" sz="3200" dirty="0" err="1" smtClean="0">
                <a:latin typeface="Tahoma" pitchFamily="34" charset="0"/>
                <a:cs typeface="Tahoma" pitchFamily="34" charset="0"/>
              </a:rPr>
              <a:t>Blackbox</a:t>
            </a:r>
            <a:r>
              <a:rPr lang="en-US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n-US" sz="3200" dirty="0" smtClean="0">
                <a:latin typeface="Tahoma" pitchFamily="34" charset="0"/>
                <a:cs typeface="Tahoma" pitchFamily="34" charset="0"/>
              </a:rPr>
            </a:br>
            <a:r>
              <a:rPr lang="en-US" sz="3200" dirty="0" smtClean="0">
                <a:latin typeface="Tahoma" pitchFamily="34" charset="0"/>
                <a:cs typeface="Tahoma" pitchFamily="34" charset="0"/>
              </a:rPr>
              <a:t>Pre-defined flows to check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5339" y="4184557"/>
            <a:ext cx="1003485" cy="10034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9400" y="6083254"/>
            <a:ext cx="1092292" cy="109229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4502" y="2125536"/>
            <a:ext cx="1037503" cy="77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54464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3" grpId="0"/>
      <p:bldP spid="25" grpId="0"/>
      <p:bldP spid="3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81003" y="8762996"/>
            <a:ext cx="5143499" cy="7239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406394" y="152400"/>
            <a:ext cx="12598405" cy="1220789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  <a:cs typeface="Tahoma" pitchFamily="34" charset="0"/>
              </a:rPr>
              <a:t>SDLC Take #2</a:t>
            </a:r>
          </a:p>
        </p:txBody>
      </p:sp>
      <p:cxnSp>
        <p:nvCxnSpPr>
          <p:cNvPr id="10" name="Straight Connector 8"/>
          <p:cNvCxnSpPr/>
          <p:nvPr/>
        </p:nvCxnSpPr>
        <p:spPr>
          <a:xfrm>
            <a:off x="330198" y="1217608"/>
            <a:ext cx="12191997" cy="1592"/>
          </a:xfrm>
          <a:prstGeom prst="straightConnector1">
            <a:avLst/>
          </a:prstGeom>
          <a:noFill/>
          <a:ln w="9528">
            <a:solidFill>
              <a:srgbClr val="000000"/>
            </a:solidFill>
            <a:prstDash val="solid"/>
          </a:ln>
        </p:spPr>
      </p:cxnSp>
      <p:pic>
        <p:nvPicPr>
          <p:cNvPr id="18" name="Picture 2" descr="D:\Users\ofer\AppData\Local\Temp\wzf82f\Seeker_inf_01_r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22393" y="8853296"/>
            <a:ext cx="2285995" cy="832269"/>
          </a:xfrm>
          <a:prstGeom prst="rect">
            <a:avLst/>
          </a:prstGeom>
          <a:noFill/>
        </p:spPr>
      </p:pic>
      <p:sp>
        <p:nvSpPr>
          <p:cNvPr id="27" name="Rectangle 26"/>
          <p:cNvSpPr/>
          <p:nvPr/>
        </p:nvSpPr>
        <p:spPr>
          <a:xfrm>
            <a:off x="406401" y="4022160"/>
            <a:ext cx="7887284" cy="201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82600" y="4323852"/>
            <a:ext cx="1153888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Sprint </a:t>
            </a:r>
            <a:b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</a:b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Plan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778000" y="4323852"/>
            <a:ext cx="4419600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Sprint &amp; Regression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73800" y="4323852"/>
            <a:ext cx="2019884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Rollout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73900" y="2560752"/>
            <a:ext cx="986135" cy="98613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50259" y="2574360"/>
            <a:ext cx="932541" cy="93254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2600" y="1888560"/>
            <a:ext cx="2266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Security</a:t>
            </a:r>
            <a:br>
              <a:rPr lang="en-US" sz="2400" b="1" dirty="0" smtClean="0"/>
            </a:br>
            <a:r>
              <a:rPr lang="en-US" sz="2400" b="1" dirty="0" smtClean="0"/>
              <a:t>Design</a:t>
            </a:r>
            <a:endParaRPr lang="en-US" sz="2400" b="1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45850" y="2347992"/>
            <a:ext cx="1215418" cy="123601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8407400" y="4022160"/>
            <a:ext cx="4500988" cy="20486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407400" y="4318000"/>
            <a:ext cx="4500988" cy="78154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0" rIns="0" bIns="0" anchor="ctr" anchorCtr="0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kern="0" dirty="0" smtClean="0">
                <a:solidFill>
                  <a:srgbClr val="000000"/>
                </a:solidFill>
                <a:latin typeface="Century Gothic" pitchFamily="34"/>
                <a:ea typeface="ヒラギノ角ゴ Pro W3"/>
                <a:cs typeface="ヒラギノ角ゴ Pro W3"/>
              </a:rPr>
              <a:t>In Production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17200" y="1905000"/>
            <a:ext cx="1732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Customer Testing</a:t>
            </a:r>
            <a:endParaRPr lang="en-US" sz="2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883400" y="1905000"/>
            <a:ext cx="1732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party Pen-Testing</a:t>
            </a:r>
            <a:endParaRPr lang="en-US" sz="2400" b="1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5496804"/>
            <a:ext cx="522996" cy="52299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36815" y="5486400"/>
            <a:ext cx="8131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Budgeted “Certification” Program </a:t>
            </a:r>
            <a:endParaRPr lang="en-US" sz="28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635000" y="6096000"/>
            <a:ext cx="1043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R&amp;D / QA </a:t>
            </a:r>
            <a:r>
              <a:rPr lang="en-US" sz="2800" b="1" dirty="0" smtClean="0"/>
              <a:t>Ownership </a:t>
            </a:r>
            <a:r>
              <a:rPr lang="en-US" sz="2800" b="1" dirty="0"/>
              <a:t>(Tech </a:t>
            </a:r>
            <a:r>
              <a:rPr lang="en-US" sz="2800" b="1" dirty="0" smtClean="0"/>
              <a:t>Leaders </a:t>
            </a:r>
            <a:r>
              <a:rPr lang="en-US" sz="2800" b="1" dirty="0"/>
              <a:t>&amp; </a:t>
            </a:r>
            <a:r>
              <a:rPr lang="en-US" sz="2800" b="1" dirty="0" smtClean="0"/>
              <a:t>System Owners)</a:t>
            </a:r>
            <a:endParaRPr lang="en-US" sz="28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35000" y="6705600"/>
            <a:ext cx="975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Knowledge </a:t>
            </a:r>
            <a:r>
              <a:rPr lang="en-US" sz="2800" b="1" dirty="0" smtClean="0"/>
              <a:t>(Hands-On Training </a:t>
            </a:r>
            <a:r>
              <a:rPr lang="en-US" sz="2800" b="1" dirty="0"/>
              <a:t>+ </a:t>
            </a:r>
            <a:r>
              <a:rPr lang="en-US" sz="2800" b="1" dirty="0" smtClean="0"/>
              <a:t>On-Going Sessions</a:t>
            </a:r>
            <a:r>
              <a:rPr lang="en-US" sz="2800" b="1" dirty="0"/>
              <a:t>)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6106404"/>
            <a:ext cx="522996" cy="522996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6716004"/>
            <a:ext cx="522996" cy="522996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00" y="7315200"/>
            <a:ext cx="522996" cy="52299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35000" y="7325156"/>
            <a:ext cx="696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Embedded Bug Tracking in Dev Tools</a:t>
            </a:r>
            <a:endParaRPr lang="en-US" sz="2800" b="1" dirty="0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22818" y="2576286"/>
            <a:ext cx="932541" cy="932541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2255159" y="1890486"/>
            <a:ext cx="22660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Static Code Analysis</a:t>
            </a:r>
            <a:endParaRPr lang="en-US" sz="2400" b="1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6418" y="2576286"/>
            <a:ext cx="932541" cy="932541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368800" y="1905000"/>
            <a:ext cx="2494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Runtime/Dynamic Code Analysis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903973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owerpoint template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3004797" cy="975360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4"/>
          <p:cNvSpPr/>
          <p:nvPr/>
        </p:nvSpPr>
        <p:spPr>
          <a:xfrm>
            <a:off x="635000" y="2667000"/>
            <a:ext cx="11963396" cy="48768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00" b="1" i="0" u="none" strike="noStrike" kern="0" cap="none" spc="0" baseline="0" dirty="0">
                <a:solidFill>
                  <a:srgbClr val="FFFFFF"/>
                </a:solidFill>
                <a:uFillTx/>
                <a:latin typeface="Arial Rounded MT Bold" pitchFamily="34"/>
                <a:ea typeface="ヒラギノ角ゴ Pro W3"/>
                <a:cs typeface="ヒラギノ角ゴ Pro W3"/>
              </a:rPr>
              <a:t>Thank You</a:t>
            </a:r>
            <a:r>
              <a:rPr lang="en-US" sz="6600" b="1" i="0" u="none" strike="noStrike" kern="0" cap="none" spc="0" baseline="0" dirty="0" smtClean="0">
                <a:solidFill>
                  <a:srgbClr val="FFFFFF"/>
                </a:solidFill>
                <a:uFillTx/>
                <a:latin typeface="Arial Rounded MT Bold" pitchFamily="34"/>
                <a:ea typeface="ヒラギノ角ゴ Pro W3"/>
                <a:cs typeface="ヒラギノ角ゴ Pro W3"/>
              </a:rPr>
              <a:t>!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6600" b="1" kern="0" dirty="0" smtClean="0">
              <a:solidFill>
                <a:srgbClr val="FFFFFF"/>
              </a:solidFill>
              <a:latin typeface="Arial Rounded MT Bold" pitchFamily="34"/>
              <a:ea typeface="ヒラギノ角ゴ Pro W3"/>
              <a:cs typeface="ヒラギノ角ゴ Pro W3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6600" b="1" i="0" u="none" strike="noStrike" kern="0" cap="none" spc="0" baseline="0" dirty="0" smtClean="0">
                <a:solidFill>
                  <a:srgbClr val="FFFFFF"/>
                </a:solidFill>
                <a:uFillTx/>
                <a:latin typeface="Arial Rounded MT Bold" pitchFamily="34"/>
                <a:ea typeface="ヒラギノ角ゴ Pro W3"/>
                <a:cs typeface="ヒラギノ角ゴ Pro W3"/>
              </a:rPr>
              <a:t>Q&amp;A</a:t>
            </a:r>
            <a:endParaRPr lang="en-US" sz="6600" b="1" i="0" u="none" strike="noStrike" kern="0" cap="none" spc="0" baseline="0" dirty="0">
              <a:solidFill>
                <a:srgbClr val="FFFFFF"/>
              </a:solidFill>
              <a:uFillTx/>
              <a:latin typeface="Arial Rounded MT Bold" pitchFamily="34"/>
              <a:ea typeface="ヒラギノ角ゴ Pro W3"/>
              <a:cs typeface="ヒラギノ角ゴ Pro W3"/>
            </a:endParaRPr>
          </a:p>
        </p:txBody>
      </p:sp>
      <p:pic>
        <p:nvPicPr>
          <p:cNvPr id="5" name="Picture 2" descr="D:\Users\ofer\AppData\Local\Temp\wzcd0a\Seeker_inf_blac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40999" y="8834814"/>
            <a:ext cx="2416629" cy="8915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u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Security</Template>
  <TotalTime>24263</TotalTime>
  <Pages>0</Pages>
  <Words>1008</Words>
  <Characters>0</Characters>
  <Application>Microsoft Office PowerPoint</Application>
  <PresentationFormat>Custom</PresentationFormat>
  <Lines>0</Lines>
  <Paragraphs>185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Security</vt:lpstr>
      <vt:lpstr>Slide 1</vt:lpstr>
      <vt:lpstr>Slide 2</vt:lpstr>
      <vt:lpstr>Slide 3</vt:lpstr>
      <vt:lpstr>Slide 4</vt:lpstr>
      <vt:lpstr>Providing Service to Some of the Biggest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guy</dc:creator>
  <cp:lastModifiedBy>Ofer Maor</cp:lastModifiedBy>
  <cp:revision>105</cp:revision>
  <dcterms:created xsi:type="dcterms:W3CDTF">2010-12-14T12:35:06Z</dcterms:created>
  <dcterms:modified xsi:type="dcterms:W3CDTF">2011-09-20T21:26:09Z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0x010100CF98546B827D6543B394C6F89B1D6A3F</vt:lpwstr>
  </property>
</Properties>
</file>