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7" r:id="rId4"/>
  </p:sldMasterIdLst>
  <p:notesMasterIdLst>
    <p:notesMasterId r:id="rId57"/>
  </p:notesMasterIdLst>
  <p:sldIdLst>
    <p:sldId id="262" r:id="rId5"/>
    <p:sldId id="257" r:id="rId6"/>
    <p:sldId id="261" r:id="rId7"/>
    <p:sldId id="265" r:id="rId8"/>
    <p:sldId id="266" r:id="rId9"/>
    <p:sldId id="267" r:id="rId10"/>
    <p:sldId id="268" r:id="rId11"/>
    <p:sldId id="270" r:id="rId12"/>
    <p:sldId id="271" r:id="rId13"/>
    <p:sldId id="272" r:id="rId14"/>
    <p:sldId id="318" r:id="rId15"/>
    <p:sldId id="273" r:id="rId16"/>
    <p:sldId id="274" r:id="rId17"/>
    <p:sldId id="276" r:id="rId18"/>
    <p:sldId id="277" r:id="rId19"/>
    <p:sldId id="278" r:id="rId20"/>
    <p:sldId id="279" r:id="rId21"/>
    <p:sldId id="282" r:id="rId22"/>
    <p:sldId id="283" r:id="rId23"/>
    <p:sldId id="284" r:id="rId24"/>
    <p:sldId id="285" r:id="rId25"/>
    <p:sldId id="286" r:id="rId26"/>
    <p:sldId id="287" r:id="rId27"/>
    <p:sldId id="288" r:id="rId28"/>
    <p:sldId id="299" r:id="rId29"/>
    <p:sldId id="301" r:id="rId30"/>
    <p:sldId id="302" r:id="rId31"/>
    <p:sldId id="289" r:id="rId32"/>
    <p:sldId id="290" r:id="rId33"/>
    <p:sldId id="291" r:id="rId34"/>
    <p:sldId id="292" r:id="rId35"/>
    <p:sldId id="293" r:id="rId36"/>
    <p:sldId id="294" r:id="rId37"/>
    <p:sldId id="295" r:id="rId38"/>
    <p:sldId id="296" r:id="rId39"/>
    <p:sldId id="297" r:id="rId40"/>
    <p:sldId id="298" r:id="rId41"/>
    <p:sldId id="303" r:id="rId42"/>
    <p:sldId id="304" r:id="rId43"/>
    <p:sldId id="305" r:id="rId44"/>
    <p:sldId id="306" r:id="rId45"/>
    <p:sldId id="315" r:id="rId46"/>
    <p:sldId id="307" r:id="rId47"/>
    <p:sldId id="316" r:id="rId48"/>
    <p:sldId id="317" r:id="rId49"/>
    <p:sldId id="310" r:id="rId50"/>
    <p:sldId id="311" r:id="rId51"/>
    <p:sldId id="312" r:id="rId52"/>
    <p:sldId id="313" r:id="rId53"/>
    <p:sldId id="314" r:id="rId54"/>
    <p:sldId id="308" r:id="rId55"/>
    <p:sldId id="309" r:id="rId5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AB00"/>
    <a:srgbClr val="284E36"/>
    <a:srgbClr val="822433"/>
    <a:srgbClr val="003768"/>
    <a:srgbClr val="F47B20"/>
    <a:srgbClr val="FF4343"/>
    <a:srgbClr val="FF1919"/>
    <a:srgbClr val="89B6F7"/>
    <a:srgbClr val="FF6565"/>
    <a:srgbClr val="FF050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82571" autoAdjust="0"/>
  </p:normalViewPr>
  <p:slideViewPr>
    <p:cSldViewPr snapToGrid="0">
      <p:cViewPr varScale="1">
        <p:scale>
          <a:sx n="76" d="100"/>
          <a:sy n="76" d="100"/>
        </p:scale>
        <p:origin x="-53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116DF0-E781-4FF3-813F-488FEC582CC2}" type="datetimeFigureOut">
              <a:rPr lang="en-US"/>
              <a:pPr>
                <a:defRPr/>
              </a:pPr>
              <a:t>9/15/2011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EC56B672-E3C1-4A0B-A8A1-973DC610CB1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ashampoo.com/en/usd/dth"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networkworld.com/news/2011/042111-german-software-maker-ashampoo-warns.html?source=nww_rss"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202A4ABD-62E2-432F-AF83-50FE6165A6DF}"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TextEdit="1"/>
          </p:cNvSpPr>
          <p:nvPr>
            <p:ph type="sldImg"/>
          </p:nvPr>
        </p:nvSpPr>
        <p:spPr bwMode="auto">
          <a:xfrm>
            <a:off x="1144588" y="685800"/>
            <a:ext cx="4572000" cy="3429000"/>
          </a:xfrm>
          <a:noFill/>
          <a:ln>
            <a:solidFill>
              <a:srgbClr val="000000"/>
            </a:solidFill>
            <a:miter lim="800000"/>
            <a:headEnd/>
            <a:tailEnd/>
          </a:ln>
        </p:spPr>
      </p:sp>
      <p:sp>
        <p:nvSpPr>
          <p:cNvPr id="52227" name="Rectangle 3"/>
          <p:cNvSpPr>
            <a:spLocks noGrp="1"/>
          </p:cNvSpPr>
          <p:nvPr>
            <p:ph type="body" idx="1"/>
          </p:nvPr>
        </p:nvSpPr>
        <p:spPr bwMode="auto">
          <a:noFill/>
        </p:spPr>
        <p:txBody>
          <a:bodyPr/>
          <a:lstStyle/>
          <a:p>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err="1" smtClean="0"/>
              <a:t>Ashampoo</a:t>
            </a:r>
            <a:r>
              <a:rPr lang="en-US" dirty="0" smtClean="0"/>
              <a:t> message:</a:t>
            </a:r>
            <a:r>
              <a:rPr lang="en-US" baseline="0" dirty="0" smtClean="0"/>
              <a:t> </a:t>
            </a:r>
            <a:r>
              <a:rPr lang="en-US" dirty="0" smtClean="0">
                <a:hlinkClick r:id="rId3"/>
              </a:rPr>
              <a:t>http://www.ashampoo.com/en/usd/dth</a:t>
            </a:r>
            <a:endParaRPr lang="en-US" dirty="0" smtClean="0"/>
          </a:p>
          <a:p>
            <a:r>
              <a:rPr lang="en-US" dirty="0" smtClean="0"/>
              <a:t>The article: </a:t>
            </a:r>
            <a:r>
              <a:rPr lang="en-US" dirty="0" smtClean="0">
                <a:hlinkClick r:id="rId4"/>
              </a:rPr>
              <a:t>http://www.networkworld.com/news/2011/042111-german-software-maker-ashampoo-warns.html?source=nww_rss</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Or more in Sony’s case</a:t>
            </a:r>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18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Method is “Insecure</a:t>
            </a:r>
            <a:r>
              <a:rPr lang="en-US" baseline="0" dirty="0" smtClean="0"/>
              <a:t> object reference” after log-in</a:t>
            </a:r>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20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their statement </a:t>
            </a:r>
            <a:r>
              <a:rPr lang="en-US" baseline="0" dirty="0" err="1" smtClean="0"/>
              <a:t>CitiBank</a:t>
            </a:r>
            <a:r>
              <a:rPr lang="en-US" baseline="0" dirty="0" smtClean="0"/>
              <a:t> emphasized the fact that only 1% of accounts were compromised. It comes to show the different POV between the enterprise, victim and attacker. This is very similar to the passwords case from </a:t>
            </a:r>
            <a:r>
              <a:rPr lang="en-US" baseline="0" dirty="0" err="1" smtClean="0"/>
              <a:t>Rockyou</a:t>
            </a:r>
            <a:r>
              <a:rPr lang="en-US" baseline="0" dirty="0" smtClean="0"/>
              <a:t>. </a:t>
            </a:r>
            <a:r>
              <a:rPr lang="en-US" baseline="0" dirty="0" err="1" smtClean="0"/>
              <a:t>Citi</a:t>
            </a:r>
            <a:r>
              <a:rPr lang="en-US" baseline="0" dirty="0" smtClean="0"/>
              <a:t> are very proud of having only 1% of records compromised. A victim only cares about a single account (his own) and the hacker is happy with any substantial amount of data (and 360K is definitely substantial) regardless of its proportion in the general population (1%).</a:t>
            </a:r>
          </a:p>
          <a:p>
            <a:r>
              <a:rPr lang="en-US" baseline="0" dirty="0" smtClean="0"/>
              <a:t>While </a:t>
            </a:r>
            <a:r>
              <a:rPr lang="en-US" baseline="0" dirty="0" err="1" smtClean="0"/>
              <a:t>Citi</a:t>
            </a:r>
            <a:r>
              <a:rPr lang="en-US" baseline="0" dirty="0" smtClean="0"/>
              <a:t> claims that “critical data is missing” we know for a fact (personal experience in more than one incident) that holding the PAN is enough for making transactions.</a:t>
            </a:r>
          </a:p>
          <a:p>
            <a:r>
              <a:rPr lang="en-US" baseline="0" dirty="0" smtClean="0"/>
              <a:t>I think that the “account numbers” are actually “primary account numbers” better known as “credit card numbers”. What about PCI compliance?</a:t>
            </a:r>
          </a:p>
          <a:p>
            <a:r>
              <a:rPr lang="en-US" baseline="0" dirty="0" smtClean="0"/>
              <a:t>Claimed 2.7M USD in loss.</a:t>
            </a:r>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21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is a </a:t>
            </a:r>
            <a:r>
              <a:rPr lang="en-US" smtClean="0"/>
              <a:t>“</a:t>
            </a:r>
            <a:r>
              <a:rPr lang="en-US" smtClean="0"/>
              <a:t>routine </a:t>
            </a:r>
            <a:r>
              <a:rPr lang="en-US" dirty="0" smtClean="0"/>
              <a:t>check” or “routine monitoring”?</a:t>
            </a:r>
          </a:p>
          <a:p>
            <a:r>
              <a:rPr lang="en-US" dirty="0" smtClean="0"/>
              <a:t>Why don’t they mention the date of the incident? As we’ll show later, they do know which records have been accessed.</a:t>
            </a:r>
          </a:p>
          <a:p>
            <a:r>
              <a:rPr lang="en-US" dirty="0" smtClean="0"/>
              <a:t>Also the fact that implication information (number of affected</a:t>
            </a:r>
            <a:r>
              <a:rPr lang="en-US" baseline="0" dirty="0" smtClean="0"/>
              <a:t> accounts) was updated at least once, I suspect that there were at least three incidents (first they reported 200K, than 360K and admitted to later find 14 more – probably when attackers discovered the problem). Probably looking into different ranges of account numbers. First they look at the later incident and when going back in their records they found the second one.</a:t>
            </a:r>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22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It’s a bank. They always have audit. However,</a:t>
            </a:r>
            <a:r>
              <a:rPr lang="en-US" baseline="0" dirty="0" smtClean="0"/>
              <a:t> since this is not transaction data they couldn’t find it in the structured business log and probably had to sift and sort through piles of web server audit records. Most probably they had to track sessions whose logged in user was the perpetrator (or the originally compromised account).</a:t>
            </a:r>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23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kind of detection</a:t>
            </a:r>
            <a:r>
              <a:rPr lang="en-US" baseline="0" dirty="0" smtClean="0"/>
              <a:t> method is “has come to know”?</a:t>
            </a:r>
          </a:p>
          <a:p>
            <a:r>
              <a:rPr lang="en-US" baseline="0" dirty="0" smtClean="0"/>
              <a:t>My guess is that it was either a whistleblower or someone who was apprehended by the police</a:t>
            </a:r>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27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Authorities respond as though police would tell people to get used to wearing</a:t>
            </a:r>
            <a:r>
              <a:rPr lang="en-US" baseline="0" dirty="0" smtClean="0"/>
              <a:t> bulletproofs when leaving home.</a:t>
            </a:r>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30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Most probably SQL injection. If that was an internal breach they would have identified the internal address and the culprit.</a:t>
            </a:r>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33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Most accurate IDS in the world</a:t>
            </a:r>
          </a:p>
          <a:p>
            <a:r>
              <a:rPr lang="en-US" dirty="0" smtClean="0"/>
              <a:t>Like the story with the priest waiting to be saved by God</a:t>
            </a:r>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34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Probably</a:t>
            </a:r>
            <a:r>
              <a:rPr lang="en-US" baseline="0" dirty="0" smtClean="0"/>
              <a:t> had some basic database audit. Probably detect SQL errors in the audit trail.</a:t>
            </a:r>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35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36</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it happens once I’m OK with it. When it happens twice it’s coincidence,</a:t>
            </a:r>
            <a:r>
              <a:rPr lang="en-US" baseline="0" dirty="0" smtClean="0"/>
              <a:t> when it happens all the time it’s FUD.</a:t>
            </a:r>
          </a:p>
          <a:p>
            <a:r>
              <a:rPr lang="en-US" baseline="0" dirty="0" smtClean="0"/>
              <a:t>Imagine that every local bank heist would be tagged as “daring as sophisticated”.</a:t>
            </a:r>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39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EMC (according to a later</a:t>
            </a:r>
            <a:r>
              <a:rPr lang="en-US" baseline="0" dirty="0" smtClean="0"/>
              <a:t> statement from </a:t>
            </a:r>
            <a:r>
              <a:rPr lang="en-US" baseline="0" dirty="0" err="1" smtClean="0"/>
              <a:t>VirusTotal</a:t>
            </a:r>
            <a:r>
              <a:rPr lang="en-US" baseline="0" dirty="0" smtClean="0"/>
              <a:t>) only uploaded the file in March 19</a:t>
            </a:r>
            <a:r>
              <a:rPr lang="en-US" baseline="30000" dirty="0" smtClean="0"/>
              <a:t>th</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42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 “</a:t>
            </a:r>
            <a:r>
              <a:rPr lang="en-US" baseline="0" dirty="0" err="1" smtClean="0"/>
              <a:t>spearphishing</a:t>
            </a:r>
            <a:r>
              <a:rPr lang="en-US" baseline="0" dirty="0" smtClean="0"/>
              <a:t>”.</a:t>
            </a:r>
          </a:p>
          <a:p>
            <a:r>
              <a:rPr lang="en-US" baseline="0" dirty="0" smtClean="0"/>
              <a:t>I actually received a true “payment notification” email this week.</a:t>
            </a:r>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43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 does not look very “</a:t>
            </a:r>
            <a:r>
              <a:rPr lang="en-US" dirty="0" err="1" smtClean="0"/>
              <a:t>spearphishing</a:t>
            </a:r>
            <a:r>
              <a:rPr lang="en-US" dirty="0" smtClean="0"/>
              <a:t>” to me if it</a:t>
            </a:r>
            <a:r>
              <a:rPr lang="en-US" baseline="0" dirty="0" smtClean="0"/>
              <a:t> targeted at least 15 different organizations!</a:t>
            </a:r>
          </a:p>
          <a:p>
            <a:r>
              <a:rPr lang="en-US" baseline="0" dirty="0" smtClean="0"/>
              <a:t>Notice that none of the antivirus </a:t>
            </a:r>
            <a:r>
              <a:rPr lang="en-US" baseline="0" dirty="0" smtClean="0"/>
              <a:t>engines </a:t>
            </a:r>
            <a:r>
              <a:rPr lang="en-US" baseline="0" dirty="0" smtClean="0"/>
              <a:t>was able to detect it as malware for quite some time, although it was available for them for inspection.</a:t>
            </a:r>
            <a:endParaRPr lang="en-US" dirty="0"/>
          </a:p>
        </p:txBody>
      </p:sp>
      <p:sp>
        <p:nvSpPr>
          <p:cNvPr id="4" name="Slide Number Placeholder 3"/>
          <p:cNvSpPr>
            <a:spLocks noGrp="1"/>
          </p:cNvSpPr>
          <p:nvPr>
            <p:ph type="sldNum" sz="quarter" idx="10"/>
          </p:nvPr>
        </p:nvSpPr>
        <p:spPr/>
        <p:txBody>
          <a:bodyPr/>
          <a:lstStyle/>
          <a:p>
            <a:pPr>
              <a:defRPr/>
            </a:pPr>
            <a:fld id="{EC56B672-E3C1-4A0B-A8A1-973DC610CB16}" type="slidenum">
              <a:rPr lang="en-US" smtClean="0"/>
              <a:pPr>
                <a:defRPr/>
              </a:pPr>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37292" name="Rectangle 12"/>
          <p:cNvSpPr>
            <a:spLocks noChangeArrowheads="1"/>
          </p:cNvSpPr>
          <p:nvPr/>
        </p:nvSpPr>
        <p:spPr bwMode="auto">
          <a:xfrm>
            <a:off x="0" y="0"/>
            <a:ext cx="9144000" cy="3563938"/>
          </a:xfrm>
          <a:prstGeom prst="rect">
            <a:avLst/>
          </a:prstGeom>
          <a:gradFill rotWithShape="1">
            <a:gsLst>
              <a:gs pos="0">
                <a:srgbClr val="0D1E33"/>
              </a:gs>
              <a:gs pos="50000">
                <a:srgbClr val="1F497D"/>
              </a:gs>
              <a:gs pos="100000">
                <a:srgbClr val="0D1E33"/>
              </a:gs>
            </a:gsLst>
            <a:lin ang="0" scaled="1"/>
          </a:gradFill>
          <a:ln w="50800">
            <a:solidFill>
              <a:schemeClr val="bg1"/>
            </a:solidFill>
            <a:miter lim="800000"/>
            <a:headEnd/>
            <a:tailEnd/>
          </a:ln>
          <a:effectLst/>
        </p:spPr>
        <p:txBody>
          <a:bodyPr wrap="none" anchor="ctr"/>
          <a:lstStyle/>
          <a:p>
            <a:endParaRPr lang="en-US"/>
          </a:p>
        </p:txBody>
      </p:sp>
      <p:sp>
        <p:nvSpPr>
          <p:cNvPr id="737294" name="Rectangle 14"/>
          <p:cNvSpPr>
            <a:spLocks noChangeArrowheads="1"/>
          </p:cNvSpPr>
          <p:nvPr/>
        </p:nvSpPr>
        <p:spPr bwMode="auto">
          <a:xfrm>
            <a:off x="0" y="4521200"/>
            <a:ext cx="9144000" cy="2336800"/>
          </a:xfrm>
          <a:prstGeom prst="rect">
            <a:avLst/>
          </a:prstGeom>
          <a:solidFill>
            <a:schemeClr val="tx1"/>
          </a:solidFill>
          <a:ln w="50800">
            <a:solidFill>
              <a:schemeClr val="bg1"/>
            </a:solidFill>
            <a:miter lim="800000"/>
            <a:headEnd/>
            <a:tailEnd/>
          </a:ln>
          <a:effectLst/>
        </p:spPr>
        <p:txBody>
          <a:bodyPr wrap="none" anchor="ctr"/>
          <a:lstStyle/>
          <a:p>
            <a:endParaRPr lang="en-US"/>
          </a:p>
        </p:txBody>
      </p:sp>
      <p:sp>
        <p:nvSpPr>
          <p:cNvPr id="737282" name="Title Placeholder 1"/>
          <p:cNvSpPr>
            <a:spLocks noGrp="1"/>
          </p:cNvSpPr>
          <p:nvPr>
            <p:ph type="ctrTitle"/>
          </p:nvPr>
        </p:nvSpPr>
        <p:spPr>
          <a:xfrm>
            <a:off x="0" y="3622675"/>
            <a:ext cx="9144000" cy="890588"/>
          </a:xfrm>
          <a:noFill/>
        </p:spPr>
        <p:txBody>
          <a:bodyPr/>
          <a:lstStyle>
            <a:lvl1pPr marL="0" algn="ctr">
              <a:defRPr sz="3200" b="1">
                <a:solidFill>
                  <a:schemeClr val="tx1"/>
                </a:solidFill>
                <a:latin typeface="+mj-lt"/>
              </a:defRPr>
            </a:lvl1pPr>
          </a:lstStyle>
          <a:p>
            <a:r>
              <a:rPr lang="en-US" smtClean="0"/>
              <a:t>Click to edit Master title style</a:t>
            </a:r>
            <a:endParaRPr lang="en-US" dirty="0"/>
          </a:p>
        </p:txBody>
      </p:sp>
      <p:sp>
        <p:nvSpPr>
          <p:cNvPr id="737283" name="Rectangle 3"/>
          <p:cNvSpPr>
            <a:spLocks noGrp="1" noChangeArrowheads="1"/>
          </p:cNvSpPr>
          <p:nvPr>
            <p:ph type="subTitle" idx="1"/>
          </p:nvPr>
        </p:nvSpPr>
        <p:spPr>
          <a:xfrm>
            <a:off x="443132" y="4806949"/>
            <a:ext cx="5591908" cy="323165"/>
          </a:xfrm>
        </p:spPr>
        <p:txBody>
          <a:bodyPr wrap="square">
            <a:spAutoFit/>
          </a:bodyPr>
          <a:lstStyle>
            <a:lvl1pPr marL="0" indent="0" algn="l">
              <a:lnSpc>
                <a:spcPct val="75000"/>
              </a:lnSpc>
              <a:buFont typeface="Wingdings" pitchFamily="2" charset="2"/>
              <a:buNone/>
              <a:defRPr sz="2000">
                <a:solidFill>
                  <a:schemeClr val="bg1"/>
                </a:solidFill>
                <a:latin typeface="+mn-lt"/>
              </a:defRPr>
            </a:lvl1pPr>
          </a:lstStyle>
          <a:p>
            <a:r>
              <a:rPr lang="en-US" smtClean="0"/>
              <a:t>Click to edit Master subtitle style</a:t>
            </a:r>
            <a:endParaRPr lang="en-US" dirty="0"/>
          </a:p>
        </p:txBody>
      </p:sp>
      <p:sp>
        <p:nvSpPr>
          <p:cNvPr id="4" name="Date Placeholder 3"/>
          <p:cNvSpPr>
            <a:spLocks noGrp="1"/>
          </p:cNvSpPr>
          <p:nvPr>
            <p:ph type="dt" sz="half" idx="2"/>
          </p:nvPr>
        </p:nvSpPr>
        <p:spPr>
          <a:xfrm>
            <a:off x="457200" y="6245225"/>
            <a:ext cx="2133600" cy="476250"/>
          </a:xfrm>
        </p:spPr>
        <p:txBody>
          <a:bodyPr wrap="square" numCol="1" anchorCtr="0" compatLnSpc="1">
            <a:prstTxWarp prst="textNoShape">
              <a:avLst/>
            </a:prstTxWarp>
          </a:bodyPr>
          <a:lstStyle>
            <a:lvl1pPr fontAlgn="base">
              <a:spcBef>
                <a:spcPct val="0"/>
              </a:spcBef>
              <a:spcAft>
                <a:spcPct val="0"/>
              </a:spcAft>
              <a:defRPr smtClean="0">
                <a:solidFill>
                  <a:schemeClr val="bg1"/>
                </a:solidFill>
                <a:latin typeface="Arial" charset="0"/>
                <a:cs typeface="Arial" charset="0"/>
              </a:defRPr>
            </a:lvl1pPr>
          </a:lstStyle>
          <a:p>
            <a:fld id="{017D6BF0-6D09-49B8-8624-DF010751DF26}" type="datetime1">
              <a:rPr lang="en-US" smtClean="0"/>
              <a:pPr/>
              <a:t>9/15/2011</a:t>
            </a:fld>
            <a:endParaRPr lang="en-US"/>
          </a:p>
        </p:txBody>
      </p:sp>
      <p:sp>
        <p:nvSpPr>
          <p:cNvPr id="6" name="Slide Number Placeholder 5"/>
          <p:cNvSpPr>
            <a:spLocks noGrp="1"/>
          </p:cNvSpPr>
          <p:nvPr>
            <p:ph type="sldNum" sz="quarter" idx="4"/>
          </p:nvPr>
        </p:nvSpPr>
        <p:spPr>
          <a:xfrm>
            <a:off x="6553200" y="6245225"/>
            <a:ext cx="2133600" cy="476250"/>
          </a:xfrm>
        </p:spPr>
        <p:txBody>
          <a:bodyPr wrap="square" numCol="1" anchorCtr="0" compatLnSpc="1">
            <a:prstTxWarp prst="textNoShape">
              <a:avLst/>
            </a:prstTxWarp>
          </a:bodyPr>
          <a:lstStyle>
            <a:lvl1pPr fontAlgn="base">
              <a:spcBef>
                <a:spcPct val="0"/>
              </a:spcBef>
              <a:spcAft>
                <a:spcPct val="0"/>
              </a:spcAft>
              <a:defRPr smtClean="0">
                <a:solidFill>
                  <a:schemeClr val="bg1"/>
                </a:solidFill>
                <a:latin typeface="Arial" charset="0"/>
                <a:cs typeface="Arial" charset="0"/>
              </a:defRPr>
            </a:lvl1pPr>
          </a:lstStyle>
          <a:p>
            <a:fld id="{6327EA2C-26AD-4C0F-8041-B3543B25B2F1}" type="slidenum">
              <a:rPr lang="en-US" smtClean="0"/>
              <a:pPr/>
              <a:t>‹#›</a:t>
            </a:fld>
            <a:endParaRPr lang="en-US"/>
          </a:p>
        </p:txBody>
      </p:sp>
      <p:pic>
        <p:nvPicPr>
          <p:cNvPr id="12" name="Picture 11" descr="imperva_2color_WHITE-tag.png"/>
          <p:cNvPicPr>
            <a:picLocks noChangeAspect="1"/>
          </p:cNvPicPr>
          <p:nvPr userDrawn="1"/>
        </p:nvPicPr>
        <p:blipFill>
          <a:blip r:embed="rId2" cstate="print"/>
          <a:stretch>
            <a:fillRect/>
          </a:stretch>
        </p:blipFill>
        <p:spPr>
          <a:xfrm>
            <a:off x="2792834" y="1531491"/>
            <a:ext cx="3199176" cy="634548"/>
          </a:xfrm>
          <a:prstGeom prst="rect">
            <a:avLst/>
          </a:prstGeom>
        </p:spPr>
      </p:pic>
    </p:spTree>
  </p:cSld>
  <p:clrMapOvr>
    <a:masterClrMapping/>
  </p:clrMapOvr>
  <p:transition/>
  <p:timing>
    <p:tnLst>
      <p:par>
        <p:cTn id="1" dur="indefinite" restart="never" nodeType="tmRoot"/>
      </p:par>
    </p:tnLst>
  </p:timing>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ransition">
    <p:spTree>
      <p:nvGrpSpPr>
        <p:cNvPr id="1" name=""/>
        <p:cNvGrpSpPr/>
        <p:nvPr/>
      </p:nvGrpSpPr>
      <p:grpSpPr>
        <a:xfrm>
          <a:off x="0" y="0"/>
          <a:ext cx="0" cy="0"/>
          <a:chOff x="0" y="0"/>
          <a:chExt cx="0" cy="0"/>
        </a:xfrm>
      </p:grpSpPr>
      <p:sp>
        <p:nvSpPr>
          <p:cNvPr id="737282" name="Title Placeholder 1"/>
          <p:cNvSpPr>
            <a:spLocks noGrp="1"/>
          </p:cNvSpPr>
          <p:nvPr>
            <p:ph type="ctrTitle"/>
          </p:nvPr>
        </p:nvSpPr>
        <p:spPr>
          <a:xfrm>
            <a:off x="0" y="3622675"/>
            <a:ext cx="9144000" cy="890588"/>
          </a:xfrm>
          <a:noFill/>
        </p:spPr>
        <p:txBody>
          <a:bodyPr/>
          <a:lstStyle>
            <a:lvl1pPr marL="0" algn="ctr">
              <a:defRPr sz="3200" b="0">
                <a:solidFill>
                  <a:schemeClr val="tx1"/>
                </a:solidFill>
                <a:latin typeface="+mj-lt"/>
              </a:defRPr>
            </a:lvl1pPr>
          </a:lstStyle>
          <a:p>
            <a:r>
              <a:rPr lang="en-US" smtClean="0"/>
              <a:t>Click to edit Master title style</a:t>
            </a:r>
            <a:endParaRPr lang="en-US" dirty="0"/>
          </a:p>
        </p:txBody>
      </p:sp>
      <p:sp>
        <p:nvSpPr>
          <p:cNvPr id="14" name="Footer Placeholder 3"/>
          <p:cNvSpPr>
            <a:spLocks noGrp="1"/>
          </p:cNvSpPr>
          <p:nvPr>
            <p:ph type="ftr" sz="quarter" idx="10"/>
          </p:nvPr>
        </p:nvSpPr>
        <p:spPr>
          <a:xfrm>
            <a:off x="3124200" y="6461125"/>
            <a:ext cx="2895600" cy="365125"/>
          </a:xfrm>
          <a:prstGeom prst="rect">
            <a:avLst/>
          </a:prstGeom>
        </p:spPr>
        <p:txBody>
          <a:bodyPr/>
          <a:lstStyle>
            <a:lvl1pPr>
              <a:defRPr>
                <a:solidFill>
                  <a:schemeClr val="bg1"/>
                </a:solidFill>
              </a:defRPr>
            </a:lvl1pPr>
          </a:lstStyle>
          <a:p>
            <a:r>
              <a:rPr lang="en-US" dirty="0" smtClean="0"/>
              <a:t>- CONFIDENTIAL -</a:t>
            </a:r>
            <a:endParaRPr lang="en-US" dirty="0"/>
          </a:p>
        </p:txBody>
      </p:sp>
      <p:sp>
        <p:nvSpPr>
          <p:cNvPr id="7" name="Rectangle 12"/>
          <p:cNvSpPr>
            <a:spLocks noChangeArrowheads="1"/>
          </p:cNvSpPr>
          <p:nvPr userDrawn="1"/>
        </p:nvSpPr>
        <p:spPr bwMode="auto">
          <a:xfrm>
            <a:off x="0" y="0"/>
            <a:ext cx="9144000" cy="1864242"/>
          </a:xfrm>
          <a:prstGeom prst="rect">
            <a:avLst/>
          </a:prstGeom>
          <a:gradFill rotWithShape="1">
            <a:gsLst>
              <a:gs pos="0">
                <a:srgbClr val="0D1E33"/>
              </a:gs>
              <a:gs pos="50000">
                <a:srgbClr val="1F497D"/>
              </a:gs>
              <a:gs pos="100000">
                <a:srgbClr val="0D1E33"/>
              </a:gs>
            </a:gsLst>
            <a:lin ang="0" scaled="1"/>
          </a:gradFill>
          <a:ln w="50800">
            <a:solidFill>
              <a:schemeClr val="bg1"/>
            </a:solidFill>
            <a:miter lim="800000"/>
            <a:headEnd/>
            <a:tailEnd/>
          </a:ln>
          <a:effectLst/>
        </p:spPr>
        <p:txBody>
          <a:bodyPr wrap="none" anchor="ctr"/>
          <a:lstStyle/>
          <a:p>
            <a:endParaRPr lang="en-US"/>
          </a:p>
        </p:txBody>
      </p:sp>
      <p:sp>
        <p:nvSpPr>
          <p:cNvPr id="9" name="Rectangle 14"/>
          <p:cNvSpPr>
            <a:spLocks noChangeArrowheads="1"/>
          </p:cNvSpPr>
          <p:nvPr userDrawn="1"/>
        </p:nvSpPr>
        <p:spPr bwMode="auto">
          <a:xfrm>
            <a:off x="0" y="5940056"/>
            <a:ext cx="9144000" cy="917944"/>
          </a:xfrm>
          <a:prstGeom prst="rect">
            <a:avLst/>
          </a:prstGeom>
          <a:solidFill>
            <a:schemeClr val="tx1"/>
          </a:solidFill>
          <a:ln w="50800">
            <a:solidFill>
              <a:schemeClr val="bg1"/>
            </a:solidFill>
            <a:miter lim="800000"/>
            <a:headEnd/>
            <a:tailEnd/>
          </a:ln>
          <a:effectLst/>
        </p:spPr>
        <p:txBody>
          <a:bodyPr wrap="none" anchor="ctr"/>
          <a:lstStyle/>
          <a:p>
            <a:endParaRPr lang="en-US"/>
          </a:p>
        </p:txBody>
      </p:sp>
      <p:pic>
        <p:nvPicPr>
          <p:cNvPr id="12" name="Picture 11" descr="imperva_2color_WHITE-lrg.png"/>
          <p:cNvPicPr>
            <a:picLocks noChangeAspect="1"/>
          </p:cNvPicPr>
          <p:nvPr userDrawn="1"/>
        </p:nvPicPr>
        <p:blipFill>
          <a:blip r:embed="rId2" cstate="print"/>
          <a:stretch>
            <a:fillRect/>
          </a:stretch>
        </p:blipFill>
        <p:spPr>
          <a:xfrm>
            <a:off x="6611817" y="6414868"/>
            <a:ext cx="2218196" cy="307363"/>
          </a:xfrm>
          <a:prstGeom prst="rect">
            <a:avLst/>
          </a:prstGeom>
        </p:spPr>
      </p:pic>
    </p:spTree>
  </p:cSld>
  <p:clrMapOvr>
    <a:masterClrMapping/>
  </p:clrMapOvr>
  <p:transition/>
  <p:timing>
    <p:tnLst>
      <p:par>
        <p:cTn id="1" dur="indefinite" restart="never" nodeType="tmRoot"/>
      </p:par>
    </p:tnLst>
  </p:timing>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1"/>
          </p:nvPr>
        </p:nvSpPr>
        <p:spPr/>
        <p:txBody>
          <a:bodyPr/>
          <a:lstStyle>
            <a:lvl1pPr>
              <a:defRPr/>
            </a:lvl1pPr>
          </a:lstStyle>
          <a:p>
            <a:pPr>
              <a:defRPr/>
            </a:pPr>
            <a:fld id="{7387771B-A6BA-4C9B-9EF8-4734F8349578}" type="datetime1">
              <a:rPr lang="en-US" smtClean="0"/>
              <a:pPr>
                <a:defRPr/>
              </a:pPr>
              <a:t>9/15/2011</a:t>
            </a:fld>
            <a:endParaRPr lang="en-US"/>
          </a:p>
        </p:txBody>
      </p:sp>
      <p:sp>
        <p:nvSpPr>
          <p:cNvPr id="6" name="Slide Number Placeholder 5"/>
          <p:cNvSpPr>
            <a:spLocks noGrp="1"/>
          </p:cNvSpPr>
          <p:nvPr>
            <p:ph type="sldNum" sz="quarter" idx="12"/>
          </p:nvPr>
        </p:nvSpPr>
        <p:spPr/>
        <p:txBody>
          <a:bodyPr/>
          <a:lstStyle>
            <a:lvl1pPr>
              <a:defRPr/>
            </a:lvl1pPr>
          </a:lstStyle>
          <a:p>
            <a:pPr>
              <a:defRPr/>
            </a:pPr>
            <a:fld id="{EE1DF885-D310-4D10-8FAC-3930B3AC40D7}"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7" name="Rectangle 6"/>
          <p:cNvSpPr/>
          <p:nvPr userDrawn="1"/>
        </p:nvSpPr>
        <p:spPr bwMode="auto">
          <a:xfrm>
            <a:off x="59436" y="70340"/>
            <a:ext cx="9025128" cy="950976"/>
          </a:xfrm>
          <a:prstGeom prst="rect">
            <a:avLst/>
          </a:prstGeom>
          <a:gradFill rotWithShape="1">
            <a:gsLst>
              <a:gs pos="0">
                <a:srgbClr val="0E4D79"/>
              </a:gs>
              <a:gs pos="100000">
                <a:srgbClr val="0E4D79">
                  <a:gamma/>
                  <a:shade val="46275"/>
                  <a:invGamma/>
                </a:srgbClr>
              </a:gs>
            </a:gsLst>
            <a:lin ang="0" scaled="1"/>
          </a:gradFill>
          <a:ln w="9525">
            <a:noFill/>
            <a:miter lim="800000"/>
            <a:headEnd/>
            <a:tailEnd/>
          </a:ln>
        </p:spPr>
        <p:txBody>
          <a:bodyPr vert="horz" wrap="square" lIns="91440" tIns="45720" rIns="91440" bIns="45720" numCol="1" anchor="ctr" anchorCtr="0" compatLnSpc="1">
            <a:prstTxWarp prst="textNoShape">
              <a:avLst/>
            </a:prstTxWarp>
          </a:bodyPr>
          <a:lstStyle/>
          <a:p>
            <a:pPr marL="406400" marR="0" lvl="0" indent="0" algn="l" defTabSz="914400" rtl="0" eaLnBrk="0" fontAlgn="base" latinLnBrk="0" hangingPunct="0">
              <a:lnSpc>
                <a:spcPct val="80000"/>
              </a:lnSpc>
              <a:spcBef>
                <a:spcPct val="0"/>
              </a:spcBef>
              <a:spcAft>
                <a:spcPct val="0"/>
              </a:spcAft>
              <a:buClrTx/>
              <a:buSzTx/>
              <a:buFontTx/>
              <a:buNone/>
              <a:tabLst/>
              <a:defRPr/>
            </a:pPr>
            <a:endParaRPr kumimoji="0" lang="en-US" sz="3000" b="0" i="0" u="none" strike="noStrike" kern="0" cap="none" spc="0" normalizeH="0" baseline="0" noProof="0" smtClean="0">
              <a:ln>
                <a:noFill/>
              </a:ln>
              <a:solidFill>
                <a:schemeClr val="bg1"/>
              </a:solidFill>
              <a:effectLst/>
              <a:uLnTx/>
              <a:uFillTx/>
              <a:latin typeface="+mj-lt"/>
              <a:ea typeface="+mj-ea"/>
              <a:cs typeface="+mj-cs"/>
            </a:endParaRPr>
          </a:p>
        </p:txBody>
      </p:sp>
      <p:sp>
        <p:nvSpPr>
          <p:cNvPr id="8" name="Rectangle 14"/>
          <p:cNvSpPr>
            <a:spLocks noChangeArrowheads="1"/>
          </p:cNvSpPr>
          <p:nvPr userDrawn="1"/>
        </p:nvSpPr>
        <p:spPr bwMode="auto">
          <a:xfrm>
            <a:off x="58738" y="1019175"/>
            <a:ext cx="9029700" cy="82550"/>
          </a:xfrm>
          <a:prstGeom prst="rect">
            <a:avLst/>
          </a:prstGeom>
          <a:solidFill>
            <a:schemeClr val="tx1"/>
          </a:solidFill>
          <a:ln w="9525">
            <a:noFill/>
            <a:miter lim="800000"/>
            <a:headEnd/>
            <a:tailEnd/>
          </a:ln>
          <a:effectLst/>
        </p:spPr>
        <p:txBody>
          <a:bodyPr wrap="none" anchor="ctr"/>
          <a:lstStyle/>
          <a:p>
            <a:endParaRPr lang="en-US"/>
          </a:p>
        </p:txBody>
      </p:sp>
      <p:sp>
        <p:nvSpPr>
          <p:cNvPr id="9" name="Rectangle 15"/>
          <p:cNvSpPr>
            <a:spLocks noChangeArrowheads="1"/>
          </p:cNvSpPr>
          <p:nvPr userDrawn="1"/>
        </p:nvSpPr>
        <p:spPr bwMode="auto">
          <a:xfrm>
            <a:off x="58738" y="1095375"/>
            <a:ext cx="9029700" cy="42863"/>
          </a:xfrm>
          <a:prstGeom prst="rect">
            <a:avLst/>
          </a:prstGeom>
          <a:gradFill rotWithShape="1">
            <a:gsLst>
              <a:gs pos="0">
                <a:schemeClr val="tx1">
                  <a:alpha val="42999"/>
                </a:schemeClr>
              </a:gs>
              <a:gs pos="100000">
                <a:schemeClr val="tx1">
                  <a:gamma/>
                  <a:tint val="0"/>
                  <a:invGamma/>
                </a:schemeClr>
              </a:gs>
            </a:gsLst>
            <a:lin ang="5400000" scaled="1"/>
          </a:gradFill>
          <a:ln w="9525">
            <a:noFill/>
            <a:miter lim="800000"/>
            <a:headEnd/>
            <a:tailEnd/>
          </a:ln>
          <a:effectLst/>
        </p:spPr>
        <p:txBody>
          <a:bodyPr wrap="none" anchor="ctr"/>
          <a:lstStyle/>
          <a:p>
            <a:endParaRPr lang="en-US"/>
          </a:p>
        </p:txBody>
      </p:sp>
      <p:pic>
        <p:nvPicPr>
          <p:cNvPr id="6" name="Picture 8"/>
          <p:cNvPicPr>
            <a:picLocks noChangeAspect="1" noChangeArrowheads="1"/>
          </p:cNvPicPr>
          <p:nvPr userDrawn="1"/>
        </p:nvPicPr>
        <p:blipFill>
          <a:blip r:embed="rId2" cstate="print"/>
          <a:srcRect/>
          <a:stretch>
            <a:fillRect/>
          </a:stretch>
        </p:blipFill>
        <p:spPr bwMode="auto">
          <a:xfrm>
            <a:off x="6553200" y="6365630"/>
            <a:ext cx="2362200" cy="400050"/>
          </a:xfrm>
          <a:prstGeom prst="rect">
            <a:avLst/>
          </a:prstGeom>
          <a:noFill/>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4" name="Date Placeholder 3"/>
          <p:cNvSpPr>
            <a:spLocks noGrp="1"/>
          </p:cNvSpPr>
          <p:nvPr>
            <p:ph type="dt" sz="half" idx="11"/>
          </p:nvPr>
        </p:nvSpPr>
        <p:spPr/>
        <p:txBody>
          <a:bodyPr/>
          <a:lstStyle>
            <a:lvl1pPr>
              <a:defRPr/>
            </a:lvl1pPr>
          </a:lstStyle>
          <a:p>
            <a:pPr>
              <a:defRPr/>
            </a:pPr>
            <a:fld id="{7308A094-1F7E-4A11-84D4-152D19D451D2}" type="datetime1">
              <a:rPr lang="en-US" smtClean="0"/>
              <a:pPr>
                <a:defRPr/>
              </a:pPr>
              <a:t>9/15/2011</a:t>
            </a:fld>
            <a:endParaRPr lang="en-US"/>
          </a:p>
        </p:txBody>
      </p:sp>
      <p:sp>
        <p:nvSpPr>
          <p:cNvPr id="5" name="Slide Number Placeholder 4"/>
          <p:cNvSpPr>
            <a:spLocks noGrp="1"/>
          </p:cNvSpPr>
          <p:nvPr>
            <p:ph type="sldNum" sz="quarter" idx="12"/>
          </p:nvPr>
        </p:nvSpPr>
        <p:spPr/>
        <p:txBody>
          <a:bodyPr/>
          <a:lstStyle>
            <a:lvl1pPr>
              <a:defRPr/>
            </a:lvl1pPr>
          </a:lstStyle>
          <a:p>
            <a:pPr>
              <a:defRPr/>
            </a:pPr>
            <a:fld id="{F6776B39-EC47-4DDC-BF31-D5EA4E9A6EB5}"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2"/>
          </p:nvPr>
        </p:nvSpPr>
        <p:spPr/>
        <p:txBody>
          <a:bodyPr/>
          <a:lstStyle>
            <a:lvl1pPr>
              <a:defRPr/>
            </a:lvl1pPr>
          </a:lstStyle>
          <a:p>
            <a:pPr>
              <a:defRPr/>
            </a:pPr>
            <a:fld id="{F6D4A02A-E50E-4DFA-97E3-714214DAE4C2}" type="slidenum">
              <a:rPr lang="en-US"/>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bwMode="auto">
          <a:xfrm>
            <a:off x="59436" y="70340"/>
            <a:ext cx="9025128" cy="950976"/>
          </a:xfrm>
          <a:prstGeom prst="rect">
            <a:avLst/>
          </a:prstGeom>
          <a:gradFill rotWithShape="1">
            <a:gsLst>
              <a:gs pos="0">
                <a:srgbClr val="0E4D79"/>
              </a:gs>
              <a:gs pos="100000">
                <a:srgbClr val="0E4D79">
                  <a:gamma/>
                  <a:shade val="46275"/>
                  <a:invGamma/>
                </a:srgbClr>
              </a:gs>
            </a:gsLst>
            <a:lin ang="0" scaled="1"/>
          </a:gradFill>
          <a:ln w="9525">
            <a:noFill/>
            <a:miter lim="800000"/>
            <a:headEnd/>
            <a:tailEnd/>
          </a:ln>
        </p:spPr>
        <p:txBody>
          <a:bodyPr vert="horz" wrap="square" lIns="91440" tIns="45720" rIns="91440" bIns="45720" numCol="1" anchor="ctr" anchorCtr="0" compatLnSpc="1">
            <a:prstTxWarp prst="textNoShape">
              <a:avLst/>
            </a:prstTxWarp>
          </a:bodyPr>
          <a:lstStyle/>
          <a:p>
            <a:pPr marL="406400" marR="0" lvl="0" indent="0" algn="l" defTabSz="914400" rtl="0" eaLnBrk="0" fontAlgn="base" latinLnBrk="0" hangingPunct="0">
              <a:lnSpc>
                <a:spcPct val="80000"/>
              </a:lnSpc>
              <a:spcBef>
                <a:spcPct val="0"/>
              </a:spcBef>
              <a:spcAft>
                <a:spcPct val="0"/>
              </a:spcAft>
              <a:buClrTx/>
              <a:buSzTx/>
              <a:buFontTx/>
              <a:buNone/>
              <a:tabLst/>
              <a:defRPr/>
            </a:pPr>
            <a:endParaRPr kumimoji="0" lang="en-US" sz="3000" b="0" i="0" u="none" strike="noStrike" kern="0" cap="none" spc="0" normalizeH="0" baseline="0" noProof="0" smtClean="0">
              <a:ln>
                <a:noFill/>
              </a:ln>
              <a:solidFill>
                <a:schemeClr val="bg1"/>
              </a:solidFill>
              <a:effectLst/>
              <a:uLnTx/>
              <a:uFillTx/>
              <a:latin typeface="+mj-lt"/>
              <a:ea typeface="+mj-ea"/>
              <a:cs typeface="+mj-cs"/>
            </a:endParaRPr>
          </a:p>
        </p:txBody>
      </p:sp>
      <p:sp>
        <p:nvSpPr>
          <p:cNvPr id="516098" name="Title Placeholder 1"/>
          <p:cNvSpPr>
            <a:spLocks noGrp="1"/>
          </p:cNvSpPr>
          <p:nvPr>
            <p:ph type="title"/>
          </p:nvPr>
        </p:nvSpPr>
        <p:spPr bwMode="auto">
          <a:xfrm>
            <a:off x="58738" y="71438"/>
            <a:ext cx="9028112" cy="9493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Slide Heading Tahoma 30 pt, White, Title Caps</a:t>
            </a:r>
          </a:p>
        </p:txBody>
      </p:sp>
      <p:sp>
        <p:nvSpPr>
          <p:cNvPr id="516100" name="Rectangle 4"/>
          <p:cNvSpPr>
            <a:spLocks noGrp="1" noChangeArrowheads="1"/>
          </p:cNvSpPr>
          <p:nvPr>
            <p:ph type="body" idx="1"/>
          </p:nvPr>
        </p:nvSpPr>
        <p:spPr bwMode="auto">
          <a:xfrm>
            <a:off x="457200" y="15240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Slide Subheading Tahoma 24 pt, Black</a:t>
            </a:r>
          </a:p>
          <a:p>
            <a:pPr lvl="1"/>
            <a:r>
              <a:rPr lang="en-US" dirty="0" smtClean="0"/>
              <a:t>Top Level Bullet Tahoma 20 pt, Black</a:t>
            </a:r>
          </a:p>
          <a:p>
            <a:pPr lvl="2"/>
            <a:r>
              <a:rPr lang="en-US" dirty="0" smtClean="0"/>
              <a:t>Second level bullet Tahoma 16 pt, black</a:t>
            </a:r>
          </a:p>
          <a:p>
            <a:pPr lvl="3"/>
            <a:r>
              <a:rPr lang="en-US" dirty="0" smtClean="0"/>
              <a:t>Third level bullet </a:t>
            </a:r>
            <a:r>
              <a:rPr lang="en-US" dirty="0" err="1" smtClean="0"/>
              <a:t>Thoma</a:t>
            </a:r>
            <a:r>
              <a:rPr lang="en-US" dirty="0" smtClean="0"/>
              <a:t> 14 pt, black</a:t>
            </a:r>
          </a:p>
          <a:p>
            <a:pPr lvl="4"/>
            <a:r>
              <a:rPr lang="en-US" dirty="0" smtClean="0"/>
              <a:t>Fifth level</a:t>
            </a:r>
          </a:p>
        </p:txBody>
      </p:sp>
      <p:sp>
        <p:nvSpPr>
          <p:cNvPr id="4" name="Date Placeholder 3"/>
          <p:cNvSpPr>
            <a:spLocks noGrp="1"/>
          </p:cNvSpPr>
          <p:nvPr>
            <p:ph type="dt" sz="half" idx="2"/>
          </p:nvPr>
        </p:nvSpPr>
        <p:spPr>
          <a:xfrm>
            <a:off x="914400" y="6461125"/>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solidFill>
                <a:latin typeface="Arial" pitchFamily="34" charset="0"/>
                <a:cs typeface="Arial" pitchFamily="34" charset="0"/>
              </a:defRPr>
            </a:lvl1pPr>
          </a:lstStyle>
          <a:p>
            <a:pPr>
              <a:defRPr/>
            </a:pPr>
            <a:fld id="{B73CC681-8EB9-49DF-9178-A5BF3915A8F0}" type="datetime1">
              <a:rPr lang="en-US" smtClean="0"/>
              <a:pPr>
                <a:defRPr/>
              </a:pPr>
              <a:t>9/15/2011</a:t>
            </a:fld>
            <a:endParaRPr lang="en-US"/>
          </a:p>
        </p:txBody>
      </p:sp>
      <p:sp>
        <p:nvSpPr>
          <p:cNvPr id="6" name="Slide Number Placeholder 5"/>
          <p:cNvSpPr>
            <a:spLocks noGrp="1"/>
          </p:cNvSpPr>
          <p:nvPr>
            <p:ph type="sldNum" sz="quarter" idx="4"/>
          </p:nvPr>
        </p:nvSpPr>
        <p:spPr>
          <a:xfrm>
            <a:off x="400050" y="6461125"/>
            <a:ext cx="3810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solidFill>
                <a:latin typeface="Arial" pitchFamily="34" charset="0"/>
                <a:cs typeface="Arial" pitchFamily="34" charset="0"/>
              </a:defRPr>
            </a:lvl1pPr>
          </a:lstStyle>
          <a:p>
            <a:pPr>
              <a:defRPr/>
            </a:pPr>
            <a:fld id="{B3566E1C-26EE-4A77-9220-575131527AE9}" type="slidenum">
              <a:rPr lang="en-US" smtClean="0"/>
              <a:pPr>
                <a:defRPr/>
              </a:pPr>
              <a:t>‹#›</a:t>
            </a:fld>
            <a:endParaRPr lang="en-US"/>
          </a:p>
        </p:txBody>
      </p:sp>
      <p:pic>
        <p:nvPicPr>
          <p:cNvPr id="516104" name="Picture 8"/>
          <p:cNvPicPr>
            <a:picLocks noChangeAspect="1" noChangeArrowheads="1"/>
          </p:cNvPicPr>
          <p:nvPr/>
        </p:nvPicPr>
        <p:blipFill>
          <a:blip r:embed="rId7" cstate="print"/>
          <a:srcRect/>
          <a:stretch>
            <a:fillRect/>
          </a:stretch>
        </p:blipFill>
        <p:spPr bwMode="auto">
          <a:xfrm>
            <a:off x="6553200" y="6365630"/>
            <a:ext cx="2362200" cy="400050"/>
          </a:xfrm>
          <a:prstGeom prst="rect">
            <a:avLst/>
          </a:prstGeom>
          <a:noFill/>
        </p:spPr>
      </p:pic>
      <p:sp>
        <p:nvSpPr>
          <p:cNvPr id="516110" name="Rectangle 14"/>
          <p:cNvSpPr>
            <a:spLocks noChangeArrowheads="1"/>
          </p:cNvSpPr>
          <p:nvPr/>
        </p:nvSpPr>
        <p:spPr bwMode="auto">
          <a:xfrm>
            <a:off x="58738" y="1019175"/>
            <a:ext cx="9029700" cy="82550"/>
          </a:xfrm>
          <a:prstGeom prst="rect">
            <a:avLst/>
          </a:prstGeom>
          <a:solidFill>
            <a:schemeClr val="tx1"/>
          </a:solidFill>
          <a:ln w="9525">
            <a:noFill/>
            <a:miter lim="800000"/>
            <a:headEnd/>
            <a:tailEnd/>
          </a:ln>
          <a:effectLst/>
        </p:spPr>
        <p:txBody>
          <a:bodyPr wrap="none" anchor="ctr"/>
          <a:lstStyle/>
          <a:p>
            <a:endParaRPr lang="en-US"/>
          </a:p>
        </p:txBody>
      </p:sp>
      <p:sp>
        <p:nvSpPr>
          <p:cNvPr id="516111" name="Rectangle 15"/>
          <p:cNvSpPr>
            <a:spLocks noChangeArrowheads="1"/>
          </p:cNvSpPr>
          <p:nvPr/>
        </p:nvSpPr>
        <p:spPr bwMode="auto">
          <a:xfrm>
            <a:off x="58738" y="1095375"/>
            <a:ext cx="9029700" cy="42863"/>
          </a:xfrm>
          <a:prstGeom prst="rect">
            <a:avLst/>
          </a:prstGeom>
          <a:gradFill rotWithShape="1">
            <a:gsLst>
              <a:gs pos="0">
                <a:schemeClr val="tx1">
                  <a:alpha val="42999"/>
                </a:schemeClr>
              </a:gs>
              <a:gs pos="100000">
                <a:schemeClr val="tx1">
                  <a:gamma/>
                  <a:tint val="0"/>
                  <a:invGamma/>
                </a:schemeClr>
              </a:gs>
            </a:gsLst>
            <a:lin ang="5400000" scaled="1"/>
          </a:gradFill>
          <a:ln w="9525">
            <a:noFill/>
            <a:miter lim="800000"/>
            <a:headEnd/>
            <a:tailEnd/>
          </a:ln>
          <a:effec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58" r:id="rId1"/>
    <p:sldLayoutId id="2147483661" r:id="rId2"/>
    <p:sldLayoutId id="2147483659" r:id="rId3"/>
    <p:sldLayoutId id="2147483660" r:id="rId4"/>
    <p:sldLayoutId id="2147483662" r:id="rId5"/>
  </p:sldLayoutIdLst>
  <p:transition/>
  <p:timing>
    <p:tnLst>
      <p:par>
        <p:cTn id="1" dur="indefinite" restart="never" nodeType="tmRoot"/>
      </p:par>
    </p:tnLst>
  </p:timing>
  <p:hf hdr="0" dt="0"/>
  <p:txStyles>
    <p:titleStyle>
      <a:lvl1pPr marL="406400" algn="l" rtl="0" eaLnBrk="1" fontAlgn="base" hangingPunct="1">
        <a:lnSpc>
          <a:spcPct val="80000"/>
        </a:lnSpc>
        <a:spcBef>
          <a:spcPct val="0"/>
        </a:spcBef>
        <a:spcAft>
          <a:spcPct val="0"/>
        </a:spcAft>
        <a:defRPr sz="3000">
          <a:solidFill>
            <a:schemeClr val="bg1"/>
          </a:solidFill>
          <a:latin typeface="+mj-lt"/>
          <a:ea typeface="+mj-ea"/>
          <a:cs typeface="+mj-cs"/>
        </a:defRPr>
      </a:lvl1pPr>
      <a:lvl2pPr marL="406400" algn="l" rtl="0" eaLnBrk="1" fontAlgn="base" hangingPunct="1">
        <a:lnSpc>
          <a:spcPct val="80000"/>
        </a:lnSpc>
        <a:spcBef>
          <a:spcPct val="0"/>
        </a:spcBef>
        <a:spcAft>
          <a:spcPct val="0"/>
        </a:spcAft>
        <a:defRPr sz="3000">
          <a:solidFill>
            <a:schemeClr val="bg1"/>
          </a:solidFill>
          <a:latin typeface="Tahoma" pitchFamily="34" charset="0"/>
          <a:cs typeface="Tahoma" pitchFamily="34" charset="0"/>
        </a:defRPr>
      </a:lvl2pPr>
      <a:lvl3pPr marL="406400" algn="l" rtl="0" eaLnBrk="1" fontAlgn="base" hangingPunct="1">
        <a:lnSpc>
          <a:spcPct val="80000"/>
        </a:lnSpc>
        <a:spcBef>
          <a:spcPct val="0"/>
        </a:spcBef>
        <a:spcAft>
          <a:spcPct val="0"/>
        </a:spcAft>
        <a:defRPr sz="3000">
          <a:solidFill>
            <a:schemeClr val="bg1"/>
          </a:solidFill>
          <a:latin typeface="Tahoma" pitchFamily="34" charset="0"/>
          <a:cs typeface="Tahoma" pitchFamily="34" charset="0"/>
        </a:defRPr>
      </a:lvl3pPr>
      <a:lvl4pPr marL="406400" algn="l" rtl="0" eaLnBrk="1" fontAlgn="base" hangingPunct="1">
        <a:lnSpc>
          <a:spcPct val="80000"/>
        </a:lnSpc>
        <a:spcBef>
          <a:spcPct val="0"/>
        </a:spcBef>
        <a:spcAft>
          <a:spcPct val="0"/>
        </a:spcAft>
        <a:defRPr sz="3000">
          <a:solidFill>
            <a:schemeClr val="bg1"/>
          </a:solidFill>
          <a:latin typeface="Tahoma" pitchFamily="34" charset="0"/>
          <a:cs typeface="Tahoma" pitchFamily="34" charset="0"/>
        </a:defRPr>
      </a:lvl4pPr>
      <a:lvl5pPr marL="406400" algn="l" rtl="0" eaLnBrk="1" fontAlgn="base" hangingPunct="1">
        <a:lnSpc>
          <a:spcPct val="80000"/>
        </a:lnSpc>
        <a:spcBef>
          <a:spcPct val="0"/>
        </a:spcBef>
        <a:spcAft>
          <a:spcPct val="0"/>
        </a:spcAft>
        <a:defRPr sz="3000">
          <a:solidFill>
            <a:schemeClr val="bg1"/>
          </a:solidFill>
          <a:latin typeface="Tahoma" pitchFamily="34" charset="0"/>
          <a:cs typeface="Tahoma" pitchFamily="34" charset="0"/>
        </a:defRPr>
      </a:lvl5pPr>
      <a:lvl6pPr marL="863600" algn="l" rtl="0" eaLnBrk="1" fontAlgn="base" hangingPunct="1">
        <a:lnSpc>
          <a:spcPct val="80000"/>
        </a:lnSpc>
        <a:spcBef>
          <a:spcPct val="0"/>
        </a:spcBef>
        <a:spcAft>
          <a:spcPct val="0"/>
        </a:spcAft>
        <a:defRPr sz="3000">
          <a:solidFill>
            <a:schemeClr val="bg1"/>
          </a:solidFill>
          <a:latin typeface="Tahoma" pitchFamily="34" charset="0"/>
          <a:cs typeface="Tahoma" pitchFamily="34" charset="0"/>
        </a:defRPr>
      </a:lvl6pPr>
      <a:lvl7pPr marL="1320800" algn="l" rtl="0" eaLnBrk="1" fontAlgn="base" hangingPunct="1">
        <a:lnSpc>
          <a:spcPct val="80000"/>
        </a:lnSpc>
        <a:spcBef>
          <a:spcPct val="0"/>
        </a:spcBef>
        <a:spcAft>
          <a:spcPct val="0"/>
        </a:spcAft>
        <a:defRPr sz="3000">
          <a:solidFill>
            <a:schemeClr val="bg1"/>
          </a:solidFill>
          <a:latin typeface="Tahoma" pitchFamily="34" charset="0"/>
          <a:cs typeface="Tahoma" pitchFamily="34" charset="0"/>
        </a:defRPr>
      </a:lvl7pPr>
      <a:lvl8pPr marL="1778000" algn="l" rtl="0" eaLnBrk="1" fontAlgn="base" hangingPunct="1">
        <a:lnSpc>
          <a:spcPct val="80000"/>
        </a:lnSpc>
        <a:spcBef>
          <a:spcPct val="0"/>
        </a:spcBef>
        <a:spcAft>
          <a:spcPct val="0"/>
        </a:spcAft>
        <a:defRPr sz="3000">
          <a:solidFill>
            <a:schemeClr val="bg1"/>
          </a:solidFill>
          <a:latin typeface="Tahoma" pitchFamily="34" charset="0"/>
          <a:cs typeface="Tahoma" pitchFamily="34" charset="0"/>
        </a:defRPr>
      </a:lvl8pPr>
      <a:lvl9pPr marL="2235200" algn="l" rtl="0" eaLnBrk="1" fontAlgn="base" hangingPunct="1">
        <a:lnSpc>
          <a:spcPct val="80000"/>
        </a:lnSpc>
        <a:spcBef>
          <a:spcPct val="0"/>
        </a:spcBef>
        <a:spcAft>
          <a:spcPct val="0"/>
        </a:spcAft>
        <a:defRPr sz="3000">
          <a:solidFill>
            <a:schemeClr val="bg1"/>
          </a:solidFill>
          <a:latin typeface="Tahoma" pitchFamily="34" charset="0"/>
          <a:cs typeface="Tahoma" pitchFamily="34" charset="0"/>
        </a:defRPr>
      </a:lvl9pPr>
    </p:titleStyle>
    <p:bodyStyle>
      <a:lvl1pPr marL="347663" indent="-347663" algn="l" rtl="0" eaLnBrk="1" fontAlgn="base" hangingPunct="1">
        <a:spcBef>
          <a:spcPct val="20000"/>
        </a:spcBef>
        <a:spcAft>
          <a:spcPct val="0"/>
        </a:spcAft>
        <a:buClr>
          <a:srgbClr val="C00000"/>
        </a:buClr>
        <a:buFont typeface="Wingdings" pitchFamily="2" charset="2"/>
        <a:buChar char="§"/>
        <a:defRPr sz="2400">
          <a:solidFill>
            <a:schemeClr val="tx1"/>
          </a:solidFill>
          <a:latin typeface="+mn-lt"/>
          <a:ea typeface="+mn-ea"/>
          <a:cs typeface="+mn-cs"/>
        </a:defRPr>
      </a:lvl1pPr>
      <a:lvl2pPr marL="804863" indent="-300038" algn="l" rtl="0" eaLnBrk="1" fontAlgn="base" hangingPunct="1">
        <a:spcBef>
          <a:spcPct val="20000"/>
        </a:spcBef>
        <a:spcAft>
          <a:spcPct val="0"/>
        </a:spcAft>
        <a:buClr>
          <a:srgbClr val="C00000"/>
        </a:buClr>
        <a:buSzPct val="95000"/>
        <a:buFont typeface="Tahoma" pitchFamily="34" charset="0"/>
        <a:buChar char="+"/>
        <a:defRPr sz="2000">
          <a:solidFill>
            <a:schemeClr val="tx1"/>
          </a:solidFill>
          <a:latin typeface="+mn-lt"/>
          <a:cs typeface="+mn-cs"/>
        </a:defRPr>
      </a:lvl2pPr>
      <a:lvl3pPr marL="1203325" indent="-169863" algn="l" rtl="0" eaLnBrk="1" fontAlgn="base" hangingPunct="1">
        <a:spcBef>
          <a:spcPct val="20000"/>
        </a:spcBef>
        <a:spcAft>
          <a:spcPct val="0"/>
        </a:spcAft>
        <a:buClr>
          <a:srgbClr val="C00000"/>
        </a:buClr>
        <a:buFont typeface="Tahoma" pitchFamily="34" charset="0"/>
        <a:buChar char="–"/>
        <a:defRPr sz="1600">
          <a:solidFill>
            <a:schemeClr val="tx1"/>
          </a:solidFill>
          <a:latin typeface="+mn-lt"/>
          <a:cs typeface="+mn-cs"/>
        </a:defRPr>
      </a:lvl3pPr>
      <a:lvl4pPr marL="1600200" indent="-228600" algn="l" rtl="0" eaLnBrk="1" fontAlgn="base" hangingPunct="1">
        <a:spcBef>
          <a:spcPct val="20000"/>
        </a:spcBef>
        <a:spcAft>
          <a:spcPct val="0"/>
        </a:spcAft>
        <a:buClr>
          <a:srgbClr val="C00000"/>
        </a:buClr>
        <a:buFont typeface="Arial" pitchFamily="34" charset="0"/>
        <a:buChar char="•"/>
        <a:defRPr sz="1400">
          <a:solidFill>
            <a:schemeClr val="tx1"/>
          </a:solidFill>
          <a:latin typeface="+mn-lt"/>
          <a:cs typeface="+mn-cs"/>
        </a:defRPr>
      </a:lvl4pPr>
      <a:lvl5pPr marL="2003425" indent="-174625" algn="l" rtl="0" eaLnBrk="1" fontAlgn="base" hangingPunct="1">
        <a:spcBef>
          <a:spcPct val="20000"/>
        </a:spcBef>
        <a:spcAft>
          <a:spcPct val="0"/>
        </a:spcAft>
        <a:buClr>
          <a:srgbClr val="C00000"/>
        </a:buClr>
        <a:buSzPct val="55000"/>
        <a:buFont typeface="Wingdings" pitchFamily="2" charset="2"/>
        <a:buChar char="§"/>
        <a:defRPr sz="1400">
          <a:solidFill>
            <a:schemeClr val="tx1"/>
          </a:solidFill>
          <a:latin typeface="+mn-lt"/>
          <a:cs typeface="+mn-cs"/>
        </a:defRPr>
      </a:lvl5pPr>
      <a:lvl6pPr marL="2460625" indent="-174625" algn="l" rtl="0" eaLnBrk="1" fontAlgn="base" hangingPunct="1">
        <a:spcBef>
          <a:spcPct val="20000"/>
        </a:spcBef>
        <a:spcAft>
          <a:spcPct val="0"/>
        </a:spcAft>
        <a:buClr>
          <a:srgbClr val="C00000"/>
        </a:buClr>
        <a:buSzPct val="55000"/>
        <a:buFont typeface="Wingdings" pitchFamily="2" charset="2"/>
        <a:buChar char="§"/>
        <a:defRPr sz="1400">
          <a:solidFill>
            <a:schemeClr val="tx1"/>
          </a:solidFill>
          <a:latin typeface="+mn-lt"/>
          <a:cs typeface="+mn-cs"/>
        </a:defRPr>
      </a:lvl6pPr>
      <a:lvl7pPr marL="2917825" indent="-174625" algn="l" rtl="0" eaLnBrk="1" fontAlgn="base" hangingPunct="1">
        <a:spcBef>
          <a:spcPct val="20000"/>
        </a:spcBef>
        <a:spcAft>
          <a:spcPct val="0"/>
        </a:spcAft>
        <a:buClr>
          <a:srgbClr val="C00000"/>
        </a:buClr>
        <a:buSzPct val="55000"/>
        <a:buFont typeface="Wingdings" pitchFamily="2" charset="2"/>
        <a:buChar char="§"/>
        <a:defRPr sz="1400">
          <a:solidFill>
            <a:schemeClr val="tx1"/>
          </a:solidFill>
          <a:latin typeface="+mn-lt"/>
          <a:cs typeface="+mn-cs"/>
        </a:defRPr>
      </a:lvl7pPr>
      <a:lvl8pPr marL="3375025" indent="-174625" algn="l" rtl="0" eaLnBrk="1" fontAlgn="base" hangingPunct="1">
        <a:spcBef>
          <a:spcPct val="20000"/>
        </a:spcBef>
        <a:spcAft>
          <a:spcPct val="0"/>
        </a:spcAft>
        <a:buClr>
          <a:srgbClr val="C00000"/>
        </a:buClr>
        <a:buSzPct val="55000"/>
        <a:buFont typeface="Wingdings" pitchFamily="2" charset="2"/>
        <a:buChar char="§"/>
        <a:defRPr sz="1400">
          <a:solidFill>
            <a:schemeClr val="tx1"/>
          </a:solidFill>
          <a:latin typeface="+mn-lt"/>
          <a:cs typeface="+mn-cs"/>
        </a:defRPr>
      </a:lvl8pPr>
      <a:lvl9pPr marL="3832225" indent="-174625" algn="l" rtl="0" eaLnBrk="1" fontAlgn="base" hangingPunct="1">
        <a:spcBef>
          <a:spcPct val="20000"/>
        </a:spcBef>
        <a:spcAft>
          <a:spcPct val="0"/>
        </a:spcAft>
        <a:buClr>
          <a:srgbClr val="C00000"/>
        </a:buClr>
        <a:buSzPct val="55000"/>
        <a:buFont typeface="Wingdings" pitchFamily="2" charset="2"/>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5.jpe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2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5.jpe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15.jpe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15.jpe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56.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4.png"/><Relationship Id="rId7"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image" Target="../media/image15.jpe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15.jpeg"/><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15.jpeg"/><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3.xml"/><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3.xml"/><Relationship Id="rId5" Type="http://schemas.openxmlformats.org/officeDocument/2006/relationships/image" Target="../media/image69.png"/><Relationship Id="rId4" Type="http://schemas.openxmlformats.org/officeDocument/2006/relationships/image" Target="../media/image68.png"/></Relationships>
</file>

<file path=ppt/slides/_rels/slide4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73.png"/><Relationship Id="rId4" Type="http://schemas.openxmlformats.org/officeDocument/2006/relationships/image" Target="../media/image72.png"/></Relationships>
</file>

<file path=ppt/slides/_rels/slide4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77.png"/><Relationship Id="rId4" Type="http://schemas.openxmlformats.org/officeDocument/2006/relationships/image" Target="../media/image7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3.xml"/><Relationship Id="rId4" Type="http://schemas.openxmlformats.org/officeDocument/2006/relationships/image" Target="../media/image80.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8306" name="Rectangle 2"/>
          <p:cNvSpPr>
            <a:spLocks noGrp="1"/>
          </p:cNvSpPr>
          <p:nvPr>
            <p:ph type="ctrTitle"/>
          </p:nvPr>
        </p:nvSpPr>
        <p:spPr/>
        <p:txBody>
          <a:bodyPr/>
          <a:lstStyle/>
          <a:p>
            <a:r>
              <a:rPr lang="en-US" dirty="0" smtClean="0"/>
              <a:t>Finding Security in Misery of Others</a:t>
            </a:r>
            <a:endParaRPr lang="en-US" dirty="0"/>
          </a:p>
        </p:txBody>
      </p:sp>
      <p:sp>
        <p:nvSpPr>
          <p:cNvPr id="738307" name="Rectangle 3"/>
          <p:cNvSpPr>
            <a:spLocks noGrp="1" noChangeArrowheads="1"/>
          </p:cNvSpPr>
          <p:nvPr>
            <p:ph type="subTitle" idx="1"/>
          </p:nvPr>
        </p:nvSpPr>
        <p:spPr/>
        <p:txBody>
          <a:bodyPr/>
          <a:lstStyle/>
          <a:p>
            <a:r>
              <a:rPr lang="en-US" dirty="0" smtClean="0"/>
              <a:t>Amichai Shulman, CTO</a:t>
            </a:r>
            <a:endParaRPr lang="en-US" dirty="0"/>
          </a:p>
        </p:txBody>
      </p:sp>
      <p:pic>
        <p:nvPicPr>
          <p:cNvPr id="5" name="Picture 11" descr="owasp"/>
          <p:cNvPicPr>
            <a:picLocks noChangeAspect="1" noChangeArrowheads="1"/>
          </p:cNvPicPr>
          <p:nvPr/>
        </p:nvPicPr>
        <p:blipFill>
          <a:blip r:embed="rId3" cstate="print">
            <a:clrChange>
              <a:clrFrom>
                <a:srgbClr val="FEFEFE"/>
              </a:clrFrom>
              <a:clrTo>
                <a:srgbClr val="FEFEFE">
                  <a:alpha val="0"/>
                </a:srgbClr>
              </a:clrTo>
            </a:clrChange>
          </a:blip>
          <a:srcRect/>
          <a:stretch>
            <a:fillRect/>
          </a:stretch>
        </p:blipFill>
        <p:spPr bwMode="auto">
          <a:xfrm>
            <a:off x="5562600" y="5829300"/>
            <a:ext cx="762000" cy="699382"/>
          </a:xfrm>
          <a:prstGeom prst="rect">
            <a:avLst/>
          </a:prstGeom>
          <a:noFill/>
          <a:ln w="9525">
            <a:noFill/>
            <a:miter lim="800000"/>
            <a:headEnd/>
            <a:tailEnd/>
          </a:ln>
        </p:spPr>
      </p:pic>
      <p:sp>
        <p:nvSpPr>
          <p:cNvPr id="6" name="Text Box 26"/>
          <p:cNvSpPr txBox="1">
            <a:spLocks noChangeArrowheads="1"/>
          </p:cNvSpPr>
          <p:nvPr/>
        </p:nvSpPr>
        <p:spPr bwMode="auto">
          <a:xfrm>
            <a:off x="6426200" y="6216651"/>
            <a:ext cx="2413000" cy="361949"/>
          </a:xfrm>
          <a:prstGeom prst="rect">
            <a:avLst/>
          </a:prstGeom>
          <a:noFill/>
          <a:ln w="9525">
            <a:noFill/>
            <a:miter lim="800000"/>
            <a:headEnd/>
            <a:tailEnd/>
          </a:ln>
          <a:effectLst/>
        </p:spPr>
        <p:txBody>
          <a:bodyPr>
            <a:normAutofit fontScale="47500" lnSpcReduction="20000"/>
          </a:bodyPr>
          <a:lstStyle/>
          <a:p>
            <a:pPr fontAlgn="auto">
              <a:spcBef>
                <a:spcPts val="0"/>
              </a:spcBef>
              <a:spcAft>
                <a:spcPts val="0"/>
              </a:spcAft>
              <a:defRPr/>
            </a:pPr>
            <a:r>
              <a:rPr lang="en-US" sz="2800" b="1" dirty="0">
                <a:solidFill>
                  <a:srgbClr val="EAEAEA"/>
                </a:solidFill>
                <a:latin typeface="Tahoma" pitchFamily="34" charset="0"/>
                <a:cs typeface="+mn-cs"/>
              </a:rPr>
              <a:t>The OWASP Foundation</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r>
              <a:rPr lang="en-US" dirty="0" smtClean="0"/>
              <a:t>Agenda</a:t>
            </a:r>
            <a:endParaRPr lang="en-US" dirty="0"/>
          </a:p>
        </p:txBody>
      </p:sp>
      <p:sp>
        <p:nvSpPr>
          <p:cNvPr id="742403" name="Rectangle 3"/>
          <p:cNvSpPr>
            <a:spLocks noGrp="1" noChangeArrowheads="1"/>
          </p:cNvSpPr>
          <p:nvPr>
            <p:ph idx="1"/>
          </p:nvPr>
        </p:nvSpPr>
        <p:spPr/>
        <p:txBody>
          <a:bodyPr/>
          <a:lstStyle/>
          <a:p>
            <a:r>
              <a:rPr lang="en-US" dirty="0" smtClean="0"/>
              <a:t>Quick Introduction</a:t>
            </a:r>
          </a:p>
          <a:p>
            <a:r>
              <a:rPr lang="en-US" dirty="0" smtClean="0"/>
              <a:t>Motivation</a:t>
            </a:r>
          </a:p>
          <a:p>
            <a:r>
              <a:rPr lang="en-US" dirty="0" smtClean="0"/>
              <a:t>Data Breach Headlines Examined</a:t>
            </a:r>
          </a:p>
          <a:p>
            <a:r>
              <a:rPr lang="en-US" dirty="0" smtClean="0"/>
              <a:t>Summary</a:t>
            </a:r>
          </a:p>
          <a:p>
            <a:r>
              <a:rPr lang="en-US" dirty="0" smtClean="0"/>
              <a:t>Q&amp;A</a:t>
            </a:r>
            <a:endParaRPr lang="en-US" dirty="0"/>
          </a:p>
        </p:txBody>
      </p:sp>
      <p:sp>
        <p:nvSpPr>
          <p:cNvPr id="5" name="Slide Number Placeholder 5"/>
          <p:cNvSpPr>
            <a:spLocks noGrp="1"/>
          </p:cNvSpPr>
          <p:nvPr>
            <p:ph type="sldNum" sz="quarter" idx="12"/>
          </p:nvPr>
        </p:nvSpPr>
        <p:spPr/>
        <p:txBody>
          <a:bodyPr/>
          <a:lstStyle/>
          <a:p>
            <a:fld id="{016A9EB3-7724-440C-B60B-351C45E2A7D1}" type="slidenum">
              <a:rPr lang="en-US" smtClean="0"/>
              <a:pPr/>
              <a:t>2</a:t>
            </a:fld>
            <a:endParaRPr lang="en-US" dirty="0"/>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a:t>
            </a: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
          <p:cNvSpPr>
            <a:spLocks noGrp="1"/>
          </p:cNvSpPr>
          <p:nvPr>
            <p:ph type="title"/>
          </p:nvPr>
        </p:nvSpPr>
        <p:spPr/>
        <p:txBody>
          <a:bodyPr/>
          <a:lstStyle/>
          <a:p>
            <a:pPr indent="0" eaLnBrk="1" hangingPunct="1"/>
            <a:r>
              <a:rPr lang="en-US" dirty="0" smtClean="0"/>
              <a:t>Imperva Overview</a:t>
            </a:r>
          </a:p>
        </p:txBody>
      </p:sp>
      <p:pic>
        <p:nvPicPr>
          <p:cNvPr id="10243" name="Picture 4"/>
          <p:cNvPicPr>
            <a:picLocks noChangeAspect="1" noChangeArrowheads="1"/>
          </p:cNvPicPr>
          <p:nvPr/>
        </p:nvPicPr>
        <p:blipFill>
          <a:blip r:embed="rId3" cstate="print"/>
          <a:srcRect/>
          <a:stretch>
            <a:fillRect/>
          </a:stretch>
        </p:blipFill>
        <p:spPr bwMode="auto">
          <a:xfrm>
            <a:off x="304800" y="1219200"/>
            <a:ext cx="3352800" cy="5145088"/>
          </a:xfrm>
          <a:prstGeom prst="rect">
            <a:avLst/>
          </a:prstGeom>
          <a:noFill/>
          <a:ln w="9525">
            <a:noFill/>
            <a:miter lim="800000"/>
            <a:headEnd/>
            <a:tailEnd/>
          </a:ln>
        </p:spPr>
      </p:pic>
      <p:sp>
        <p:nvSpPr>
          <p:cNvPr id="8" name="Rectangle 7"/>
          <p:cNvSpPr/>
          <p:nvPr/>
        </p:nvSpPr>
        <p:spPr>
          <a:xfrm>
            <a:off x="3767138" y="1252538"/>
            <a:ext cx="5157787" cy="5101397"/>
          </a:xfrm>
          <a:prstGeom prst="rect">
            <a:avLst/>
          </a:prstGeom>
        </p:spPr>
        <p:txBody>
          <a:bodyPr>
            <a:spAutoFit/>
          </a:bodyPr>
          <a:lstStyle/>
          <a:p>
            <a:pPr eaLnBrk="0" hangingPunct="0">
              <a:spcAft>
                <a:spcPts val="0"/>
              </a:spcAft>
              <a:defRPr/>
            </a:pPr>
            <a:r>
              <a:rPr lang="en-US" sz="1400" b="1" dirty="0">
                <a:solidFill>
                  <a:srgbClr val="F06631"/>
                </a:solidFill>
                <a:latin typeface="Calibri"/>
                <a:cs typeface="Calibri"/>
              </a:rPr>
              <a:t>Our mission.</a:t>
            </a:r>
          </a:p>
          <a:p>
            <a:pPr eaLnBrk="0" hangingPunct="0">
              <a:spcBef>
                <a:spcPts val="0"/>
              </a:spcBef>
              <a:spcAft>
                <a:spcPts val="2400"/>
              </a:spcAft>
              <a:defRPr/>
            </a:pPr>
            <a:r>
              <a:rPr lang="en-US" dirty="0">
                <a:solidFill>
                  <a:schemeClr val="tx1">
                    <a:lumMod val="75000"/>
                    <a:lumOff val="25000"/>
                  </a:schemeClr>
                </a:solidFill>
                <a:latin typeface="Calibri"/>
                <a:cs typeface="Calibri"/>
              </a:rPr>
              <a:t>Protect the data that drives business</a:t>
            </a:r>
            <a:endParaRPr lang="en-US" sz="2000" dirty="0">
              <a:solidFill>
                <a:schemeClr val="tx1">
                  <a:lumMod val="75000"/>
                  <a:lumOff val="25000"/>
                </a:schemeClr>
              </a:solidFill>
              <a:latin typeface="Calibri"/>
              <a:cs typeface="Calibri"/>
            </a:endParaRPr>
          </a:p>
          <a:p>
            <a:pPr eaLnBrk="0" hangingPunct="0">
              <a:spcAft>
                <a:spcPts val="0"/>
              </a:spcAft>
              <a:defRPr/>
            </a:pPr>
            <a:r>
              <a:rPr lang="en-US" sz="1400" b="1" dirty="0">
                <a:solidFill>
                  <a:srgbClr val="F06631"/>
                </a:solidFill>
                <a:latin typeface="Calibri"/>
                <a:cs typeface="Calibri"/>
              </a:rPr>
              <a:t>Our market segment.</a:t>
            </a:r>
          </a:p>
          <a:p>
            <a:pPr eaLnBrk="0" hangingPunct="0">
              <a:spcBef>
                <a:spcPts val="0"/>
              </a:spcBef>
              <a:spcAft>
                <a:spcPts val="2400"/>
              </a:spcAft>
              <a:defRPr/>
            </a:pPr>
            <a:r>
              <a:rPr lang="en-US" dirty="0">
                <a:solidFill>
                  <a:schemeClr val="tx1">
                    <a:lumMod val="75000"/>
                    <a:lumOff val="25000"/>
                  </a:schemeClr>
                </a:solidFill>
                <a:latin typeface="Calibri"/>
                <a:cs typeface="Calibri"/>
              </a:rPr>
              <a:t>Enterprise Data Security</a:t>
            </a:r>
          </a:p>
          <a:p>
            <a:pPr eaLnBrk="0" hangingPunct="0">
              <a:spcAft>
                <a:spcPts val="0"/>
              </a:spcAft>
              <a:defRPr/>
            </a:pPr>
            <a:r>
              <a:rPr lang="en-US" sz="1400" b="1" dirty="0">
                <a:solidFill>
                  <a:srgbClr val="F06631"/>
                </a:solidFill>
                <a:latin typeface="Calibri"/>
                <a:cs typeface="Calibri"/>
              </a:rPr>
              <a:t>Our global business.</a:t>
            </a:r>
          </a:p>
          <a:p>
            <a:pPr marL="173038" indent="-173038" eaLnBrk="0" hangingPunct="0">
              <a:spcBef>
                <a:spcPts val="0"/>
              </a:spcBef>
              <a:buClr>
                <a:schemeClr val="accent2"/>
              </a:buClr>
              <a:buSzPct val="75000"/>
              <a:buFont typeface="Arial"/>
              <a:buChar char="•"/>
              <a:defRPr/>
            </a:pPr>
            <a:r>
              <a:rPr lang="en-US" dirty="0">
                <a:solidFill>
                  <a:schemeClr val="tx1">
                    <a:lumMod val="75000"/>
                    <a:lumOff val="25000"/>
                  </a:schemeClr>
                </a:solidFill>
                <a:latin typeface="Calibri"/>
                <a:cs typeface="Calibri"/>
              </a:rPr>
              <a:t>Founded in </a:t>
            </a:r>
            <a:r>
              <a:rPr lang="en-US" dirty="0" smtClean="0">
                <a:solidFill>
                  <a:schemeClr val="tx1">
                    <a:lumMod val="75000"/>
                    <a:lumOff val="25000"/>
                  </a:schemeClr>
                </a:solidFill>
                <a:latin typeface="Calibri"/>
                <a:cs typeface="Calibri"/>
              </a:rPr>
              <a:t>2002; </a:t>
            </a:r>
            <a:endParaRPr lang="en-US" dirty="0">
              <a:solidFill>
                <a:schemeClr val="tx1">
                  <a:lumMod val="75000"/>
                  <a:lumOff val="25000"/>
                </a:schemeClr>
              </a:solidFill>
              <a:latin typeface="Calibri"/>
              <a:cs typeface="Calibri"/>
            </a:endParaRPr>
          </a:p>
          <a:p>
            <a:pPr marL="173038" indent="-173038" eaLnBrk="0" hangingPunct="0">
              <a:spcBef>
                <a:spcPts val="0"/>
              </a:spcBef>
              <a:buClr>
                <a:schemeClr val="accent2"/>
              </a:buClr>
              <a:buSzPct val="75000"/>
              <a:buFont typeface="Arial"/>
              <a:buChar char="•"/>
              <a:defRPr/>
            </a:pPr>
            <a:r>
              <a:rPr lang="en-US" dirty="0">
                <a:solidFill>
                  <a:schemeClr val="tx1">
                    <a:lumMod val="75000"/>
                    <a:lumOff val="25000"/>
                  </a:schemeClr>
                </a:solidFill>
                <a:latin typeface="Calibri"/>
                <a:cs typeface="Calibri"/>
              </a:rPr>
              <a:t>Global operations; HQ in Redwood Shores, </a:t>
            </a:r>
            <a:r>
              <a:rPr lang="en-US" dirty="0" smtClean="0">
                <a:solidFill>
                  <a:schemeClr val="tx1">
                    <a:lumMod val="75000"/>
                    <a:lumOff val="25000"/>
                  </a:schemeClr>
                </a:solidFill>
                <a:latin typeface="Calibri"/>
                <a:cs typeface="Calibri"/>
              </a:rPr>
              <a:t>CA</a:t>
            </a:r>
          </a:p>
          <a:p>
            <a:pPr marL="173038" indent="-173038" eaLnBrk="0" hangingPunct="0">
              <a:spcBef>
                <a:spcPts val="0"/>
              </a:spcBef>
              <a:buClr>
                <a:schemeClr val="accent2"/>
              </a:buClr>
              <a:buSzPct val="75000"/>
              <a:buFont typeface="Arial"/>
              <a:buChar char="•"/>
              <a:defRPr/>
            </a:pPr>
            <a:r>
              <a:rPr lang="en-US" dirty="0" smtClean="0">
                <a:solidFill>
                  <a:schemeClr val="tx1">
                    <a:lumMod val="75000"/>
                    <a:lumOff val="25000"/>
                  </a:schemeClr>
                </a:solidFill>
                <a:latin typeface="Calibri"/>
                <a:cs typeface="Calibri"/>
              </a:rPr>
              <a:t>330+ employees</a:t>
            </a:r>
            <a:endParaRPr lang="en-US" dirty="0">
              <a:solidFill>
                <a:schemeClr val="tx1">
                  <a:lumMod val="75000"/>
                  <a:lumOff val="25000"/>
                </a:schemeClr>
              </a:solidFill>
              <a:latin typeface="Calibri"/>
              <a:cs typeface="Calibri"/>
            </a:endParaRPr>
          </a:p>
          <a:p>
            <a:pPr marL="173038" lvl="1" indent="-173038" eaLnBrk="0" hangingPunct="0">
              <a:spcBef>
                <a:spcPts val="0"/>
              </a:spcBef>
              <a:spcAft>
                <a:spcPts val="2100"/>
              </a:spcAft>
              <a:buClr>
                <a:schemeClr val="accent2"/>
              </a:buClr>
              <a:buSzPct val="75000"/>
              <a:buFont typeface="Arial"/>
              <a:buChar char="•"/>
              <a:defRPr/>
            </a:pPr>
            <a:r>
              <a:rPr lang="en-US" dirty="0" smtClean="0">
                <a:solidFill>
                  <a:schemeClr val="tx1">
                    <a:lumMod val="75000"/>
                    <a:lumOff val="25000"/>
                  </a:schemeClr>
                </a:solidFill>
                <a:latin typeface="Calibri"/>
                <a:cs typeface="Calibri"/>
              </a:rPr>
              <a:t>Customers </a:t>
            </a:r>
            <a:r>
              <a:rPr lang="en-US" dirty="0">
                <a:solidFill>
                  <a:schemeClr val="tx1">
                    <a:lumMod val="75000"/>
                    <a:lumOff val="25000"/>
                  </a:schemeClr>
                </a:solidFill>
                <a:latin typeface="Calibri"/>
                <a:cs typeface="Calibri"/>
              </a:rPr>
              <a:t>in 50+ countries</a:t>
            </a:r>
          </a:p>
          <a:p>
            <a:pPr marL="6350" indent="-231775" eaLnBrk="0" hangingPunct="0">
              <a:defRPr/>
            </a:pPr>
            <a:r>
              <a:rPr lang="en-US" sz="1400" b="1" dirty="0" smtClean="0">
                <a:solidFill>
                  <a:srgbClr val="F06631"/>
                </a:solidFill>
                <a:latin typeface="Calibri"/>
                <a:cs typeface="Calibri"/>
              </a:rPr>
              <a:t>Our customers.</a:t>
            </a:r>
            <a:endParaRPr lang="en-US" i="1" dirty="0" smtClean="0">
              <a:latin typeface="Calibri"/>
              <a:cs typeface="Calibri"/>
            </a:endParaRPr>
          </a:p>
          <a:p>
            <a:pPr marL="231775" indent="-234950" eaLnBrk="0" hangingPunct="0">
              <a:defRPr/>
            </a:pPr>
            <a:r>
              <a:rPr lang="en-US" dirty="0" smtClean="0">
                <a:solidFill>
                  <a:schemeClr val="tx1">
                    <a:lumMod val="75000"/>
                    <a:lumOff val="25000"/>
                  </a:schemeClr>
                </a:solidFill>
                <a:latin typeface="Calibri"/>
                <a:cs typeface="Calibri"/>
              </a:rPr>
              <a:t>1,300</a:t>
            </a:r>
            <a:r>
              <a:rPr lang="en-US" dirty="0">
                <a:solidFill>
                  <a:schemeClr val="tx1">
                    <a:lumMod val="75000"/>
                    <a:lumOff val="25000"/>
                  </a:schemeClr>
                </a:solidFill>
                <a:latin typeface="Calibri"/>
                <a:cs typeface="Calibri"/>
              </a:rPr>
              <a:t>+ direct; </a:t>
            </a:r>
            <a:r>
              <a:rPr lang="en-US" dirty="0" smtClean="0">
                <a:solidFill>
                  <a:schemeClr val="tx1">
                    <a:lumMod val="75000"/>
                    <a:lumOff val="25000"/>
                  </a:schemeClr>
                </a:solidFill>
                <a:latin typeface="Calibri"/>
                <a:cs typeface="Calibri"/>
              </a:rPr>
              <a:t>Thousands </a:t>
            </a:r>
            <a:r>
              <a:rPr lang="en-US" dirty="0">
                <a:solidFill>
                  <a:schemeClr val="tx1">
                    <a:lumMod val="75000"/>
                    <a:lumOff val="25000"/>
                  </a:schemeClr>
                </a:solidFill>
                <a:latin typeface="Calibri"/>
                <a:cs typeface="Calibri"/>
              </a:rPr>
              <a:t>cloud-based</a:t>
            </a:r>
          </a:p>
          <a:p>
            <a:pPr marL="342900" lvl="1" indent="-176213" eaLnBrk="0" hangingPunct="0">
              <a:spcBef>
                <a:spcPct val="20000"/>
              </a:spcBef>
              <a:buClr>
                <a:srgbClr val="454B5F"/>
              </a:buClr>
              <a:buSzPct val="75000"/>
              <a:buFont typeface="Arial"/>
              <a:buChar char="•"/>
              <a:tabLst>
                <a:tab pos="971550" algn="l"/>
                <a:tab pos="1603375" algn="l"/>
              </a:tabLst>
              <a:defRPr/>
            </a:pPr>
            <a:r>
              <a:rPr lang="en-US" sz="1400" kern="0" dirty="0" smtClean="0">
                <a:solidFill>
                  <a:srgbClr val="404040"/>
                </a:solidFill>
                <a:latin typeface="Calibri"/>
                <a:cs typeface="Calibri"/>
              </a:rPr>
              <a:t>4 of the top 5 global financial data service firms</a:t>
            </a:r>
          </a:p>
          <a:p>
            <a:pPr marL="342900" lvl="1" indent="-176213" eaLnBrk="0" hangingPunct="0">
              <a:spcBef>
                <a:spcPct val="20000"/>
              </a:spcBef>
              <a:buClr>
                <a:srgbClr val="454B5F"/>
              </a:buClr>
              <a:buSzPct val="75000"/>
              <a:buFont typeface="Arial"/>
              <a:buChar char="•"/>
              <a:tabLst>
                <a:tab pos="971550" algn="l"/>
                <a:tab pos="1603375" algn="l"/>
              </a:tabLst>
              <a:defRPr/>
            </a:pPr>
            <a:r>
              <a:rPr lang="en-US" sz="1400" kern="0" dirty="0" smtClean="0">
                <a:solidFill>
                  <a:srgbClr val="404040"/>
                </a:solidFill>
                <a:latin typeface="Calibri"/>
                <a:cs typeface="Calibri"/>
              </a:rPr>
              <a:t>4 of the top 5 global telecommunications firms</a:t>
            </a:r>
          </a:p>
          <a:p>
            <a:pPr marL="342900" lvl="1" indent="-176213" eaLnBrk="0" hangingPunct="0">
              <a:spcBef>
                <a:spcPct val="20000"/>
              </a:spcBef>
              <a:buClr>
                <a:srgbClr val="454B5F"/>
              </a:buClr>
              <a:buSzPct val="75000"/>
              <a:buFont typeface="Arial"/>
              <a:buChar char="•"/>
              <a:tabLst>
                <a:tab pos="971550" algn="l"/>
                <a:tab pos="1603375" algn="l"/>
              </a:tabLst>
              <a:defRPr/>
            </a:pPr>
            <a:r>
              <a:rPr lang="en-US" sz="1400" kern="0" dirty="0" smtClean="0">
                <a:solidFill>
                  <a:srgbClr val="404040"/>
                </a:solidFill>
                <a:latin typeface="Calibri"/>
                <a:cs typeface="Calibri"/>
              </a:rPr>
              <a:t>4 of the top 5 global computer hardware companies</a:t>
            </a:r>
          </a:p>
          <a:p>
            <a:pPr marL="342900" lvl="1" indent="-176213" eaLnBrk="0" hangingPunct="0">
              <a:spcBef>
                <a:spcPct val="20000"/>
              </a:spcBef>
              <a:buClr>
                <a:srgbClr val="454B5F"/>
              </a:buClr>
              <a:buSzPct val="75000"/>
              <a:buFont typeface="Arial"/>
              <a:buChar char="•"/>
              <a:tabLst>
                <a:tab pos="971550" algn="l"/>
                <a:tab pos="1603375" algn="l"/>
              </a:tabLst>
              <a:defRPr/>
            </a:pPr>
            <a:r>
              <a:rPr lang="en-US" sz="1400" kern="0" dirty="0" smtClean="0">
                <a:solidFill>
                  <a:srgbClr val="404040"/>
                </a:solidFill>
                <a:latin typeface="Calibri"/>
                <a:cs typeface="Calibri"/>
              </a:rPr>
              <a:t>3 of the top 5 US commercial banks</a:t>
            </a:r>
          </a:p>
          <a:p>
            <a:pPr marL="342900" lvl="1" indent="-176213" eaLnBrk="0" hangingPunct="0">
              <a:spcBef>
                <a:spcPct val="20000"/>
              </a:spcBef>
              <a:buClr>
                <a:srgbClr val="454B5F"/>
              </a:buClr>
              <a:buSzPct val="75000"/>
              <a:buFont typeface="Arial"/>
              <a:buChar char="•"/>
              <a:tabLst>
                <a:tab pos="971550" algn="l"/>
                <a:tab pos="1603375" algn="l"/>
              </a:tabLst>
              <a:defRPr/>
            </a:pPr>
            <a:r>
              <a:rPr lang="en-US" sz="1400" kern="0" dirty="0" smtClean="0">
                <a:solidFill>
                  <a:srgbClr val="404040"/>
                </a:solidFill>
                <a:latin typeface="Calibri"/>
                <a:cs typeface="Calibri"/>
              </a:rPr>
              <a:t>150+ government agencies and departments</a:t>
            </a:r>
          </a:p>
        </p:txBody>
      </p:sp>
      <p:cxnSp>
        <p:nvCxnSpPr>
          <p:cNvPr id="7" name="Straight Connector 6"/>
          <p:cNvCxnSpPr/>
          <p:nvPr/>
        </p:nvCxnSpPr>
        <p:spPr bwMode="auto">
          <a:xfrm>
            <a:off x="3846513" y="2330450"/>
            <a:ext cx="4959350" cy="0"/>
          </a:xfrm>
          <a:prstGeom prst="line">
            <a:avLst/>
          </a:prstGeom>
          <a:solidFill>
            <a:schemeClr val="accent1"/>
          </a:solidFill>
          <a:ln w="6350" cap="flat" cmpd="sng" algn="ctr">
            <a:solidFill>
              <a:schemeClr val="tx1">
                <a:lumMod val="50000"/>
                <a:lumOff val="50000"/>
              </a:schemeClr>
            </a:solidFill>
            <a:prstDash val="solid"/>
            <a:round/>
            <a:headEnd type="none" w="med" len="med"/>
            <a:tailEnd type="none" w="med" len="med"/>
          </a:ln>
          <a:effectLst/>
        </p:spPr>
      </p:cxnSp>
      <p:cxnSp>
        <p:nvCxnSpPr>
          <p:cNvPr id="9" name="Straight Connector 8"/>
          <p:cNvCxnSpPr/>
          <p:nvPr/>
        </p:nvCxnSpPr>
        <p:spPr bwMode="auto">
          <a:xfrm>
            <a:off x="3846513" y="1528763"/>
            <a:ext cx="4959350" cy="0"/>
          </a:xfrm>
          <a:prstGeom prst="line">
            <a:avLst/>
          </a:prstGeom>
          <a:solidFill>
            <a:schemeClr val="accent1"/>
          </a:solidFill>
          <a:ln w="6350" cap="flat" cmpd="sng" algn="ctr">
            <a:solidFill>
              <a:schemeClr val="tx1">
                <a:lumMod val="50000"/>
                <a:lumOff val="50000"/>
              </a:schemeClr>
            </a:solidFill>
            <a:prstDash val="solid"/>
            <a:round/>
            <a:headEnd type="none" w="med" len="med"/>
            <a:tailEnd type="none" w="med" len="med"/>
          </a:ln>
          <a:effectLst/>
        </p:spPr>
      </p:cxnSp>
      <p:cxnSp>
        <p:nvCxnSpPr>
          <p:cNvPr id="10" name="Straight Connector 9"/>
          <p:cNvCxnSpPr/>
          <p:nvPr/>
        </p:nvCxnSpPr>
        <p:spPr bwMode="auto">
          <a:xfrm>
            <a:off x="3846513" y="3113088"/>
            <a:ext cx="4959350" cy="0"/>
          </a:xfrm>
          <a:prstGeom prst="line">
            <a:avLst/>
          </a:prstGeom>
          <a:solidFill>
            <a:schemeClr val="accent1"/>
          </a:solidFill>
          <a:ln w="6350" cap="flat" cmpd="sng" algn="ctr">
            <a:solidFill>
              <a:schemeClr val="tx1">
                <a:lumMod val="50000"/>
                <a:lumOff val="50000"/>
              </a:schemeClr>
            </a:solidFill>
            <a:prstDash val="solid"/>
            <a:round/>
            <a:headEnd type="none" w="med" len="med"/>
            <a:tailEnd type="none" w="med" len="med"/>
          </a:ln>
          <a:effectLst/>
        </p:spPr>
      </p:cxnSp>
      <p:cxnSp>
        <p:nvCxnSpPr>
          <p:cNvPr id="11" name="Straight Connector 10"/>
          <p:cNvCxnSpPr/>
          <p:nvPr/>
        </p:nvCxnSpPr>
        <p:spPr bwMode="auto">
          <a:xfrm>
            <a:off x="3846513" y="4687695"/>
            <a:ext cx="4959350" cy="0"/>
          </a:xfrm>
          <a:prstGeom prst="line">
            <a:avLst/>
          </a:prstGeom>
          <a:solidFill>
            <a:schemeClr val="accent1"/>
          </a:solidFill>
          <a:ln w="6350" cap="flat" cmpd="sng" algn="ctr">
            <a:solidFill>
              <a:schemeClr val="tx1">
                <a:lumMod val="50000"/>
                <a:lumOff val="50000"/>
              </a:schemeClr>
            </a:solidFill>
            <a:prstDash val="solid"/>
            <a:round/>
            <a:headEnd type="none" w="med" len="med"/>
            <a:tailEnd type="none" w="med" len="med"/>
          </a:ln>
          <a:effectLst/>
        </p:spPr>
      </p:cxnSp>
      <p:sp>
        <p:nvSpPr>
          <p:cNvPr id="10249" name="Slide Number Placeholder 3"/>
          <p:cNvSpPr>
            <a:spLocks noGrp="1"/>
          </p:cNvSpPr>
          <p:nvPr>
            <p:ph type="sldNum"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BB86EF5-C802-46D7-BBCC-DAD7709382E6}" type="slidenum">
              <a:rPr lang="he-IL" smtClean="0"/>
              <a:pPr fontAlgn="base">
                <a:spcBef>
                  <a:spcPct val="0"/>
                </a:spcBef>
                <a:spcAft>
                  <a:spcPct val="0"/>
                </a:spcAft>
              </a:pPr>
              <a:t>4</a:t>
            </a:fld>
            <a:endParaRPr lang="en-US"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2000" i="1" dirty="0" smtClean="0">
                <a:latin typeface="Calibri" pitchFamily="34" charset="0"/>
              </a:rPr>
              <a:t>Today’s Presenter</a:t>
            </a:r>
            <a:br>
              <a:rPr lang="en-US" sz="2000" i="1" dirty="0" smtClean="0">
                <a:latin typeface="Calibri" pitchFamily="34" charset="0"/>
              </a:rPr>
            </a:br>
            <a:r>
              <a:rPr lang="en-US" sz="3200" dirty="0" smtClean="0">
                <a:latin typeface="Calibri" pitchFamily="34" charset="0"/>
              </a:rPr>
              <a:t>Amichai Shulman – CTO Imperva</a:t>
            </a:r>
            <a:endParaRPr lang="en-US" dirty="0">
              <a:latin typeface="Calibri" pitchFamily="34" charset="0"/>
            </a:endParaRPr>
          </a:p>
        </p:txBody>
      </p:sp>
      <p:sp>
        <p:nvSpPr>
          <p:cNvPr id="10243" name="Rectangle 3"/>
          <p:cNvSpPr>
            <a:spLocks noGrp="1" noChangeArrowheads="1"/>
          </p:cNvSpPr>
          <p:nvPr>
            <p:ph idx="1"/>
          </p:nvPr>
        </p:nvSpPr>
        <p:spPr/>
        <p:txBody>
          <a:bodyPr/>
          <a:lstStyle/>
          <a:p>
            <a:pPr marL="228600" indent="-228600">
              <a:spcBef>
                <a:spcPct val="30000"/>
              </a:spcBef>
            </a:pPr>
            <a:r>
              <a:rPr lang="en-US" sz="2000" dirty="0" smtClean="0">
                <a:latin typeface="Calibri" pitchFamily="34" charset="0"/>
              </a:rPr>
              <a:t>Speaker at Industry Events </a:t>
            </a:r>
          </a:p>
          <a:p>
            <a:pPr marL="571500" lvl="1" indent="-228600">
              <a:spcBef>
                <a:spcPct val="30000"/>
              </a:spcBef>
            </a:pPr>
            <a:r>
              <a:rPr lang="en-US" sz="1800" dirty="0" smtClean="0">
                <a:latin typeface="Calibri" pitchFamily="34" charset="0"/>
              </a:rPr>
              <a:t>RSA, Sybase Techwave, Info Security UK, Black Hat </a:t>
            </a:r>
            <a:endParaRPr lang="en-US" sz="500" dirty="0" smtClean="0">
              <a:latin typeface="Calibri" pitchFamily="34" charset="0"/>
            </a:endParaRPr>
          </a:p>
          <a:p>
            <a:pPr marL="228600" indent="-228600">
              <a:spcBef>
                <a:spcPct val="30000"/>
              </a:spcBef>
            </a:pPr>
            <a:r>
              <a:rPr lang="en-US" sz="2000" dirty="0" smtClean="0">
                <a:latin typeface="Calibri" pitchFamily="34" charset="0"/>
              </a:rPr>
              <a:t>Lecturer on Info Security </a:t>
            </a:r>
          </a:p>
          <a:p>
            <a:pPr marL="571500" lvl="1" indent="-228600">
              <a:spcBef>
                <a:spcPct val="30000"/>
              </a:spcBef>
            </a:pPr>
            <a:r>
              <a:rPr lang="en-US" sz="1800" dirty="0" smtClean="0">
                <a:latin typeface="Calibri" pitchFamily="34" charset="0"/>
              </a:rPr>
              <a:t>Technion - Israel Institute of Technology</a:t>
            </a:r>
            <a:endParaRPr lang="en-US" sz="1200" dirty="0" smtClean="0">
              <a:latin typeface="Calibri" pitchFamily="34" charset="0"/>
            </a:endParaRPr>
          </a:p>
          <a:p>
            <a:pPr marL="228600" indent="-228600"/>
            <a:r>
              <a:rPr lang="en-US" sz="2000" dirty="0" smtClean="0">
                <a:latin typeface="Calibri" pitchFamily="34" charset="0"/>
              </a:rPr>
              <a:t>Former security consultant to banks &amp; financial services firms</a:t>
            </a:r>
            <a:endParaRPr lang="en-US" sz="600" dirty="0" smtClean="0">
              <a:latin typeface="Calibri" pitchFamily="34" charset="0"/>
            </a:endParaRPr>
          </a:p>
          <a:p>
            <a:pPr marL="228600" indent="-228600">
              <a:spcBef>
                <a:spcPct val="30000"/>
              </a:spcBef>
            </a:pPr>
            <a:r>
              <a:rPr lang="en-US" sz="2000" dirty="0" smtClean="0">
                <a:latin typeface="Calibri" pitchFamily="34" charset="0"/>
              </a:rPr>
              <a:t>Leads the Application Defense Center (ADC)</a:t>
            </a:r>
          </a:p>
          <a:p>
            <a:pPr marL="571500" lvl="1" indent="-228600">
              <a:spcBef>
                <a:spcPct val="25000"/>
              </a:spcBef>
            </a:pPr>
            <a:r>
              <a:rPr lang="en-US" sz="1800" dirty="0" smtClean="0">
                <a:latin typeface="Calibri" pitchFamily="34" charset="0"/>
              </a:rPr>
              <a:t>Discovered over 20 commercial application vulnerabilities </a:t>
            </a:r>
          </a:p>
          <a:p>
            <a:pPr marL="796925" lvl="2" indent="-111125">
              <a:spcBef>
                <a:spcPct val="25000"/>
              </a:spcBef>
            </a:pPr>
            <a:r>
              <a:rPr lang="en-US" sz="1400" dirty="0" smtClean="0">
                <a:latin typeface="Calibri" pitchFamily="34" charset="0"/>
              </a:rPr>
              <a:t> </a:t>
            </a:r>
            <a:r>
              <a:rPr lang="en-US" sz="1500" dirty="0" smtClean="0">
                <a:latin typeface="Calibri" pitchFamily="34" charset="0"/>
              </a:rPr>
              <a:t>Credited by Oracle, MS-SQL, IBM and others</a:t>
            </a:r>
          </a:p>
        </p:txBody>
      </p:sp>
      <p:sp>
        <p:nvSpPr>
          <p:cNvPr id="10244" name="Text Box 4"/>
          <p:cNvSpPr txBox="1">
            <a:spLocks noChangeArrowheads="1"/>
          </p:cNvSpPr>
          <p:nvPr/>
        </p:nvSpPr>
        <p:spPr bwMode="auto">
          <a:xfrm>
            <a:off x="1360488" y="5534025"/>
            <a:ext cx="7348537" cy="366713"/>
          </a:xfrm>
          <a:prstGeom prst="rect">
            <a:avLst/>
          </a:prstGeom>
          <a:noFill/>
          <a:ln w="9525" algn="ctr">
            <a:noFill/>
            <a:miter lim="800000"/>
            <a:headEnd/>
            <a:tailEnd/>
          </a:ln>
        </p:spPr>
        <p:txBody>
          <a:bodyPr>
            <a:spAutoFit/>
          </a:bodyPr>
          <a:lstStyle/>
          <a:p>
            <a:pPr>
              <a:lnSpc>
                <a:spcPct val="90000"/>
              </a:lnSpc>
              <a:spcBef>
                <a:spcPct val="75000"/>
              </a:spcBef>
              <a:buClr>
                <a:srgbClr val="FF9900"/>
              </a:buClr>
            </a:pPr>
            <a:r>
              <a:rPr lang="en-US" sz="2000" dirty="0">
                <a:latin typeface="Calibri" pitchFamily="34" charset="0"/>
              </a:rPr>
              <a:t>Amichai Shulman one of InfoWorld’s “Top 25 CTOs” </a:t>
            </a:r>
            <a:endParaRPr lang="en-US" sz="2000" i="1" dirty="0">
              <a:solidFill>
                <a:schemeClr val="bg2"/>
              </a:solidFill>
              <a:latin typeface="Calibri" pitchFamily="34" charset="0"/>
            </a:endParaRPr>
          </a:p>
        </p:txBody>
      </p:sp>
      <p:pic>
        <p:nvPicPr>
          <p:cNvPr id="10245" name="Picture 7" descr="2006iwCTO25"/>
          <p:cNvPicPr>
            <a:picLocks noChangeAspect="1" noChangeArrowheads="1"/>
          </p:cNvPicPr>
          <p:nvPr/>
        </p:nvPicPr>
        <p:blipFill>
          <a:blip r:embed="rId3" cstate="print"/>
          <a:srcRect/>
          <a:stretch>
            <a:fillRect/>
          </a:stretch>
        </p:blipFill>
        <p:spPr bwMode="auto">
          <a:xfrm>
            <a:off x="576263" y="5376863"/>
            <a:ext cx="676275" cy="676275"/>
          </a:xfrm>
          <a:prstGeom prst="rect">
            <a:avLst/>
          </a:prstGeom>
          <a:noFill/>
          <a:ln w="9525">
            <a:noFill/>
            <a:miter lim="800000"/>
            <a:headEnd/>
            <a:tailEnd/>
          </a:ln>
        </p:spPr>
      </p:pic>
      <p:pic>
        <p:nvPicPr>
          <p:cNvPr id="6" name="Picture 5" descr="A-Shulman_sm.jpg"/>
          <p:cNvPicPr>
            <a:picLocks noChangeAspect="1"/>
          </p:cNvPicPr>
          <p:nvPr/>
        </p:nvPicPr>
        <p:blipFill>
          <a:blip r:embed="rId4" cstate="print"/>
          <a:stretch>
            <a:fillRect/>
          </a:stretch>
        </p:blipFill>
        <p:spPr>
          <a:xfrm>
            <a:off x="7162800" y="1371600"/>
            <a:ext cx="1905000" cy="2857500"/>
          </a:xfrm>
          <a:prstGeom prst="rect">
            <a:avLst/>
          </a:prstGeom>
        </p:spPr>
      </p:pic>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Motivation &amp; Methods</a:t>
            </a: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bg2">
                    <a:lumMod val="50000"/>
                  </a:schemeClr>
                </a:solidFill>
              </a:rPr>
              <a:t>(The Wrong) </a:t>
            </a:r>
            <a:r>
              <a:rPr lang="en-US" dirty="0" smtClean="0"/>
              <a:t>Reasons for Analyzing Media Reports</a:t>
            </a:r>
            <a:endParaRPr lang="en-US" dirty="0"/>
          </a:p>
        </p:txBody>
      </p:sp>
      <p:sp>
        <p:nvSpPr>
          <p:cNvPr id="5" name="Content Placeholder 4"/>
          <p:cNvSpPr>
            <a:spLocks noGrp="1"/>
          </p:cNvSpPr>
          <p:nvPr>
            <p:ph idx="1"/>
          </p:nvPr>
        </p:nvSpPr>
        <p:spPr/>
        <p:txBody>
          <a:bodyPr/>
          <a:lstStyle/>
          <a:p>
            <a:r>
              <a:rPr lang="en-US" dirty="0" smtClean="0"/>
              <a:t>They are 100% accurate</a:t>
            </a:r>
          </a:p>
          <a:p>
            <a:r>
              <a:rPr lang="en-US" dirty="0" smtClean="0"/>
              <a:t>Gloating is always fun</a:t>
            </a:r>
          </a:p>
          <a:p>
            <a:pPr lvl="1"/>
            <a:r>
              <a:rPr lang="en-US" dirty="0" smtClean="0"/>
              <a:t>There is no joy like </a:t>
            </a:r>
            <a:r>
              <a:rPr lang="en-US" dirty="0" err="1" smtClean="0"/>
              <a:t>schadenfreude</a:t>
            </a:r>
            <a:endParaRPr lang="en-US" dirty="0" smtClean="0"/>
          </a:p>
          <a:p>
            <a:r>
              <a:rPr lang="en-US" dirty="0" smtClean="0"/>
              <a:t>I like science fiction</a:t>
            </a:r>
            <a:endParaRPr lang="en-US" dirty="0"/>
          </a:p>
        </p:txBody>
      </p:sp>
      <p:sp>
        <p:nvSpPr>
          <p:cNvPr id="3" name="Footer Placeholder 2"/>
          <p:cNvSpPr>
            <a:spLocks noGrp="1"/>
          </p:cNvSpPr>
          <p:nvPr>
            <p:ph type="ftr" sz="quarter" idx="4294967295"/>
          </p:nvPr>
        </p:nvSpPr>
        <p:spPr>
          <a:xfrm>
            <a:off x="7216729" y="6661052"/>
            <a:ext cx="1701018" cy="203982"/>
          </a:xfrm>
          <a:prstGeom prst="rect">
            <a:avLst/>
          </a:prstGeom>
        </p:spPr>
        <p:txBody>
          <a:bodyPr/>
          <a:lstStyle/>
          <a:p>
            <a:r>
              <a:rPr lang="en-US" smtClean="0"/>
              <a:t>- CONFIDENTIAL -</a:t>
            </a:r>
            <a:endParaRPr lang="en-US" dirty="0"/>
          </a:p>
        </p:txBody>
      </p:sp>
      <p:pic>
        <p:nvPicPr>
          <p:cNvPr id="762884" name="Picture 4" descr="http://tctechcrunch2011.files.wordpress.com/2008/03/elvissighting.jpg?w=640"/>
          <p:cNvPicPr>
            <a:picLocks noChangeAspect="1" noChangeArrowheads="1"/>
          </p:cNvPicPr>
          <p:nvPr/>
        </p:nvPicPr>
        <p:blipFill>
          <a:blip r:embed="rId2" cstate="print"/>
          <a:srcRect/>
          <a:stretch>
            <a:fillRect/>
          </a:stretch>
        </p:blipFill>
        <p:spPr bwMode="auto">
          <a:xfrm>
            <a:off x="6801869" y="1334814"/>
            <a:ext cx="1889234" cy="2397874"/>
          </a:xfrm>
          <a:prstGeom prst="rect">
            <a:avLst/>
          </a:prstGeom>
          <a:noFill/>
        </p:spPr>
      </p:pic>
      <p:pic>
        <p:nvPicPr>
          <p:cNvPr id="762886" name="Picture 6" descr="http://www.wordcraft.net/spacestuff/apollo11newspaper2.jpg"/>
          <p:cNvPicPr>
            <a:picLocks noChangeAspect="1" noChangeArrowheads="1"/>
          </p:cNvPicPr>
          <p:nvPr/>
        </p:nvPicPr>
        <p:blipFill>
          <a:blip r:embed="rId3" cstate="print"/>
          <a:srcRect/>
          <a:stretch>
            <a:fillRect/>
          </a:stretch>
        </p:blipFill>
        <p:spPr bwMode="auto">
          <a:xfrm>
            <a:off x="780998" y="3605047"/>
            <a:ext cx="3252894" cy="2584889"/>
          </a:xfrm>
          <a:prstGeom prst="rect">
            <a:avLst/>
          </a:prstGeom>
          <a:noFill/>
        </p:spPr>
      </p:pic>
      <p:pic>
        <p:nvPicPr>
          <p:cNvPr id="762882" name="Picture 2" descr="http://2.bp.blogspot.com/-z9pGHUzAQtQ/ThzJxmuJljI/AAAAAAAAB4E/ULevGvmiO0A/s400/caution__schadenfreude_by_toastwizard-d3l8kyl.jpg"/>
          <p:cNvPicPr>
            <a:picLocks noChangeAspect="1" noChangeArrowheads="1"/>
          </p:cNvPicPr>
          <p:nvPr/>
        </p:nvPicPr>
        <p:blipFill>
          <a:blip r:embed="rId4" cstate="print"/>
          <a:srcRect/>
          <a:stretch>
            <a:fillRect/>
          </a:stretch>
        </p:blipFill>
        <p:spPr bwMode="auto">
          <a:xfrm>
            <a:off x="4401623" y="3478922"/>
            <a:ext cx="3470139" cy="2524527"/>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6288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6288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628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for Analyzing Media Reports</a:t>
            </a:r>
            <a:endParaRPr lang="en-US" dirty="0"/>
          </a:p>
        </p:txBody>
      </p:sp>
      <p:sp>
        <p:nvSpPr>
          <p:cNvPr id="3" name="Content Placeholder 2"/>
          <p:cNvSpPr>
            <a:spLocks noGrp="1"/>
          </p:cNvSpPr>
          <p:nvPr>
            <p:ph idx="1"/>
          </p:nvPr>
        </p:nvSpPr>
        <p:spPr/>
        <p:txBody>
          <a:bodyPr/>
          <a:lstStyle/>
          <a:p>
            <a:pPr marL="342900" indent="-344488">
              <a:lnSpc>
                <a:spcPct val="120000"/>
              </a:lnSpc>
            </a:pPr>
            <a:r>
              <a:rPr lang="en-US" dirty="0" smtClean="0"/>
              <a:t>Learn from other </a:t>
            </a:r>
            <a:r>
              <a:rPr lang="en-US" dirty="0" smtClean="0"/>
              <a:t>people </a:t>
            </a:r>
            <a:r>
              <a:rPr lang="en-US" dirty="0" smtClean="0"/>
              <a:t>mistakes</a:t>
            </a:r>
          </a:p>
          <a:p>
            <a:pPr marL="342900" indent="-344488">
              <a:lnSpc>
                <a:spcPct val="120000"/>
              </a:lnSpc>
            </a:pPr>
            <a:r>
              <a:rPr lang="en-US" dirty="0" smtClean="0"/>
              <a:t>Understand the root cause for incidents</a:t>
            </a:r>
          </a:p>
          <a:p>
            <a:pPr marL="342900" indent="-344488">
              <a:lnSpc>
                <a:spcPct val="120000"/>
              </a:lnSpc>
            </a:pPr>
            <a:r>
              <a:rPr lang="en-US" dirty="0" smtClean="0"/>
              <a:t>Timely assessment of the risk to my </a:t>
            </a:r>
            <a:r>
              <a:rPr lang="en-US" dirty="0" smtClean="0"/>
              <a:t>systems</a:t>
            </a:r>
          </a:p>
          <a:p>
            <a:pPr marL="800100" lvl="1" indent="-344488">
              <a:lnSpc>
                <a:spcPct val="120000"/>
              </a:lnSpc>
            </a:pPr>
            <a:r>
              <a:rPr lang="en-US" dirty="0" smtClean="0"/>
              <a:t>What are attackers really going after</a:t>
            </a:r>
            <a:endParaRPr lang="en-US" dirty="0" smtClean="0"/>
          </a:p>
          <a:p>
            <a:pPr marL="342900" indent="-344488">
              <a:lnSpc>
                <a:spcPct val="120000"/>
              </a:lnSpc>
            </a:pPr>
            <a:r>
              <a:rPr lang="en-US" dirty="0" smtClean="0"/>
              <a:t>Plus…</a:t>
            </a:r>
          </a:p>
          <a:p>
            <a:pPr marL="800100" lvl="1" indent="-344488">
              <a:lnSpc>
                <a:spcPct val="120000"/>
              </a:lnSpc>
            </a:pPr>
            <a:r>
              <a:rPr lang="en-US" dirty="0" smtClean="0"/>
              <a:t>There are plenty of them</a:t>
            </a:r>
          </a:p>
          <a:p>
            <a:pPr marL="800100" lvl="1" indent="-344488">
              <a:lnSpc>
                <a:spcPct val="120000"/>
              </a:lnSpc>
            </a:pPr>
            <a:r>
              <a:rPr lang="en-US" dirty="0" smtClean="0"/>
              <a:t>They are for free</a:t>
            </a:r>
          </a:p>
          <a:p>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Analyzing Media Reports – Challenges</a:t>
            </a:r>
            <a:endParaRPr lang="en-US" dirty="0"/>
          </a:p>
        </p:txBody>
      </p:sp>
      <p:sp>
        <p:nvSpPr>
          <p:cNvPr id="3" name="Content Placeholder 2"/>
          <p:cNvSpPr>
            <a:spLocks noGrp="1"/>
          </p:cNvSpPr>
          <p:nvPr>
            <p:ph idx="1"/>
          </p:nvPr>
        </p:nvSpPr>
        <p:spPr/>
        <p:txBody>
          <a:bodyPr/>
          <a:lstStyle/>
          <a:p>
            <a:pPr marL="342900" indent="-344488">
              <a:lnSpc>
                <a:spcPct val="120000"/>
              </a:lnSpc>
            </a:pPr>
            <a:r>
              <a:rPr lang="en-US" dirty="0" smtClean="0"/>
              <a:t>Challenges</a:t>
            </a:r>
          </a:p>
          <a:p>
            <a:pPr marL="800100" lvl="1" indent="-344488">
              <a:lnSpc>
                <a:spcPct val="120000"/>
              </a:lnSpc>
            </a:pPr>
            <a:r>
              <a:rPr lang="en-US" dirty="0" smtClean="0"/>
              <a:t>Disclosure acts only apply to describing the information at risk not how it was obtained</a:t>
            </a:r>
          </a:p>
          <a:p>
            <a:pPr marL="800100" lvl="1" indent="-344488">
              <a:lnSpc>
                <a:spcPct val="120000"/>
              </a:lnSpc>
            </a:pPr>
            <a:r>
              <a:rPr lang="en-US" dirty="0" smtClean="0"/>
              <a:t>Reports, press and official statements are usually vague – “to protect the individuals affected”</a:t>
            </a:r>
          </a:p>
          <a:p>
            <a:pPr marL="800100" lvl="1" indent="-344488">
              <a:lnSpc>
                <a:spcPct val="120000"/>
              </a:lnSpc>
            </a:pPr>
            <a:r>
              <a:rPr lang="en-US" dirty="0" smtClean="0"/>
              <a:t>Press if full of FUD and misinterpretations</a:t>
            </a:r>
          </a:p>
          <a:p>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9</a:t>
            </a:fld>
            <a:endParaRPr lang="en-US"/>
          </a:p>
        </p:txBody>
      </p:sp>
      <p:pic>
        <p:nvPicPr>
          <p:cNvPr id="778242" name="Picture 2" descr="http://www.keyloom.com/wp-content/uploads/2010/11/censored2.gif"/>
          <p:cNvPicPr>
            <a:picLocks noChangeAspect="1" noChangeArrowheads="1"/>
          </p:cNvPicPr>
          <p:nvPr/>
        </p:nvPicPr>
        <p:blipFill>
          <a:blip r:embed="rId2" cstate="print"/>
          <a:srcRect/>
          <a:stretch>
            <a:fillRect/>
          </a:stretch>
        </p:blipFill>
        <p:spPr bwMode="auto">
          <a:xfrm>
            <a:off x="5073040" y="4027062"/>
            <a:ext cx="3671473" cy="212624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Analyzing Media Reports – Methods</a:t>
            </a:r>
            <a:endParaRPr lang="en-US" dirty="0"/>
          </a:p>
        </p:txBody>
      </p:sp>
      <p:sp>
        <p:nvSpPr>
          <p:cNvPr id="3" name="Content Placeholder 2"/>
          <p:cNvSpPr>
            <a:spLocks noGrp="1"/>
          </p:cNvSpPr>
          <p:nvPr>
            <p:ph idx="1"/>
          </p:nvPr>
        </p:nvSpPr>
        <p:spPr/>
        <p:txBody>
          <a:bodyPr/>
          <a:lstStyle/>
          <a:p>
            <a:r>
              <a:rPr lang="en-US" dirty="0" smtClean="0"/>
              <a:t>Examine various incidents in press</a:t>
            </a:r>
          </a:p>
          <a:p>
            <a:pPr lvl="1"/>
            <a:r>
              <a:rPr lang="en-US" dirty="0" smtClean="0"/>
              <a:t>Understand the language</a:t>
            </a:r>
          </a:p>
          <a:p>
            <a:pPr lvl="1"/>
            <a:r>
              <a:rPr lang="en-US" dirty="0" smtClean="0"/>
              <a:t>Point out the important failure points</a:t>
            </a:r>
          </a:p>
          <a:p>
            <a:pPr lvl="1"/>
            <a:r>
              <a:rPr lang="en-US" dirty="0" smtClean="0"/>
              <a:t>Suggest preventative measures</a:t>
            </a:r>
          </a:p>
          <a:p>
            <a:pPr>
              <a:spcBef>
                <a:spcPts val="1800"/>
              </a:spcBef>
            </a:pPr>
            <a:r>
              <a:rPr lang="en-US" dirty="0" smtClean="0"/>
              <a:t>Extract details of the incident</a:t>
            </a:r>
          </a:p>
          <a:p>
            <a:pPr lvl="1"/>
            <a:r>
              <a:rPr lang="en-US" dirty="0" smtClean="0"/>
              <a:t>What was the mistake or attack source?</a:t>
            </a:r>
          </a:p>
          <a:p>
            <a:pPr lvl="1"/>
            <a:r>
              <a:rPr lang="en-US" dirty="0" smtClean="0"/>
              <a:t>If attack, what method was used?</a:t>
            </a:r>
          </a:p>
          <a:p>
            <a:pPr lvl="1"/>
            <a:r>
              <a:rPr lang="en-US" dirty="0" smtClean="0"/>
              <a:t>Was there an audit trail? Was it timely?</a:t>
            </a:r>
          </a:p>
          <a:p>
            <a:pPr lvl="1"/>
            <a:r>
              <a:rPr lang="en-US" dirty="0" smtClean="0"/>
              <a:t>Was audit, monitoring or security in place?</a:t>
            </a:r>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Disclaimer</a:t>
            </a:r>
            <a:endParaRPr lang="en-US" dirty="0"/>
          </a:p>
        </p:txBody>
      </p:sp>
      <p:sp>
        <p:nvSpPr>
          <p:cNvPr id="4" name="Slide Number Placeholder 3"/>
          <p:cNvSpPr>
            <a:spLocks noGrp="1"/>
          </p:cNvSpPr>
          <p:nvPr>
            <p:ph type="sldNum" sz="quarter" idx="12"/>
          </p:nvPr>
        </p:nvSpPr>
        <p:spPr/>
        <p:txBody>
          <a:bodyPr/>
          <a:lstStyle/>
          <a:p>
            <a:pPr>
              <a:defRPr/>
            </a:pPr>
            <a:fld id="{EE1DF885-D310-4D10-8FAC-3930B3AC40D7}" type="slidenum">
              <a:rPr lang="en-US" smtClean="0"/>
              <a:pPr>
                <a:defRPr/>
              </a:pPr>
              <a:t>11</a:t>
            </a:fld>
            <a:endParaRPr lang="en-US"/>
          </a:p>
        </p:txBody>
      </p:sp>
      <p:sp>
        <p:nvSpPr>
          <p:cNvPr id="6" name="TextBox 5"/>
          <p:cNvSpPr txBox="1"/>
          <p:nvPr/>
        </p:nvSpPr>
        <p:spPr>
          <a:xfrm>
            <a:off x="1941536" y="2455101"/>
            <a:ext cx="5340674" cy="2308324"/>
          </a:xfrm>
          <a:prstGeom prst="rect">
            <a:avLst/>
          </a:prstGeom>
          <a:noFill/>
        </p:spPr>
        <p:txBody>
          <a:bodyPr wrap="square" rtlCol="0" anchor="ctr">
            <a:spAutoFit/>
          </a:bodyPr>
          <a:lstStyle/>
          <a:p>
            <a:pPr algn="ctr"/>
            <a:r>
              <a:rPr lang="en-US" sz="4800" dirty="0" smtClean="0"/>
              <a:t>Purpose of this session is to have fun</a:t>
            </a:r>
            <a:endParaRPr lang="en-US" sz="4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Data Breach Headlines Examined</a:t>
            </a:r>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Beginners Exercise - </a:t>
            </a:r>
            <a:r>
              <a:rPr lang="en-US" dirty="0" err="1" smtClean="0"/>
              <a:t>AShampoo</a:t>
            </a:r>
            <a:endParaRPr lang="en-US" dirty="0"/>
          </a:p>
        </p:txBody>
      </p:sp>
      <p:pic>
        <p:nvPicPr>
          <p:cNvPr id="783364" name="Picture 4"/>
          <p:cNvPicPr>
            <a:picLocks noGrp="1" noChangeAspect="1" noChangeArrowheads="1"/>
          </p:cNvPicPr>
          <p:nvPr>
            <p:ph idx="1"/>
          </p:nvPr>
        </p:nvPicPr>
        <p:blipFill>
          <a:blip r:embed="rId2" cstate="print"/>
          <a:srcRect/>
          <a:stretch>
            <a:fillRect/>
          </a:stretch>
        </p:blipFill>
        <p:spPr bwMode="auto">
          <a:xfrm>
            <a:off x="826375" y="1524000"/>
            <a:ext cx="7491249" cy="45259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Beginners Exercise - </a:t>
            </a:r>
            <a:r>
              <a:rPr lang="en-US" dirty="0" err="1" smtClean="0"/>
              <a:t>AShampoo</a:t>
            </a:r>
            <a:endParaRPr lang="en-US" dirty="0"/>
          </a:p>
        </p:txBody>
      </p:sp>
      <p:pic>
        <p:nvPicPr>
          <p:cNvPr id="783364" name="Picture 4"/>
          <p:cNvPicPr>
            <a:picLocks noGrp="1" noChangeAspect="1" noChangeArrowheads="1"/>
          </p:cNvPicPr>
          <p:nvPr>
            <p:ph idx="1"/>
          </p:nvPr>
        </p:nvPicPr>
        <p:blipFill>
          <a:blip r:embed="rId3" cstate="print"/>
          <a:srcRect/>
          <a:stretch>
            <a:fillRect/>
          </a:stretch>
        </p:blipFill>
        <p:spPr bwMode="auto">
          <a:xfrm>
            <a:off x="826375" y="1524000"/>
            <a:ext cx="7491249" cy="4525963"/>
          </a:xfrm>
          <a:prstGeom prst="rect">
            <a:avLst/>
          </a:prstGeom>
          <a:noFill/>
          <a:ln w="9525">
            <a:noFill/>
            <a:miter lim="800000"/>
            <a:headEnd/>
            <a:tailEnd/>
          </a:ln>
        </p:spPr>
      </p:pic>
      <p:pic>
        <p:nvPicPr>
          <p:cNvPr id="784387" name="Picture 3"/>
          <p:cNvPicPr>
            <a:picLocks noChangeAspect="1" noChangeArrowheads="1"/>
          </p:cNvPicPr>
          <p:nvPr/>
        </p:nvPicPr>
        <p:blipFill>
          <a:blip r:embed="rId4" cstate="print">
            <a:duotone>
              <a:prstClr val="black"/>
              <a:schemeClr val="accent2">
                <a:tint val="45000"/>
                <a:satMod val="400000"/>
              </a:schemeClr>
            </a:duotone>
          </a:blip>
          <a:srcRect/>
          <a:stretch>
            <a:fillRect/>
          </a:stretch>
        </p:blipFill>
        <p:spPr bwMode="auto">
          <a:xfrm>
            <a:off x="1181298" y="3780641"/>
            <a:ext cx="5153025" cy="323850"/>
          </a:xfrm>
          <a:prstGeom prst="rect">
            <a:avLst/>
          </a:prstGeom>
          <a:noFill/>
          <a:ln w="9525">
            <a:noFill/>
            <a:miter lim="800000"/>
            <a:headEnd/>
            <a:tailEnd/>
          </a:ln>
        </p:spPr>
      </p:pic>
      <p:pic>
        <p:nvPicPr>
          <p:cNvPr id="784388" name="Picture 4"/>
          <p:cNvPicPr>
            <a:picLocks noChangeAspect="1" noChangeArrowheads="1"/>
          </p:cNvPicPr>
          <p:nvPr/>
        </p:nvPicPr>
        <p:blipFill>
          <a:blip r:embed="rId5" cstate="print">
            <a:duotone>
              <a:prstClr val="black"/>
              <a:schemeClr val="accent2">
                <a:tint val="45000"/>
                <a:satMod val="400000"/>
              </a:schemeClr>
            </a:duotone>
          </a:blip>
          <a:srcRect/>
          <a:stretch>
            <a:fillRect/>
          </a:stretch>
        </p:blipFill>
        <p:spPr bwMode="auto">
          <a:xfrm>
            <a:off x="1215025" y="4274797"/>
            <a:ext cx="7329618" cy="347307"/>
          </a:xfrm>
          <a:prstGeom prst="rect">
            <a:avLst/>
          </a:prstGeom>
          <a:noFill/>
          <a:ln w="9525">
            <a:noFill/>
            <a:miter lim="800000"/>
            <a:headEnd/>
            <a:tailEnd/>
          </a:ln>
        </p:spPr>
      </p:pic>
      <p:sp>
        <p:nvSpPr>
          <p:cNvPr id="8" name="Rounded Rectangular Callout 7"/>
          <p:cNvSpPr/>
          <p:nvPr/>
        </p:nvSpPr>
        <p:spPr bwMode="auto">
          <a:xfrm>
            <a:off x="6175332" y="1916483"/>
            <a:ext cx="1640908" cy="864296"/>
          </a:xfrm>
          <a:prstGeom prst="wedgeRoundRectCallout">
            <a:avLst>
              <a:gd name="adj1" fmla="val -60694"/>
              <a:gd name="adj2" fmla="val 157461"/>
              <a:gd name="adj3" fmla="val 16667"/>
            </a:avLst>
          </a:prstGeom>
          <a:blipFill>
            <a:blip r:embed="rId6" cstate="print">
              <a:duotone>
                <a:prstClr val="black"/>
                <a:schemeClr val="accent2">
                  <a:tint val="45000"/>
                  <a:satMod val="400000"/>
                </a:schemeClr>
              </a:duotone>
              <a:lum bright="20000"/>
            </a:blip>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Audit?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84388"/>
                                        </p:tgtEl>
                                        <p:attrNameLst>
                                          <p:attrName>style.visibility</p:attrName>
                                        </p:attrNameLst>
                                      </p:cBhvr>
                                      <p:to>
                                        <p:strVal val="visible"/>
                                      </p:to>
                                    </p:set>
                                    <p:anim calcmode="lin" valueType="num">
                                      <p:cBhvr>
                                        <p:cTn id="7" dur="1000" fill="hold"/>
                                        <p:tgtEl>
                                          <p:spTgt spid="784388"/>
                                        </p:tgtEl>
                                        <p:attrNameLst>
                                          <p:attrName>ppt_w</p:attrName>
                                        </p:attrNameLst>
                                      </p:cBhvr>
                                      <p:tavLst>
                                        <p:tav tm="0">
                                          <p:val>
                                            <p:strVal val="#ppt_w*0.70"/>
                                          </p:val>
                                        </p:tav>
                                        <p:tav tm="100000">
                                          <p:val>
                                            <p:strVal val="#ppt_w"/>
                                          </p:val>
                                        </p:tav>
                                      </p:tavLst>
                                    </p:anim>
                                    <p:anim calcmode="lin" valueType="num">
                                      <p:cBhvr>
                                        <p:cTn id="8" dur="1000" fill="hold"/>
                                        <p:tgtEl>
                                          <p:spTgt spid="784388"/>
                                        </p:tgtEl>
                                        <p:attrNameLst>
                                          <p:attrName>ppt_h</p:attrName>
                                        </p:attrNameLst>
                                      </p:cBhvr>
                                      <p:tavLst>
                                        <p:tav tm="0">
                                          <p:val>
                                            <p:strVal val="#ppt_h"/>
                                          </p:val>
                                        </p:tav>
                                        <p:tav tm="100000">
                                          <p:val>
                                            <p:strVal val="#ppt_h"/>
                                          </p:val>
                                        </p:tav>
                                      </p:tavLst>
                                    </p:anim>
                                    <p:animEffect transition="in" filter="fade">
                                      <p:cBhvr>
                                        <p:cTn id="9" dur="1000"/>
                                        <p:tgtEl>
                                          <p:spTgt spid="784388"/>
                                        </p:tgtEl>
                                      </p:cBhvr>
                                    </p:animEffect>
                                  </p:childTnLst>
                                </p:cTn>
                              </p:par>
                              <p:par>
                                <p:cTn id="10" presetID="55" presetClass="entr" presetSubtype="0" fill="hold" nodeType="withEffect">
                                  <p:stCondLst>
                                    <p:cond delay="0"/>
                                  </p:stCondLst>
                                  <p:childTnLst>
                                    <p:set>
                                      <p:cBhvr>
                                        <p:cTn id="11" dur="1" fill="hold">
                                          <p:stCondLst>
                                            <p:cond delay="0"/>
                                          </p:stCondLst>
                                        </p:cTn>
                                        <p:tgtEl>
                                          <p:spTgt spid="784387"/>
                                        </p:tgtEl>
                                        <p:attrNameLst>
                                          <p:attrName>style.visibility</p:attrName>
                                        </p:attrNameLst>
                                      </p:cBhvr>
                                      <p:to>
                                        <p:strVal val="visible"/>
                                      </p:to>
                                    </p:set>
                                    <p:anim calcmode="lin" valueType="num">
                                      <p:cBhvr>
                                        <p:cTn id="12" dur="1000" fill="hold"/>
                                        <p:tgtEl>
                                          <p:spTgt spid="784387"/>
                                        </p:tgtEl>
                                        <p:attrNameLst>
                                          <p:attrName>ppt_w</p:attrName>
                                        </p:attrNameLst>
                                      </p:cBhvr>
                                      <p:tavLst>
                                        <p:tav tm="0">
                                          <p:val>
                                            <p:strVal val="#ppt_w*0.70"/>
                                          </p:val>
                                        </p:tav>
                                        <p:tav tm="100000">
                                          <p:val>
                                            <p:strVal val="#ppt_w"/>
                                          </p:val>
                                        </p:tav>
                                      </p:tavLst>
                                    </p:anim>
                                    <p:anim calcmode="lin" valueType="num">
                                      <p:cBhvr>
                                        <p:cTn id="13" dur="1000" fill="hold"/>
                                        <p:tgtEl>
                                          <p:spTgt spid="784387"/>
                                        </p:tgtEl>
                                        <p:attrNameLst>
                                          <p:attrName>ppt_h</p:attrName>
                                        </p:attrNameLst>
                                      </p:cBhvr>
                                      <p:tavLst>
                                        <p:tav tm="0">
                                          <p:val>
                                            <p:strVal val="#ppt_h"/>
                                          </p:val>
                                        </p:tav>
                                        <p:tav tm="100000">
                                          <p:val>
                                            <p:strVal val="#ppt_h"/>
                                          </p:val>
                                        </p:tav>
                                      </p:tavLst>
                                    </p:anim>
                                    <p:animEffect transition="in" filter="fade">
                                      <p:cBhvr>
                                        <p:cTn id="14" dur="1000"/>
                                        <p:tgtEl>
                                          <p:spTgt spid="784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Beginners Exercise - </a:t>
            </a:r>
            <a:r>
              <a:rPr lang="en-US" dirty="0" err="1" smtClean="0"/>
              <a:t>AShampoo</a:t>
            </a:r>
            <a:endParaRPr lang="en-US" dirty="0"/>
          </a:p>
        </p:txBody>
      </p:sp>
      <p:pic>
        <p:nvPicPr>
          <p:cNvPr id="783364" name="Picture 4"/>
          <p:cNvPicPr>
            <a:picLocks noGrp="1" noChangeAspect="1" noChangeArrowheads="1"/>
          </p:cNvPicPr>
          <p:nvPr>
            <p:ph idx="1"/>
          </p:nvPr>
        </p:nvPicPr>
        <p:blipFill>
          <a:blip r:embed="rId2" cstate="print"/>
          <a:srcRect/>
          <a:stretch>
            <a:fillRect/>
          </a:stretch>
        </p:blipFill>
        <p:spPr bwMode="auto">
          <a:xfrm>
            <a:off x="826375" y="1524000"/>
            <a:ext cx="7491249" cy="4525963"/>
          </a:xfrm>
          <a:prstGeom prst="rect">
            <a:avLst/>
          </a:prstGeom>
          <a:noFill/>
          <a:ln w="9525">
            <a:noFill/>
            <a:miter lim="800000"/>
            <a:headEnd/>
            <a:tailEnd/>
          </a:ln>
        </p:spPr>
      </p:pic>
      <p:pic>
        <p:nvPicPr>
          <p:cNvPr id="785411" name="Picture 3"/>
          <p:cNvPicPr>
            <a:picLocks noChangeAspect="1" noChangeArrowheads="1"/>
          </p:cNvPicPr>
          <p:nvPr/>
        </p:nvPicPr>
        <p:blipFill>
          <a:blip r:embed="rId3" cstate="print"/>
          <a:srcRect/>
          <a:stretch>
            <a:fillRect/>
          </a:stretch>
        </p:blipFill>
        <p:spPr bwMode="auto">
          <a:xfrm>
            <a:off x="3607495" y="1945339"/>
            <a:ext cx="4484187" cy="4277225"/>
          </a:xfrm>
          <a:prstGeom prst="rect">
            <a:avLst/>
          </a:prstGeom>
          <a:noFill/>
          <a:ln w="9525">
            <a:noFill/>
            <a:miter lim="800000"/>
            <a:headEnd/>
            <a:tailEnd/>
          </a:ln>
        </p:spPr>
      </p:pic>
      <p:pic>
        <p:nvPicPr>
          <p:cNvPr id="785410" name="Picture 2"/>
          <p:cNvPicPr>
            <a:picLocks noChangeAspect="1" noChangeArrowheads="1"/>
          </p:cNvPicPr>
          <p:nvPr/>
        </p:nvPicPr>
        <p:blipFill>
          <a:blip r:embed="rId4" cstate="print">
            <a:duotone>
              <a:prstClr val="black"/>
              <a:schemeClr val="accent2">
                <a:tint val="45000"/>
                <a:satMod val="400000"/>
              </a:schemeClr>
            </a:duotone>
          </a:blip>
          <a:srcRect/>
          <a:stretch>
            <a:fillRect/>
          </a:stretch>
        </p:blipFill>
        <p:spPr bwMode="auto">
          <a:xfrm>
            <a:off x="1027135" y="4951327"/>
            <a:ext cx="7893615" cy="394286"/>
          </a:xfrm>
          <a:prstGeom prst="rect">
            <a:avLst/>
          </a:prstGeom>
          <a:noFill/>
          <a:ln w="9525">
            <a:noFill/>
            <a:miter lim="800000"/>
            <a:headEnd/>
            <a:tailEnd/>
          </a:ln>
        </p:spPr>
      </p:pic>
      <p:pic>
        <p:nvPicPr>
          <p:cNvPr id="785412" name="Picture 4"/>
          <p:cNvPicPr>
            <a:picLocks noChangeAspect="1" noChangeArrowheads="1"/>
          </p:cNvPicPr>
          <p:nvPr/>
        </p:nvPicPr>
        <p:blipFill>
          <a:blip r:embed="rId5" cstate="print">
            <a:duotone>
              <a:prstClr val="black"/>
              <a:schemeClr val="accent2">
                <a:tint val="45000"/>
                <a:satMod val="400000"/>
              </a:schemeClr>
            </a:duotone>
            <a:lum contrast="43000"/>
          </a:blip>
          <a:srcRect/>
          <a:stretch>
            <a:fillRect/>
          </a:stretch>
        </p:blipFill>
        <p:spPr bwMode="auto">
          <a:xfrm>
            <a:off x="1340284" y="5618369"/>
            <a:ext cx="7484432" cy="335735"/>
          </a:xfrm>
          <a:prstGeom prst="rect">
            <a:avLst/>
          </a:prstGeom>
          <a:noFill/>
          <a:ln w="9525">
            <a:noFill/>
            <a:miter lim="800000"/>
            <a:headEnd/>
            <a:tailEnd/>
          </a:ln>
        </p:spPr>
      </p:pic>
      <p:sp>
        <p:nvSpPr>
          <p:cNvPr id="10" name="Rounded Rectangular Callout 9"/>
          <p:cNvSpPr/>
          <p:nvPr/>
        </p:nvSpPr>
        <p:spPr bwMode="auto">
          <a:xfrm>
            <a:off x="7202467" y="3018774"/>
            <a:ext cx="1640908" cy="864296"/>
          </a:xfrm>
          <a:prstGeom prst="wedgeRoundRectCallout">
            <a:avLst>
              <a:gd name="adj1" fmla="val -60694"/>
              <a:gd name="adj2" fmla="val 157461"/>
              <a:gd name="adj3" fmla="val 16667"/>
            </a:avLst>
          </a:prstGeom>
          <a:blipFill>
            <a:blip r:embed="rId6" cstate="print">
              <a:duotone>
                <a:prstClr val="black"/>
                <a:schemeClr val="accent2">
                  <a:tint val="45000"/>
                  <a:satMod val="400000"/>
                </a:schemeClr>
              </a:duotone>
              <a:lum bright="20000"/>
            </a:blip>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Implications?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85412"/>
                                        </p:tgtEl>
                                        <p:attrNameLst>
                                          <p:attrName>style.visibility</p:attrName>
                                        </p:attrNameLst>
                                      </p:cBhvr>
                                      <p:to>
                                        <p:strVal val="visible"/>
                                      </p:to>
                                    </p:set>
                                    <p:anim calcmode="lin" valueType="num">
                                      <p:cBhvr>
                                        <p:cTn id="7" dur="1000" fill="hold"/>
                                        <p:tgtEl>
                                          <p:spTgt spid="785412"/>
                                        </p:tgtEl>
                                        <p:attrNameLst>
                                          <p:attrName>ppt_w</p:attrName>
                                        </p:attrNameLst>
                                      </p:cBhvr>
                                      <p:tavLst>
                                        <p:tav tm="0">
                                          <p:val>
                                            <p:strVal val="#ppt_w*0.70"/>
                                          </p:val>
                                        </p:tav>
                                        <p:tav tm="100000">
                                          <p:val>
                                            <p:strVal val="#ppt_w"/>
                                          </p:val>
                                        </p:tav>
                                      </p:tavLst>
                                    </p:anim>
                                    <p:anim calcmode="lin" valueType="num">
                                      <p:cBhvr>
                                        <p:cTn id="8" dur="1000" fill="hold"/>
                                        <p:tgtEl>
                                          <p:spTgt spid="785412"/>
                                        </p:tgtEl>
                                        <p:attrNameLst>
                                          <p:attrName>ppt_h</p:attrName>
                                        </p:attrNameLst>
                                      </p:cBhvr>
                                      <p:tavLst>
                                        <p:tav tm="0">
                                          <p:val>
                                            <p:strVal val="#ppt_h"/>
                                          </p:val>
                                        </p:tav>
                                        <p:tav tm="100000">
                                          <p:val>
                                            <p:strVal val="#ppt_h"/>
                                          </p:val>
                                        </p:tav>
                                      </p:tavLst>
                                    </p:anim>
                                    <p:animEffect transition="in" filter="fade">
                                      <p:cBhvr>
                                        <p:cTn id="9" dur="1000"/>
                                        <p:tgtEl>
                                          <p:spTgt spid="785412"/>
                                        </p:tgtEl>
                                      </p:cBhvr>
                                    </p:animEffect>
                                  </p:childTnLst>
                                </p:cTn>
                              </p:par>
                              <p:par>
                                <p:cTn id="10" presetID="55" presetClass="entr" presetSubtype="0" fill="hold" nodeType="withEffect">
                                  <p:stCondLst>
                                    <p:cond delay="0"/>
                                  </p:stCondLst>
                                  <p:childTnLst>
                                    <p:set>
                                      <p:cBhvr>
                                        <p:cTn id="11" dur="1" fill="hold">
                                          <p:stCondLst>
                                            <p:cond delay="0"/>
                                          </p:stCondLst>
                                        </p:cTn>
                                        <p:tgtEl>
                                          <p:spTgt spid="785410"/>
                                        </p:tgtEl>
                                        <p:attrNameLst>
                                          <p:attrName>style.visibility</p:attrName>
                                        </p:attrNameLst>
                                      </p:cBhvr>
                                      <p:to>
                                        <p:strVal val="visible"/>
                                      </p:to>
                                    </p:set>
                                    <p:anim calcmode="lin" valueType="num">
                                      <p:cBhvr>
                                        <p:cTn id="12" dur="1000" fill="hold"/>
                                        <p:tgtEl>
                                          <p:spTgt spid="785410"/>
                                        </p:tgtEl>
                                        <p:attrNameLst>
                                          <p:attrName>ppt_w</p:attrName>
                                        </p:attrNameLst>
                                      </p:cBhvr>
                                      <p:tavLst>
                                        <p:tav tm="0">
                                          <p:val>
                                            <p:strVal val="#ppt_w*0.70"/>
                                          </p:val>
                                        </p:tav>
                                        <p:tav tm="100000">
                                          <p:val>
                                            <p:strVal val="#ppt_w"/>
                                          </p:val>
                                        </p:tav>
                                      </p:tavLst>
                                    </p:anim>
                                    <p:anim calcmode="lin" valueType="num">
                                      <p:cBhvr>
                                        <p:cTn id="13" dur="1000" fill="hold"/>
                                        <p:tgtEl>
                                          <p:spTgt spid="785410"/>
                                        </p:tgtEl>
                                        <p:attrNameLst>
                                          <p:attrName>ppt_h</p:attrName>
                                        </p:attrNameLst>
                                      </p:cBhvr>
                                      <p:tavLst>
                                        <p:tav tm="0">
                                          <p:val>
                                            <p:strVal val="#ppt_h"/>
                                          </p:val>
                                        </p:tav>
                                        <p:tav tm="100000">
                                          <p:val>
                                            <p:strVal val="#ppt_h"/>
                                          </p:val>
                                        </p:tav>
                                      </p:tavLst>
                                    </p:anim>
                                    <p:animEffect transition="in" filter="fade">
                                      <p:cBhvr>
                                        <p:cTn id="14" dur="1000"/>
                                        <p:tgtEl>
                                          <p:spTgt spid="785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Beginners Exercise - </a:t>
            </a:r>
            <a:r>
              <a:rPr lang="en-US" dirty="0" err="1" smtClean="0"/>
              <a:t>AShampoo</a:t>
            </a:r>
            <a:endParaRPr lang="en-US" dirty="0"/>
          </a:p>
        </p:txBody>
      </p:sp>
      <p:pic>
        <p:nvPicPr>
          <p:cNvPr id="783364" name="Picture 4"/>
          <p:cNvPicPr>
            <a:picLocks noGrp="1" noChangeAspect="1" noChangeArrowheads="1"/>
          </p:cNvPicPr>
          <p:nvPr>
            <p:ph idx="1"/>
          </p:nvPr>
        </p:nvPicPr>
        <p:blipFill>
          <a:blip r:embed="rId2" cstate="print"/>
          <a:srcRect/>
          <a:stretch>
            <a:fillRect/>
          </a:stretch>
        </p:blipFill>
        <p:spPr bwMode="auto">
          <a:xfrm>
            <a:off x="826375" y="1524000"/>
            <a:ext cx="7491249" cy="4525963"/>
          </a:xfrm>
          <a:prstGeom prst="rect">
            <a:avLst/>
          </a:prstGeom>
          <a:noFill/>
          <a:ln w="9525">
            <a:noFill/>
            <a:miter lim="800000"/>
            <a:headEnd/>
            <a:tailEnd/>
          </a:ln>
        </p:spPr>
      </p:pic>
      <p:pic>
        <p:nvPicPr>
          <p:cNvPr id="785411" name="Picture 3"/>
          <p:cNvPicPr>
            <a:picLocks noChangeAspect="1" noChangeArrowheads="1"/>
          </p:cNvPicPr>
          <p:nvPr/>
        </p:nvPicPr>
        <p:blipFill>
          <a:blip r:embed="rId3" cstate="print"/>
          <a:srcRect/>
          <a:stretch>
            <a:fillRect/>
          </a:stretch>
        </p:blipFill>
        <p:spPr bwMode="auto">
          <a:xfrm>
            <a:off x="3607495" y="1945339"/>
            <a:ext cx="4484187" cy="4277225"/>
          </a:xfrm>
          <a:prstGeom prst="rect">
            <a:avLst/>
          </a:prstGeom>
          <a:noFill/>
          <a:ln w="9525">
            <a:noFill/>
            <a:miter lim="800000"/>
            <a:headEnd/>
            <a:tailEnd/>
          </a:ln>
        </p:spPr>
      </p:pic>
      <p:sp>
        <p:nvSpPr>
          <p:cNvPr id="10" name="Rounded Rectangular Callout 9"/>
          <p:cNvSpPr/>
          <p:nvPr/>
        </p:nvSpPr>
        <p:spPr bwMode="auto">
          <a:xfrm>
            <a:off x="7252571" y="2693097"/>
            <a:ext cx="1640908" cy="864296"/>
          </a:xfrm>
          <a:prstGeom prst="wedgeRoundRectCallout">
            <a:avLst>
              <a:gd name="adj1" fmla="val -60694"/>
              <a:gd name="adj2" fmla="val 157461"/>
              <a:gd name="adj3" fmla="val 16667"/>
            </a:avLst>
          </a:prstGeom>
          <a:blipFill>
            <a:blip r:embed="rId4" cstate="print">
              <a:duotone>
                <a:prstClr val="black"/>
                <a:schemeClr val="accent2">
                  <a:tint val="45000"/>
                  <a:satMod val="400000"/>
                </a:schemeClr>
              </a:duotone>
              <a:lum bright="20000"/>
            </a:blip>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Up side?</a:t>
            </a:r>
          </a:p>
        </p:txBody>
      </p:sp>
      <p:pic>
        <p:nvPicPr>
          <p:cNvPr id="786434" name="Picture 2"/>
          <p:cNvPicPr>
            <a:picLocks noChangeAspect="1" noChangeArrowheads="1"/>
          </p:cNvPicPr>
          <p:nvPr/>
        </p:nvPicPr>
        <p:blipFill>
          <a:blip r:embed="rId5" cstate="print">
            <a:duotone>
              <a:prstClr val="black"/>
              <a:schemeClr val="accent2">
                <a:tint val="45000"/>
                <a:satMod val="400000"/>
              </a:schemeClr>
            </a:duotone>
            <a:lum contrast="40000"/>
          </a:blip>
          <a:srcRect/>
          <a:stretch>
            <a:fillRect/>
          </a:stretch>
        </p:blipFill>
        <p:spPr bwMode="auto">
          <a:xfrm>
            <a:off x="951978" y="4664250"/>
            <a:ext cx="7731821" cy="44036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Beginners Exercise - </a:t>
            </a:r>
            <a:r>
              <a:rPr lang="en-US" dirty="0" err="1" smtClean="0"/>
              <a:t>AShampoo</a:t>
            </a:r>
            <a:endParaRPr lang="en-US" dirty="0"/>
          </a:p>
        </p:txBody>
      </p:sp>
      <p:sp>
        <p:nvSpPr>
          <p:cNvPr id="8" name="Content Placeholder 7"/>
          <p:cNvSpPr>
            <a:spLocks noGrp="1"/>
          </p:cNvSpPr>
          <p:nvPr>
            <p:ph sz="half" idx="2"/>
          </p:nvPr>
        </p:nvSpPr>
        <p:spPr/>
        <p:txBody>
          <a:bodyPr>
            <a:normAutofit fontScale="92500" lnSpcReduction="10000"/>
          </a:bodyPr>
          <a:lstStyle/>
          <a:p>
            <a:r>
              <a:rPr lang="en-US" dirty="0" smtClean="0"/>
              <a:t>Method</a:t>
            </a:r>
          </a:p>
          <a:p>
            <a:pPr lvl="1"/>
            <a:r>
              <a:rPr lang="en-US" dirty="0" smtClean="0"/>
              <a:t>Unknown</a:t>
            </a:r>
          </a:p>
          <a:p>
            <a:r>
              <a:rPr lang="en-US" dirty="0" smtClean="0"/>
              <a:t>Audit</a:t>
            </a:r>
          </a:p>
          <a:p>
            <a:pPr lvl="1"/>
            <a:r>
              <a:rPr lang="en-US" dirty="0" smtClean="0"/>
              <a:t>None!</a:t>
            </a:r>
          </a:p>
          <a:p>
            <a:r>
              <a:rPr lang="en-US" dirty="0" smtClean="0"/>
              <a:t>Implications</a:t>
            </a:r>
          </a:p>
          <a:p>
            <a:pPr lvl="1"/>
            <a:r>
              <a:rPr lang="en-US" dirty="0" smtClean="0"/>
              <a:t>Spear Phishing</a:t>
            </a:r>
          </a:p>
          <a:p>
            <a:r>
              <a:rPr lang="en-US" dirty="0" smtClean="0"/>
              <a:t>Timely Detection</a:t>
            </a:r>
          </a:p>
          <a:p>
            <a:pPr lvl="1"/>
            <a:r>
              <a:rPr lang="en-US" dirty="0" smtClean="0"/>
              <a:t>Not!</a:t>
            </a:r>
          </a:p>
          <a:p>
            <a:r>
              <a:rPr lang="en-US" dirty="0" smtClean="0"/>
              <a:t>Up side</a:t>
            </a:r>
          </a:p>
          <a:p>
            <a:pPr lvl="1"/>
            <a:r>
              <a:rPr lang="en-US" dirty="0" smtClean="0"/>
              <a:t>No payment details stored in house</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17</a:t>
            </a:fld>
            <a:endParaRPr lang="en-US"/>
          </a:p>
        </p:txBody>
      </p:sp>
      <p:pic>
        <p:nvPicPr>
          <p:cNvPr id="9" name="Picture 4"/>
          <p:cNvPicPr>
            <a:picLocks noGrp="1" noChangeAspect="1" noChangeArrowheads="1"/>
          </p:cNvPicPr>
          <p:nvPr>
            <p:ph sz="half" idx="1"/>
          </p:nvPr>
        </p:nvPicPr>
        <p:blipFill>
          <a:blip r:embed="rId2" cstate="print"/>
          <a:srcRect/>
          <a:stretch>
            <a:fillRect/>
          </a:stretch>
        </p:blipFill>
        <p:spPr bwMode="auto">
          <a:xfrm>
            <a:off x="457200" y="2566987"/>
            <a:ext cx="4038600" cy="2439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Lightning Can Strikes Twice - Citigroup</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18</a:t>
            </a:fld>
            <a:endParaRPr lang="en-US"/>
          </a:p>
        </p:txBody>
      </p:sp>
      <p:pic>
        <p:nvPicPr>
          <p:cNvPr id="787458" name="Picture 2"/>
          <p:cNvPicPr>
            <a:picLocks noGrp="1" noChangeAspect="1" noChangeArrowheads="1"/>
          </p:cNvPicPr>
          <p:nvPr>
            <p:ph idx="1"/>
          </p:nvPr>
        </p:nvPicPr>
        <p:blipFill>
          <a:blip r:embed="rId3" cstate="print"/>
          <a:srcRect/>
          <a:stretch>
            <a:fillRect/>
          </a:stretch>
        </p:blipFill>
        <p:spPr bwMode="auto">
          <a:xfrm>
            <a:off x="826375" y="1524000"/>
            <a:ext cx="7491249" cy="4525963"/>
          </a:xfrm>
          <a:prstGeom prst="rect">
            <a:avLst/>
          </a:prstGeom>
          <a:noFill/>
          <a:ln w="9525">
            <a:noFill/>
            <a:miter lim="800000"/>
            <a:headEnd/>
            <a:tailEnd/>
          </a:ln>
        </p:spPr>
      </p:pic>
      <p:sp>
        <p:nvSpPr>
          <p:cNvPr id="7" name="Oval 6"/>
          <p:cNvSpPr/>
          <p:nvPr/>
        </p:nvSpPr>
        <p:spPr bwMode="auto">
          <a:xfrm>
            <a:off x="864296" y="2855934"/>
            <a:ext cx="1828800" cy="375781"/>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pic>
        <p:nvPicPr>
          <p:cNvPr id="787459" name="Picture 3"/>
          <p:cNvPicPr>
            <a:picLocks noChangeAspect="1" noChangeArrowheads="1"/>
          </p:cNvPicPr>
          <p:nvPr/>
        </p:nvPicPr>
        <p:blipFill>
          <a:blip r:embed="rId4" cstate="print"/>
          <a:srcRect/>
          <a:stretch>
            <a:fillRect/>
          </a:stretch>
        </p:blipFill>
        <p:spPr bwMode="auto">
          <a:xfrm>
            <a:off x="3519814" y="1969208"/>
            <a:ext cx="5160591" cy="4264576"/>
          </a:xfrm>
          <a:prstGeom prst="rect">
            <a:avLst/>
          </a:prstGeom>
          <a:noFill/>
          <a:ln w="9525">
            <a:noFill/>
            <a:miter lim="800000"/>
            <a:headEnd/>
            <a:tailEnd/>
          </a:ln>
        </p:spPr>
      </p:pic>
      <p:sp>
        <p:nvSpPr>
          <p:cNvPr id="9" name="Oval 8"/>
          <p:cNvSpPr/>
          <p:nvPr/>
        </p:nvSpPr>
        <p:spPr bwMode="auto">
          <a:xfrm>
            <a:off x="3860098" y="3546952"/>
            <a:ext cx="1828800" cy="375781"/>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Citigroup - External Attack</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19</a:t>
            </a:fld>
            <a:endParaRPr lang="en-US"/>
          </a:p>
        </p:txBody>
      </p:sp>
      <p:pic>
        <p:nvPicPr>
          <p:cNvPr id="788482" name="Picture 2"/>
          <p:cNvPicPr>
            <a:picLocks noGrp="1" noChangeAspect="1" noChangeArrowheads="1"/>
          </p:cNvPicPr>
          <p:nvPr>
            <p:ph idx="1"/>
          </p:nvPr>
        </p:nvPicPr>
        <p:blipFill>
          <a:blip r:embed="rId2" cstate="print"/>
          <a:srcRect/>
          <a:stretch>
            <a:fillRect/>
          </a:stretch>
        </p:blipFill>
        <p:spPr bwMode="auto">
          <a:xfrm>
            <a:off x="225126" y="1235902"/>
            <a:ext cx="7491249" cy="4525963"/>
          </a:xfrm>
          <a:prstGeom prst="rect">
            <a:avLst/>
          </a:prstGeom>
          <a:noFill/>
          <a:ln w="9525">
            <a:noFill/>
            <a:miter lim="800000"/>
            <a:headEnd/>
            <a:tailEnd/>
          </a:ln>
        </p:spPr>
      </p:pic>
      <p:pic>
        <p:nvPicPr>
          <p:cNvPr id="788483" name="Picture 3"/>
          <p:cNvPicPr>
            <a:picLocks noChangeAspect="1" noChangeArrowheads="1"/>
          </p:cNvPicPr>
          <p:nvPr/>
        </p:nvPicPr>
        <p:blipFill>
          <a:blip r:embed="rId3" cstate="print"/>
          <a:srcRect/>
          <a:stretch>
            <a:fillRect/>
          </a:stretch>
        </p:blipFill>
        <p:spPr bwMode="auto">
          <a:xfrm>
            <a:off x="914401" y="1848923"/>
            <a:ext cx="7128455" cy="4306775"/>
          </a:xfrm>
          <a:prstGeom prst="rect">
            <a:avLst/>
          </a:prstGeom>
          <a:noFill/>
          <a:ln w="9525">
            <a:noFill/>
            <a:miter lim="800000"/>
            <a:headEnd/>
            <a:tailEnd/>
          </a:ln>
        </p:spPr>
      </p:pic>
      <p:pic>
        <p:nvPicPr>
          <p:cNvPr id="788484" name="Picture 4"/>
          <p:cNvPicPr>
            <a:picLocks noChangeAspect="1" noChangeArrowheads="1"/>
          </p:cNvPicPr>
          <p:nvPr/>
        </p:nvPicPr>
        <p:blipFill>
          <a:blip r:embed="rId4" cstate="print"/>
          <a:srcRect/>
          <a:stretch>
            <a:fillRect/>
          </a:stretch>
        </p:blipFill>
        <p:spPr bwMode="auto">
          <a:xfrm>
            <a:off x="1979112" y="2471082"/>
            <a:ext cx="6188385" cy="37388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Citigroup - External Attack</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20</a:t>
            </a:fld>
            <a:endParaRPr lang="en-US"/>
          </a:p>
        </p:txBody>
      </p:sp>
      <p:pic>
        <p:nvPicPr>
          <p:cNvPr id="789507" name="Picture 3"/>
          <p:cNvPicPr>
            <a:picLocks noGrp="1" noChangeAspect="1" noChangeArrowheads="1"/>
          </p:cNvPicPr>
          <p:nvPr>
            <p:ph idx="1"/>
          </p:nvPr>
        </p:nvPicPr>
        <p:blipFill>
          <a:blip r:embed="rId3" cstate="print"/>
          <a:srcRect/>
          <a:stretch>
            <a:fillRect/>
          </a:stretch>
        </p:blipFill>
        <p:spPr bwMode="auto">
          <a:xfrm>
            <a:off x="429659" y="1448844"/>
            <a:ext cx="5428748" cy="4525963"/>
          </a:xfrm>
          <a:prstGeom prst="rect">
            <a:avLst/>
          </a:prstGeom>
          <a:noFill/>
          <a:ln w="9525">
            <a:noFill/>
            <a:miter lim="800000"/>
            <a:headEnd/>
            <a:tailEnd/>
          </a:ln>
        </p:spPr>
      </p:pic>
      <p:pic>
        <p:nvPicPr>
          <p:cNvPr id="789509" name="Picture 5"/>
          <p:cNvPicPr>
            <a:picLocks noChangeAspect="1" noChangeArrowheads="1"/>
          </p:cNvPicPr>
          <p:nvPr/>
        </p:nvPicPr>
        <p:blipFill>
          <a:blip r:embed="rId4" cstate="print">
            <a:duotone>
              <a:prstClr val="black"/>
              <a:schemeClr val="accent2">
                <a:tint val="45000"/>
                <a:satMod val="400000"/>
              </a:schemeClr>
            </a:duotone>
          </a:blip>
          <a:srcRect/>
          <a:stretch>
            <a:fillRect/>
          </a:stretch>
        </p:blipFill>
        <p:spPr bwMode="auto">
          <a:xfrm>
            <a:off x="789140" y="3316037"/>
            <a:ext cx="7320615" cy="407193"/>
          </a:xfrm>
          <a:prstGeom prst="rect">
            <a:avLst/>
          </a:prstGeom>
          <a:noFill/>
          <a:ln w="9525">
            <a:noFill/>
            <a:miter lim="800000"/>
            <a:headEnd/>
            <a:tailEnd/>
          </a:ln>
        </p:spPr>
      </p:pic>
      <p:sp>
        <p:nvSpPr>
          <p:cNvPr id="13" name="Rounded Rectangular Callout 12"/>
          <p:cNvSpPr/>
          <p:nvPr/>
        </p:nvSpPr>
        <p:spPr bwMode="auto">
          <a:xfrm>
            <a:off x="6588692" y="1515651"/>
            <a:ext cx="1640908" cy="864296"/>
          </a:xfrm>
          <a:prstGeom prst="wedgeRoundRectCallout">
            <a:avLst>
              <a:gd name="adj1" fmla="val -60694"/>
              <a:gd name="adj2" fmla="val 157461"/>
              <a:gd name="adj3" fmla="val 16667"/>
            </a:avLst>
          </a:prstGeom>
          <a:blipFill>
            <a:blip r:embed="rId5" cstate="print">
              <a:duotone>
                <a:prstClr val="black"/>
                <a:schemeClr val="accent2">
                  <a:tint val="45000"/>
                  <a:satMod val="400000"/>
                </a:schemeClr>
              </a:duotone>
              <a:lum bright="20000"/>
            </a:blip>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Method?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89509"/>
                                        </p:tgtEl>
                                        <p:attrNameLst>
                                          <p:attrName>style.visibility</p:attrName>
                                        </p:attrNameLst>
                                      </p:cBhvr>
                                      <p:to>
                                        <p:strVal val="visible"/>
                                      </p:to>
                                    </p:set>
                                    <p:anim calcmode="lin" valueType="num">
                                      <p:cBhvr>
                                        <p:cTn id="7" dur="1000" fill="hold"/>
                                        <p:tgtEl>
                                          <p:spTgt spid="789509"/>
                                        </p:tgtEl>
                                        <p:attrNameLst>
                                          <p:attrName>ppt_w</p:attrName>
                                        </p:attrNameLst>
                                      </p:cBhvr>
                                      <p:tavLst>
                                        <p:tav tm="0">
                                          <p:val>
                                            <p:strVal val="#ppt_w*0.70"/>
                                          </p:val>
                                        </p:tav>
                                        <p:tav tm="100000">
                                          <p:val>
                                            <p:strVal val="#ppt_w"/>
                                          </p:val>
                                        </p:tav>
                                      </p:tavLst>
                                    </p:anim>
                                    <p:anim calcmode="lin" valueType="num">
                                      <p:cBhvr>
                                        <p:cTn id="8" dur="1000" fill="hold"/>
                                        <p:tgtEl>
                                          <p:spTgt spid="789509"/>
                                        </p:tgtEl>
                                        <p:attrNameLst>
                                          <p:attrName>ppt_h</p:attrName>
                                        </p:attrNameLst>
                                      </p:cBhvr>
                                      <p:tavLst>
                                        <p:tav tm="0">
                                          <p:val>
                                            <p:strVal val="#ppt_h"/>
                                          </p:val>
                                        </p:tav>
                                        <p:tav tm="100000">
                                          <p:val>
                                            <p:strVal val="#ppt_h"/>
                                          </p:val>
                                        </p:tav>
                                      </p:tavLst>
                                    </p:anim>
                                    <p:animEffect transition="in" filter="fade">
                                      <p:cBhvr>
                                        <p:cTn id="9" dur="1000"/>
                                        <p:tgtEl>
                                          <p:spTgt spid="789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Citigroup - External Attack</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21</a:t>
            </a:fld>
            <a:endParaRPr lang="en-US"/>
          </a:p>
        </p:txBody>
      </p:sp>
      <p:pic>
        <p:nvPicPr>
          <p:cNvPr id="790530" name="Picture 2"/>
          <p:cNvPicPr>
            <a:picLocks noGrp="1" noChangeAspect="1" noChangeArrowheads="1"/>
          </p:cNvPicPr>
          <p:nvPr>
            <p:ph idx="1"/>
          </p:nvPr>
        </p:nvPicPr>
        <p:blipFill>
          <a:blip r:embed="rId3" cstate="print"/>
          <a:srcRect/>
          <a:stretch>
            <a:fillRect/>
          </a:stretch>
        </p:blipFill>
        <p:spPr bwMode="auto">
          <a:xfrm>
            <a:off x="391341" y="1323583"/>
            <a:ext cx="5981371" cy="4525963"/>
          </a:xfrm>
          <a:prstGeom prst="rect">
            <a:avLst/>
          </a:prstGeom>
          <a:noFill/>
          <a:ln w="9525">
            <a:noFill/>
            <a:miter lim="800000"/>
            <a:headEnd/>
            <a:tailEnd/>
          </a:ln>
        </p:spPr>
      </p:pic>
      <p:pic>
        <p:nvPicPr>
          <p:cNvPr id="790531" name="Picture 3"/>
          <p:cNvPicPr>
            <a:picLocks noChangeAspect="1" noChangeArrowheads="1"/>
          </p:cNvPicPr>
          <p:nvPr/>
        </p:nvPicPr>
        <p:blipFill>
          <a:blip r:embed="rId4" cstate="print">
            <a:duotone>
              <a:prstClr val="black"/>
              <a:schemeClr val="accent2">
                <a:tint val="45000"/>
                <a:satMod val="400000"/>
              </a:schemeClr>
            </a:duotone>
          </a:blip>
          <a:srcRect/>
          <a:stretch>
            <a:fillRect/>
          </a:stretch>
        </p:blipFill>
        <p:spPr bwMode="auto">
          <a:xfrm>
            <a:off x="801666" y="3462623"/>
            <a:ext cx="7840967" cy="412682"/>
          </a:xfrm>
          <a:prstGeom prst="rect">
            <a:avLst/>
          </a:prstGeom>
          <a:noFill/>
          <a:ln w="9525">
            <a:noFill/>
            <a:miter lim="800000"/>
            <a:headEnd/>
            <a:tailEnd/>
          </a:ln>
        </p:spPr>
      </p:pic>
      <p:pic>
        <p:nvPicPr>
          <p:cNvPr id="790532" name="Picture 4"/>
          <p:cNvPicPr>
            <a:picLocks noChangeAspect="1" noChangeArrowheads="1"/>
          </p:cNvPicPr>
          <p:nvPr/>
        </p:nvPicPr>
        <p:blipFill>
          <a:blip r:embed="rId5" cstate="print">
            <a:duotone>
              <a:prstClr val="black"/>
              <a:schemeClr val="accent2">
                <a:tint val="45000"/>
                <a:satMod val="400000"/>
              </a:schemeClr>
            </a:duotone>
          </a:blip>
          <a:srcRect/>
          <a:stretch>
            <a:fillRect/>
          </a:stretch>
        </p:blipFill>
        <p:spPr bwMode="auto">
          <a:xfrm>
            <a:off x="864296" y="4037218"/>
            <a:ext cx="8089204" cy="422045"/>
          </a:xfrm>
          <a:prstGeom prst="rect">
            <a:avLst/>
          </a:prstGeom>
          <a:noFill/>
          <a:ln w="9525">
            <a:noFill/>
            <a:miter lim="800000"/>
            <a:headEnd/>
            <a:tailEnd/>
          </a:ln>
        </p:spPr>
      </p:pic>
      <p:sp>
        <p:nvSpPr>
          <p:cNvPr id="9" name="Rounded Rectangular Callout 8"/>
          <p:cNvSpPr/>
          <p:nvPr/>
        </p:nvSpPr>
        <p:spPr bwMode="auto">
          <a:xfrm>
            <a:off x="6588692" y="1515651"/>
            <a:ext cx="1640908" cy="864296"/>
          </a:xfrm>
          <a:prstGeom prst="wedgeRoundRectCallout">
            <a:avLst>
              <a:gd name="adj1" fmla="val -60694"/>
              <a:gd name="adj2" fmla="val 157461"/>
              <a:gd name="adj3" fmla="val 16667"/>
            </a:avLst>
          </a:prstGeom>
          <a:blipFill>
            <a:blip r:embed="rId6" cstate="print">
              <a:duotone>
                <a:prstClr val="black"/>
                <a:schemeClr val="accent2">
                  <a:tint val="45000"/>
                  <a:satMod val="400000"/>
                </a:schemeClr>
              </a:duotone>
              <a:lum bright="20000"/>
            </a:blip>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Implication?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90531"/>
                                        </p:tgtEl>
                                        <p:attrNameLst>
                                          <p:attrName>style.visibility</p:attrName>
                                        </p:attrNameLst>
                                      </p:cBhvr>
                                      <p:to>
                                        <p:strVal val="visible"/>
                                      </p:to>
                                    </p:set>
                                    <p:anim calcmode="lin" valueType="num">
                                      <p:cBhvr>
                                        <p:cTn id="7" dur="1000" fill="hold"/>
                                        <p:tgtEl>
                                          <p:spTgt spid="790531"/>
                                        </p:tgtEl>
                                        <p:attrNameLst>
                                          <p:attrName>ppt_w</p:attrName>
                                        </p:attrNameLst>
                                      </p:cBhvr>
                                      <p:tavLst>
                                        <p:tav tm="0">
                                          <p:val>
                                            <p:strVal val="#ppt_w*0.70"/>
                                          </p:val>
                                        </p:tav>
                                        <p:tav tm="100000">
                                          <p:val>
                                            <p:strVal val="#ppt_w"/>
                                          </p:val>
                                        </p:tav>
                                      </p:tavLst>
                                    </p:anim>
                                    <p:anim calcmode="lin" valueType="num">
                                      <p:cBhvr>
                                        <p:cTn id="8" dur="1000" fill="hold"/>
                                        <p:tgtEl>
                                          <p:spTgt spid="790531"/>
                                        </p:tgtEl>
                                        <p:attrNameLst>
                                          <p:attrName>ppt_h</p:attrName>
                                        </p:attrNameLst>
                                      </p:cBhvr>
                                      <p:tavLst>
                                        <p:tav tm="0">
                                          <p:val>
                                            <p:strVal val="#ppt_h"/>
                                          </p:val>
                                        </p:tav>
                                        <p:tav tm="100000">
                                          <p:val>
                                            <p:strVal val="#ppt_h"/>
                                          </p:val>
                                        </p:tav>
                                      </p:tavLst>
                                    </p:anim>
                                    <p:animEffect transition="in" filter="fade">
                                      <p:cBhvr>
                                        <p:cTn id="9" dur="1000"/>
                                        <p:tgtEl>
                                          <p:spTgt spid="790531"/>
                                        </p:tgtEl>
                                      </p:cBhvr>
                                    </p:animEffect>
                                  </p:childTnLst>
                                </p:cTn>
                              </p:par>
                              <p:par>
                                <p:cTn id="10" presetID="55" presetClass="entr" presetSubtype="0" fill="hold" nodeType="withEffect">
                                  <p:stCondLst>
                                    <p:cond delay="0"/>
                                  </p:stCondLst>
                                  <p:childTnLst>
                                    <p:set>
                                      <p:cBhvr>
                                        <p:cTn id="11" dur="1" fill="hold">
                                          <p:stCondLst>
                                            <p:cond delay="0"/>
                                          </p:stCondLst>
                                        </p:cTn>
                                        <p:tgtEl>
                                          <p:spTgt spid="790532"/>
                                        </p:tgtEl>
                                        <p:attrNameLst>
                                          <p:attrName>style.visibility</p:attrName>
                                        </p:attrNameLst>
                                      </p:cBhvr>
                                      <p:to>
                                        <p:strVal val="visible"/>
                                      </p:to>
                                    </p:set>
                                    <p:anim calcmode="lin" valueType="num">
                                      <p:cBhvr>
                                        <p:cTn id="12" dur="1000" fill="hold"/>
                                        <p:tgtEl>
                                          <p:spTgt spid="790532"/>
                                        </p:tgtEl>
                                        <p:attrNameLst>
                                          <p:attrName>ppt_w</p:attrName>
                                        </p:attrNameLst>
                                      </p:cBhvr>
                                      <p:tavLst>
                                        <p:tav tm="0">
                                          <p:val>
                                            <p:strVal val="#ppt_w*0.70"/>
                                          </p:val>
                                        </p:tav>
                                        <p:tav tm="100000">
                                          <p:val>
                                            <p:strVal val="#ppt_w"/>
                                          </p:val>
                                        </p:tav>
                                      </p:tavLst>
                                    </p:anim>
                                    <p:anim calcmode="lin" valueType="num">
                                      <p:cBhvr>
                                        <p:cTn id="13" dur="1000" fill="hold"/>
                                        <p:tgtEl>
                                          <p:spTgt spid="790532"/>
                                        </p:tgtEl>
                                        <p:attrNameLst>
                                          <p:attrName>ppt_h</p:attrName>
                                        </p:attrNameLst>
                                      </p:cBhvr>
                                      <p:tavLst>
                                        <p:tav tm="0">
                                          <p:val>
                                            <p:strVal val="#ppt_h"/>
                                          </p:val>
                                        </p:tav>
                                        <p:tav tm="100000">
                                          <p:val>
                                            <p:strVal val="#ppt_h"/>
                                          </p:val>
                                        </p:tav>
                                      </p:tavLst>
                                    </p:anim>
                                    <p:animEffect transition="in" filter="fade">
                                      <p:cBhvr>
                                        <p:cTn id="14" dur="1000"/>
                                        <p:tgtEl>
                                          <p:spTgt spid="790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Citigroup - External Attack</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22</a:t>
            </a:fld>
            <a:endParaRPr lang="en-US"/>
          </a:p>
        </p:txBody>
      </p:sp>
      <p:pic>
        <p:nvPicPr>
          <p:cNvPr id="791554" name="Picture 2"/>
          <p:cNvPicPr>
            <a:picLocks noGrp="1" noChangeAspect="1" noChangeArrowheads="1"/>
          </p:cNvPicPr>
          <p:nvPr>
            <p:ph idx="1"/>
          </p:nvPr>
        </p:nvPicPr>
        <p:blipFill>
          <a:blip r:embed="rId3" cstate="print"/>
          <a:srcRect/>
          <a:stretch>
            <a:fillRect/>
          </a:stretch>
        </p:blipFill>
        <p:spPr bwMode="auto">
          <a:xfrm>
            <a:off x="419496" y="1311058"/>
            <a:ext cx="4246583" cy="4525963"/>
          </a:xfrm>
          <a:prstGeom prst="rect">
            <a:avLst/>
          </a:prstGeom>
          <a:noFill/>
          <a:ln w="9525">
            <a:noFill/>
            <a:miter lim="800000"/>
            <a:headEnd/>
            <a:tailEnd/>
          </a:ln>
        </p:spPr>
      </p:pic>
      <p:pic>
        <p:nvPicPr>
          <p:cNvPr id="791555" name="Picture 3"/>
          <p:cNvPicPr>
            <a:picLocks noChangeAspect="1" noChangeArrowheads="1"/>
          </p:cNvPicPr>
          <p:nvPr/>
        </p:nvPicPr>
        <p:blipFill>
          <a:blip r:embed="rId4" cstate="print"/>
          <a:srcRect/>
          <a:stretch>
            <a:fillRect/>
          </a:stretch>
        </p:blipFill>
        <p:spPr bwMode="auto">
          <a:xfrm>
            <a:off x="3006245" y="1706594"/>
            <a:ext cx="3462925" cy="4401670"/>
          </a:xfrm>
          <a:prstGeom prst="rect">
            <a:avLst/>
          </a:prstGeom>
          <a:noFill/>
          <a:ln w="9525">
            <a:noFill/>
            <a:miter lim="800000"/>
            <a:headEnd/>
            <a:tailEnd/>
          </a:ln>
        </p:spPr>
      </p:pic>
      <p:pic>
        <p:nvPicPr>
          <p:cNvPr id="791556" name="Picture 4"/>
          <p:cNvPicPr>
            <a:picLocks noChangeAspect="1" noChangeArrowheads="1"/>
          </p:cNvPicPr>
          <p:nvPr/>
        </p:nvPicPr>
        <p:blipFill>
          <a:blip r:embed="rId5" cstate="print">
            <a:duotone>
              <a:prstClr val="black"/>
              <a:schemeClr val="accent2">
                <a:tint val="45000"/>
                <a:satMod val="400000"/>
              </a:schemeClr>
            </a:duotone>
          </a:blip>
          <a:srcRect/>
          <a:stretch>
            <a:fillRect/>
          </a:stretch>
        </p:blipFill>
        <p:spPr bwMode="auto">
          <a:xfrm>
            <a:off x="4078266" y="3248939"/>
            <a:ext cx="2590800" cy="685800"/>
          </a:xfrm>
          <a:prstGeom prst="rect">
            <a:avLst/>
          </a:prstGeom>
          <a:noFill/>
          <a:ln w="9525">
            <a:noFill/>
            <a:miter lim="800000"/>
            <a:headEnd/>
            <a:tailEnd/>
          </a:ln>
        </p:spPr>
      </p:pic>
      <p:pic>
        <p:nvPicPr>
          <p:cNvPr id="791557" name="Picture 5"/>
          <p:cNvPicPr>
            <a:picLocks noChangeAspect="1" noChangeArrowheads="1"/>
          </p:cNvPicPr>
          <p:nvPr/>
        </p:nvPicPr>
        <p:blipFill>
          <a:blip r:embed="rId6" cstate="print">
            <a:duotone>
              <a:prstClr val="black"/>
              <a:schemeClr val="accent2">
                <a:tint val="45000"/>
                <a:satMod val="400000"/>
              </a:schemeClr>
            </a:duotone>
          </a:blip>
          <a:srcRect/>
          <a:stretch>
            <a:fillRect/>
          </a:stretch>
        </p:blipFill>
        <p:spPr bwMode="auto">
          <a:xfrm>
            <a:off x="1982896" y="4273594"/>
            <a:ext cx="4476750" cy="590550"/>
          </a:xfrm>
          <a:prstGeom prst="rect">
            <a:avLst/>
          </a:prstGeom>
          <a:noFill/>
          <a:ln w="9525">
            <a:noFill/>
            <a:miter lim="800000"/>
            <a:headEnd/>
            <a:tailEnd/>
          </a:ln>
        </p:spPr>
      </p:pic>
      <p:sp>
        <p:nvSpPr>
          <p:cNvPr id="10" name="Rounded Rectangular Callout 9"/>
          <p:cNvSpPr/>
          <p:nvPr/>
        </p:nvSpPr>
        <p:spPr bwMode="auto">
          <a:xfrm>
            <a:off x="6576166" y="1440494"/>
            <a:ext cx="1640908" cy="864296"/>
          </a:xfrm>
          <a:prstGeom prst="wedgeRoundRectCallout">
            <a:avLst>
              <a:gd name="adj1" fmla="val -60694"/>
              <a:gd name="adj2" fmla="val 157461"/>
              <a:gd name="adj3" fmla="val 16667"/>
            </a:avLst>
          </a:prstGeom>
          <a:blipFill>
            <a:blip r:embed="rId7" cstate="print">
              <a:duotone>
                <a:prstClr val="black"/>
                <a:schemeClr val="accent2">
                  <a:tint val="45000"/>
                  <a:satMod val="400000"/>
                </a:schemeClr>
              </a:duotone>
              <a:lum bright="20000"/>
            </a:blip>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Detection?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91556"/>
                                        </p:tgtEl>
                                        <p:attrNameLst>
                                          <p:attrName>style.visibility</p:attrName>
                                        </p:attrNameLst>
                                      </p:cBhvr>
                                      <p:to>
                                        <p:strVal val="visible"/>
                                      </p:to>
                                    </p:set>
                                    <p:anim calcmode="lin" valueType="num">
                                      <p:cBhvr>
                                        <p:cTn id="7" dur="1000" fill="hold"/>
                                        <p:tgtEl>
                                          <p:spTgt spid="791556"/>
                                        </p:tgtEl>
                                        <p:attrNameLst>
                                          <p:attrName>ppt_w</p:attrName>
                                        </p:attrNameLst>
                                      </p:cBhvr>
                                      <p:tavLst>
                                        <p:tav tm="0">
                                          <p:val>
                                            <p:strVal val="#ppt_w*0.70"/>
                                          </p:val>
                                        </p:tav>
                                        <p:tav tm="100000">
                                          <p:val>
                                            <p:strVal val="#ppt_w"/>
                                          </p:val>
                                        </p:tav>
                                      </p:tavLst>
                                    </p:anim>
                                    <p:anim calcmode="lin" valueType="num">
                                      <p:cBhvr>
                                        <p:cTn id="8" dur="1000" fill="hold"/>
                                        <p:tgtEl>
                                          <p:spTgt spid="791556"/>
                                        </p:tgtEl>
                                        <p:attrNameLst>
                                          <p:attrName>ppt_h</p:attrName>
                                        </p:attrNameLst>
                                      </p:cBhvr>
                                      <p:tavLst>
                                        <p:tav tm="0">
                                          <p:val>
                                            <p:strVal val="#ppt_h"/>
                                          </p:val>
                                        </p:tav>
                                        <p:tav tm="100000">
                                          <p:val>
                                            <p:strVal val="#ppt_h"/>
                                          </p:val>
                                        </p:tav>
                                      </p:tavLst>
                                    </p:anim>
                                    <p:animEffect transition="in" filter="fade">
                                      <p:cBhvr>
                                        <p:cTn id="9" dur="1000"/>
                                        <p:tgtEl>
                                          <p:spTgt spid="791556"/>
                                        </p:tgtEl>
                                      </p:cBhvr>
                                    </p:animEffect>
                                  </p:childTnLst>
                                </p:cTn>
                              </p:par>
                              <p:par>
                                <p:cTn id="10" presetID="55" presetClass="entr" presetSubtype="0" fill="hold" nodeType="withEffect">
                                  <p:stCondLst>
                                    <p:cond delay="0"/>
                                  </p:stCondLst>
                                  <p:childTnLst>
                                    <p:set>
                                      <p:cBhvr>
                                        <p:cTn id="11" dur="1" fill="hold">
                                          <p:stCondLst>
                                            <p:cond delay="0"/>
                                          </p:stCondLst>
                                        </p:cTn>
                                        <p:tgtEl>
                                          <p:spTgt spid="791557"/>
                                        </p:tgtEl>
                                        <p:attrNameLst>
                                          <p:attrName>style.visibility</p:attrName>
                                        </p:attrNameLst>
                                      </p:cBhvr>
                                      <p:to>
                                        <p:strVal val="visible"/>
                                      </p:to>
                                    </p:set>
                                    <p:anim calcmode="lin" valueType="num">
                                      <p:cBhvr>
                                        <p:cTn id="12" dur="1000" fill="hold"/>
                                        <p:tgtEl>
                                          <p:spTgt spid="791557"/>
                                        </p:tgtEl>
                                        <p:attrNameLst>
                                          <p:attrName>ppt_w</p:attrName>
                                        </p:attrNameLst>
                                      </p:cBhvr>
                                      <p:tavLst>
                                        <p:tav tm="0">
                                          <p:val>
                                            <p:strVal val="#ppt_w*0.70"/>
                                          </p:val>
                                        </p:tav>
                                        <p:tav tm="100000">
                                          <p:val>
                                            <p:strVal val="#ppt_w"/>
                                          </p:val>
                                        </p:tav>
                                      </p:tavLst>
                                    </p:anim>
                                    <p:anim calcmode="lin" valueType="num">
                                      <p:cBhvr>
                                        <p:cTn id="13" dur="1000" fill="hold"/>
                                        <p:tgtEl>
                                          <p:spTgt spid="791557"/>
                                        </p:tgtEl>
                                        <p:attrNameLst>
                                          <p:attrName>ppt_h</p:attrName>
                                        </p:attrNameLst>
                                      </p:cBhvr>
                                      <p:tavLst>
                                        <p:tav tm="0">
                                          <p:val>
                                            <p:strVal val="#ppt_h"/>
                                          </p:val>
                                        </p:tav>
                                        <p:tav tm="100000">
                                          <p:val>
                                            <p:strVal val="#ppt_h"/>
                                          </p:val>
                                        </p:tav>
                                      </p:tavLst>
                                    </p:anim>
                                    <p:animEffect transition="in" filter="fade">
                                      <p:cBhvr>
                                        <p:cTn id="14" dur="1000"/>
                                        <p:tgtEl>
                                          <p:spTgt spid="791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Citigroup - External Attack</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23</a:t>
            </a:fld>
            <a:endParaRPr lang="en-US"/>
          </a:p>
        </p:txBody>
      </p:sp>
      <p:pic>
        <p:nvPicPr>
          <p:cNvPr id="792578" name="Picture 2"/>
          <p:cNvPicPr>
            <a:picLocks noGrp="1" noChangeAspect="1" noChangeArrowheads="1"/>
          </p:cNvPicPr>
          <p:nvPr>
            <p:ph idx="1"/>
          </p:nvPr>
        </p:nvPicPr>
        <p:blipFill>
          <a:blip r:embed="rId3" cstate="print"/>
          <a:srcRect/>
          <a:stretch>
            <a:fillRect/>
          </a:stretch>
        </p:blipFill>
        <p:spPr bwMode="auto">
          <a:xfrm>
            <a:off x="782747" y="1348636"/>
            <a:ext cx="4246583" cy="4525963"/>
          </a:xfrm>
          <a:prstGeom prst="rect">
            <a:avLst/>
          </a:prstGeom>
          <a:noFill/>
          <a:ln w="9525">
            <a:noFill/>
            <a:miter lim="800000"/>
            <a:headEnd/>
            <a:tailEnd/>
          </a:ln>
        </p:spPr>
      </p:pic>
      <p:pic>
        <p:nvPicPr>
          <p:cNvPr id="792579" name="Picture 3"/>
          <p:cNvPicPr>
            <a:picLocks noChangeAspect="1" noChangeArrowheads="1"/>
          </p:cNvPicPr>
          <p:nvPr/>
        </p:nvPicPr>
        <p:blipFill>
          <a:blip r:embed="rId4" cstate="print">
            <a:duotone>
              <a:prstClr val="black"/>
              <a:schemeClr val="accent2">
                <a:tint val="45000"/>
                <a:satMod val="400000"/>
              </a:schemeClr>
            </a:duotone>
          </a:blip>
          <a:srcRect/>
          <a:stretch>
            <a:fillRect/>
          </a:stretch>
        </p:blipFill>
        <p:spPr bwMode="auto">
          <a:xfrm>
            <a:off x="2308572" y="4672209"/>
            <a:ext cx="5083875" cy="486754"/>
          </a:xfrm>
          <a:prstGeom prst="rect">
            <a:avLst/>
          </a:prstGeom>
          <a:noFill/>
          <a:ln w="9525">
            <a:noFill/>
            <a:miter lim="800000"/>
            <a:headEnd/>
            <a:tailEnd/>
          </a:ln>
        </p:spPr>
      </p:pic>
      <p:sp>
        <p:nvSpPr>
          <p:cNvPr id="8" name="Rounded Rectangular Callout 7"/>
          <p:cNvSpPr/>
          <p:nvPr/>
        </p:nvSpPr>
        <p:spPr bwMode="auto">
          <a:xfrm>
            <a:off x="6663848" y="2855935"/>
            <a:ext cx="1640908" cy="864296"/>
          </a:xfrm>
          <a:prstGeom prst="wedgeRoundRectCallout">
            <a:avLst>
              <a:gd name="adj1" fmla="val -60694"/>
              <a:gd name="adj2" fmla="val 157461"/>
              <a:gd name="adj3" fmla="val 16667"/>
            </a:avLst>
          </a:prstGeom>
          <a:blipFill>
            <a:blip r:embed="rId5" cstate="print">
              <a:duotone>
                <a:prstClr val="black"/>
                <a:schemeClr val="accent2">
                  <a:tint val="45000"/>
                  <a:satMod val="400000"/>
                </a:schemeClr>
              </a:duotone>
              <a:lum bright="20000"/>
            </a:blip>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Audit?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92579"/>
                                        </p:tgtEl>
                                        <p:attrNameLst>
                                          <p:attrName>style.visibility</p:attrName>
                                        </p:attrNameLst>
                                      </p:cBhvr>
                                      <p:to>
                                        <p:strVal val="visible"/>
                                      </p:to>
                                    </p:set>
                                    <p:anim calcmode="lin" valueType="num">
                                      <p:cBhvr>
                                        <p:cTn id="7" dur="1000" fill="hold"/>
                                        <p:tgtEl>
                                          <p:spTgt spid="792579"/>
                                        </p:tgtEl>
                                        <p:attrNameLst>
                                          <p:attrName>ppt_w</p:attrName>
                                        </p:attrNameLst>
                                      </p:cBhvr>
                                      <p:tavLst>
                                        <p:tav tm="0">
                                          <p:val>
                                            <p:strVal val="#ppt_w*0.70"/>
                                          </p:val>
                                        </p:tav>
                                        <p:tav tm="100000">
                                          <p:val>
                                            <p:strVal val="#ppt_w"/>
                                          </p:val>
                                        </p:tav>
                                      </p:tavLst>
                                    </p:anim>
                                    <p:anim calcmode="lin" valueType="num">
                                      <p:cBhvr>
                                        <p:cTn id="8" dur="1000" fill="hold"/>
                                        <p:tgtEl>
                                          <p:spTgt spid="792579"/>
                                        </p:tgtEl>
                                        <p:attrNameLst>
                                          <p:attrName>ppt_h</p:attrName>
                                        </p:attrNameLst>
                                      </p:cBhvr>
                                      <p:tavLst>
                                        <p:tav tm="0">
                                          <p:val>
                                            <p:strVal val="#ppt_h"/>
                                          </p:val>
                                        </p:tav>
                                        <p:tav tm="100000">
                                          <p:val>
                                            <p:strVal val="#ppt_h"/>
                                          </p:val>
                                        </p:tav>
                                      </p:tavLst>
                                    </p:anim>
                                    <p:animEffect transition="in" filter="fade">
                                      <p:cBhvr>
                                        <p:cTn id="9" dur="1000"/>
                                        <p:tgtEl>
                                          <p:spTgt spid="7925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Citigroup - External Attack</a:t>
            </a:r>
            <a:endParaRPr lang="en-US" dirty="0"/>
          </a:p>
        </p:txBody>
      </p:sp>
      <p:sp>
        <p:nvSpPr>
          <p:cNvPr id="8" name="Content Placeholder 7"/>
          <p:cNvSpPr>
            <a:spLocks noGrp="1"/>
          </p:cNvSpPr>
          <p:nvPr>
            <p:ph sz="half" idx="2"/>
          </p:nvPr>
        </p:nvSpPr>
        <p:spPr/>
        <p:txBody>
          <a:bodyPr>
            <a:normAutofit fontScale="92500" lnSpcReduction="20000"/>
          </a:bodyPr>
          <a:lstStyle/>
          <a:p>
            <a:r>
              <a:rPr lang="en-US" dirty="0" smtClean="0"/>
              <a:t>Method</a:t>
            </a:r>
          </a:p>
          <a:p>
            <a:pPr lvl="1"/>
            <a:r>
              <a:rPr lang="en-US" dirty="0" smtClean="0"/>
              <a:t>Insecure object reference</a:t>
            </a:r>
          </a:p>
          <a:p>
            <a:r>
              <a:rPr lang="en-US" dirty="0" smtClean="0"/>
              <a:t>Implications</a:t>
            </a:r>
          </a:p>
          <a:p>
            <a:pPr lvl="1"/>
            <a:r>
              <a:rPr lang="en-US" dirty="0" smtClean="0"/>
              <a:t>Massive loss of (at least) customer details including account numbers</a:t>
            </a:r>
          </a:p>
          <a:p>
            <a:pPr lvl="1"/>
            <a:r>
              <a:rPr lang="en-US" dirty="0" smtClean="0"/>
              <a:t>Potential fraud</a:t>
            </a:r>
          </a:p>
          <a:p>
            <a:r>
              <a:rPr lang="en-US" dirty="0" smtClean="0"/>
              <a:t>Audit</a:t>
            </a:r>
          </a:p>
          <a:p>
            <a:pPr lvl="1"/>
            <a:r>
              <a:rPr lang="en-US" dirty="0" smtClean="0"/>
              <a:t>Some</a:t>
            </a:r>
          </a:p>
          <a:p>
            <a:r>
              <a:rPr lang="en-US" dirty="0" smtClean="0"/>
              <a:t>Timely detection</a:t>
            </a:r>
          </a:p>
          <a:p>
            <a:pPr lvl="1"/>
            <a:r>
              <a:rPr lang="en-US" dirty="0" smtClean="0"/>
              <a:t>Vaguely</a:t>
            </a:r>
          </a:p>
          <a:p>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24</a:t>
            </a:fld>
            <a:endParaRPr lang="en-US"/>
          </a:p>
        </p:txBody>
      </p:sp>
      <p:pic>
        <p:nvPicPr>
          <p:cNvPr id="9" name="Picture 3"/>
          <p:cNvPicPr>
            <a:picLocks noGrp="1" noChangeAspect="1" noChangeArrowheads="1"/>
          </p:cNvPicPr>
          <p:nvPr>
            <p:ph sz="half" idx="1"/>
          </p:nvPr>
        </p:nvPicPr>
        <p:blipFill>
          <a:blip r:embed="rId2" cstate="print"/>
          <a:srcRect/>
          <a:stretch>
            <a:fillRect/>
          </a:stretch>
        </p:blipFill>
        <p:spPr bwMode="auto">
          <a:xfrm>
            <a:off x="457200" y="2103485"/>
            <a:ext cx="4038600" cy="33669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Citigroup – Internal Breach</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25</a:t>
            </a:fld>
            <a:endParaRPr lang="en-US"/>
          </a:p>
        </p:txBody>
      </p:sp>
      <p:pic>
        <p:nvPicPr>
          <p:cNvPr id="802818" name="Picture 2"/>
          <p:cNvPicPr>
            <a:picLocks noGrp="1" noChangeAspect="1" noChangeArrowheads="1"/>
          </p:cNvPicPr>
          <p:nvPr>
            <p:ph idx="1"/>
          </p:nvPr>
        </p:nvPicPr>
        <p:blipFill>
          <a:blip r:embed="rId2" cstate="print"/>
          <a:srcRect/>
          <a:stretch>
            <a:fillRect/>
          </a:stretch>
        </p:blipFill>
        <p:spPr bwMode="auto">
          <a:xfrm>
            <a:off x="572488" y="1323584"/>
            <a:ext cx="3339342" cy="4525963"/>
          </a:xfrm>
          <a:prstGeom prst="rect">
            <a:avLst/>
          </a:prstGeom>
          <a:noFill/>
          <a:ln w="9525">
            <a:noFill/>
            <a:miter lim="800000"/>
            <a:headEnd/>
            <a:tailEnd/>
          </a:ln>
        </p:spPr>
      </p:pic>
      <p:pic>
        <p:nvPicPr>
          <p:cNvPr id="802820" name="Picture 4"/>
          <p:cNvPicPr>
            <a:picLocks noChangeAspect="1" noChangeArrowheads="1"/>
          </p:cNvPicPr>
          <p:nvPr/>
        </p:nvPicPr>
        <p:blipFill>
          <a:blip r:embed="rId3" cstate="print"/>
          <a:srcRect/>
          <a:stretch>
            <a:fillRect/>
          </a:stretch>
        </p:blipFill>
        <p:spPr bwMode="auto">
          <a:xfrm>
            <a:off x="2245225" y="1691015"/>
            <a:ext cx="3316332" cy="4494777"/>
          </a:xfrm>
          <a:prstGeom prst="rect">
            <a:avLst/>
          </a:prstGeom>
          <a:noFill/>
          <a:ln w="9525">
            <a:noFill/>
            <a:miter lim="800000"/>
            <a:headEnd/>
            <a:tailEnd/>
          </a:ln>
        </p:spPr>
      </p:pic>
      <p:sp>
        <p:nvSpPr>
          <p:cNvPr id="9" name="Rounded Rectangular Callout 8"/>
          <p:cNvSpPr/>
          <p:nvPr/>
        </p:nvSpPr>
        <p:spPr bwMode="auto">
          <a:xfrm>
            <a:off x="6037547" y="3682653"/>
            <a:ext cx="1640908" cy="864296"/>
          </a:xfrm>
          <a:prstGeom prst="wedgeRoundRectCallout">
            <a:avLst>
              <a:gd name="adj1" fmla="val -60694"/>
              <a:gd name="adj2" fmla="val 157461"/>
              <a:gd name="adj3" fmla="val 16667"/>
            </a:avLst>
          </a:prstGeom>
          <a:blipFill>
            <a:blip r:embed="rId4" cstate="print">
              <a:duotone>
                <a:prstClr val="black"/>
                <a:schemeClr val="accent2">
                  <a:tint val="45000"/>
                  <a:satMod val="400000"/>
                </a:schemeClr>
              </a:duotone>
              <a:lum bright="20000"/>
            </a:blip>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Method?</a:t>
            </a:r>
          </a:p>
        </p:txBody>
      </p:sp>
      <p:pic>
        <p:nvPicPr>
          <p:cNvPr id="10" name="Picture 5"/>
          <p:cNvPicPr>
            <a:picLocks noChangeAspect="1" noChangeArrowheads="1"/>
          </p:cNvPicPr>
          <p:nvPr/>
        </p:nvPicPr>
        <p:blipFill>
          <a:blip r:embed="rId5" cstate="print">
            <a:duotone>
              <a:prstClr val="black"/>
              <a:schemeClr val="accent2">
                <a:tint val="45000"/>
                <a:satMod val="400000"/>
              </a:schemeClr>
            </a:duotone>
          </a:blip>
          <a:srcRect/>
          <a:stretch>
            <a:fillRect/>
          </a:stretch>
        </p:blipFill>
        <p:spPr bwMode="auto">
          <a:xfrm>
            <a:off x="701458" y="5495141"/>
            <a:ext cx="5486400" cy="5524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strVal val="#ppt_w*0.70"/>
                                          </p:val>
                                        </p:tav>
                                        <p:tav tm="100000">
                                          <p:val>
                                            <p:strVal val="#ppt_w"/>
                                          </p:val>
                                        </p:tav>
                                      </p:tavLst>
                                    </p:anim>
                                    <p:anim calcmode="lin" valueType="num">
                                      <p:cBhvr>
                                        <p:cTn id="15" dur="1000" fill="hold"/>
                                        <p:tgtEl>
                                          <p:spTgt spid="10"/>
                                        </p:tgtEl>
                                        <p:attrNameLst>
                                          <p:attrName>ppt_h</p:attrName>
                                        </p:attrNameLst>
                                      </p:cBhvr>
                                      <p:tavLst>
                                        <p:tav tm="0">
                                          <p:val>
                                            <p:strVal val="#ppt_h"/>
                                          </p:val>
                                        </p:tav>
                                        <p:tav tm="100000">
                                          <p:val>
                                            <p:strVal val="#ppt_h"/>
                                          </p:val>
                                        </p:tav>
                                      </p:tavLst>
                                    </p:anim>
                                    <p:animEffect transition="in" filter="fade">
                                      <p:cBhvr>
                                        <p:cTn id="1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Citigroup – Internal Breach</a:t>
            </a:r>
            <a:endParaRPr lang="en-US"/>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26</a:t>
            </a:fld>
            <a:endParaRPr lang="en-US"/>
          </a:p>
        </p:txBody>
      </p:sp>
      <p:pic>
        <p:nvPicPr>
          <p:cNvPr id="802818" name="Picture 2"/>
          <p:cNvPicPr>
            <a:picLocks noGrp="1" noChangeAspect="1" noChangeArrowheads="1"/>
          </p:cNvPicPr>
          <p:nvPr>
            <p:ph idx="1"/>
          </p:nvPr>
        </p:nvPicPr>
        <p:blipFill>
          <a:blip r:embed="rId2" cstate="print"/>
          <a:srcRect/>
          <a:stretch>
            <a:fillRect/>
          </a:stretch>
        </p:blipFill>
        <p:spPr bwMode="auto">
          <a:xfrm>
            <a:off x="572488" y="1323584"/>
            <a:ext cx="3339342" cy="4525963"/>
          </a:xfrm>
          <a:prstGeom prst="rect">
            <a:avLst/>
          </a:prstGeom>
          <a:noFill/>
          <a:ln w="9525">
            <a:noFill/>
            <a:miter lim="800000"/>
            <a:headEnd/>
            <a:tailEnd/>
          </a:ln>
        </p:spPr>
      </p:pic>
      <p:pic>
        <p:nvPicPr>
          <p:cNvPr id="802820" name="Picture 4"/>
          <p:cNvPicPr>
            <a:picLocks noChangeAspect="1" noChangeArrowheads="1"/>
          </p:cNvPicPr>
          <p:nvPr/>
        </p:nvPicPr>
        <p:blipFill>
          <a:blip r:embed="rId3" cstate="print"/>
          <a:srcRect/>
          <a:stretch>
            <a:fillRect/>
          </a:stretch>
        </p:blipFill>
        <p:spPr bwMode="auto">
          <a:xfrm>
            <a:off x="2245225" y="1691015"/>
            <a:ext cx="3316332" cy="4494777"/>
          </a:xfrm>
          <a:prstGeom prst="rect">
            <a:avLst/>
          </a:prstGeom>
          <a:noFill/>
          <a:ln w="9525">
            <a:noFill/>
            <a:miter lim="800000"/>
            <a:headEnd/>
            <a:tailEnd/>
          </a:ln>
        </p:spPr>
      </p:pic>
      <p:sp>
        <p:nvSpPr>
          <p:cNvPr id="9" name="Rounded Rectangular Callout 8"/>
          <p:cNvSpPr/>
          <p:nvPr/>
        </p:nvSpPr>
        <p:spPr bwMode="auto">
          <a:xfrm>
            <a:off x="6926895" y="1277655"/>
            <a:ext cx="1640908" cy="864296"/>
          </a:xfrm>
          <a:prstGeom prst="wedgeRoundRectCallout">
            <a:avLst>
              <a:gd name="adj1" fmla="val -44664"/>
              <a:gd name="adj2" fmla="val 129925"/>
              <a:gd name="adj3" fmla="val 16667"/>
            </a:avLst>
          </a:prstGeom>
          <a:blipFill>
            <a:blip r:embed="rId4" cstate="print">
              <a:duotone>
                <a:prstClr val="black"/>
                <a:schemeClr val="accent2">
                  <a:tint val="45000"/>
                  <a:satMod val="400000"/>
                </a:schemeClr>
              </a:duotone>
              <a:lum bright="20000"/>
            </a:blip>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Implications?</a:t>
            </a:r>
          </a:p>
        </p:txBody>
      </p:sp>
      <p:pic>
        <p:nvPicPr>
          <p:cNvPr id="803842" name="Picture 2"/>
          <p:cNvPicPr>
            <a:picLocks noChangeAspect="1" noChangeArrowheads="1"/>
          </p:cNvPicPr>
          <p:nvPr/>
        </p:nvPicPr>
        <p:blipFill>
          <a:blip r:embed="rId5" cstate="print">
            <a:duotone>
              <a:prstClr val="black"/>
              <a:schemeClr val="accent2">
                <a:tint val="45000"/>
                <a:satMod val="400000"/>
              </a:schemeClr>
            </a:duotone>
          </a:blip>
          <a:srcRect/>
          <a:stretch>
            <a:fillRect/>
          </a:stretch>
        </p:blipFill>
        <p:spPr bwMode="auto">
          <a:xfrm>
            <a:off x="739754" y="4017985"/>
            <a:ext cx="5610225" cy="876300"/>
          </a:xfrm>
          <a:prstGeom prst="rect">
            <a:avLst/>
          </a:prstGeom>
          <a:noFill/>
          <a:ln w="9525">
            <a:noFill/>
            <a:miter lim="800000"/>
            <a:headEnd/>
            <a:tailEnd/>
          </a:ln>
        </p:spPr>
      </p:pic>
      <p:pic>
        <p:nvPicPr>
          <p:cNvPr id="804866" name="Picture 2"/>
          <p:cNvPicPr>
            <a:picLocks noChangeAspect="1" noChangeArrowheads="1"/>
          </p:cNvPicPr>
          <p:nvPr/>
        </p:nvPicPr>
        <p:blipFill>
          <a:blip r:embed="rId6" cstate="print">
            <a:duotone>
              <a:prstClr val="black"/>
              <a:schemeClr val="accent2">
                <a:tint val="45000"/>
                <a:satMod val="400000"/>
              </a:schemeClr>
            </a:duotone>
          </a:blip>
          <a:srcRect/>
          <a:stretch>
            <a:fillRect/>
          </a:stretch>
        </p:blipFill>
        <p:spPr bwMode="auto">
          <a:xfrm>
            <a:off x="1509713" y="3028950"/>
            <a:ext cx="6124575" cy="8001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804866"/>
                                        </p:tgtEl>
                                        <p:attrNameLst>
                                          <p:attrName>style.visibility</p:attrName>
                                        </p:attrNameLst>
                                      </p:cBhvr>
                                      <p:to>
                                        <p:strVal val="visible"/>
                                      </p:to>
                                    </p:set>
                                    <p:anim calcmode="lin" valueType="num">
                                      <p:cBhvr>
                                        <p:cTn id="7" dur="1000" fill="hold"/>
                                        <p:tgtEl>
                                          <p:spTgt spid="804866"/>
                                        </p:tgtEl>
                                        <p:attrNameLst>
                                          <p:attrName>ppt_w</p:attrName>
                                        </p:attrNameLst>
                                      </p:cBhvr>
                                      <p:tavLst>
                                        <p:tav tm="0">
                                          <p:val>
                                            <p:strVal val="#ppt_w*0.70"/>
                                          </p:val>
                                        </p:tav>
                                        <p:tav tm="100000">
                                          <p:val>
                                            <p:strVal val="#ppt_w"/>
                                          </p:val>
                                        </p:tav>
                                      </p:tavLst>
                                    </p:anim>
                                    <p:anim calcmode="lin" valueType="num">
                                      <p:cBhvr>
                                        <p:cTn id="8" dur="1000" fill="hold"/>
                                        <p:tgtEl>
                                          <p:spTgt spid="804866"/>
                                        </p:tgtEl>
                                        <p:attrNameLst>
                                          <p:attrName>ppt_h</p:attrName>
                                        </p:attrNameLst>
                                      </p:cBhvr>
                                      <p:tavLst>
                                        <p:tav tm="0">
                                          <p:val>
                                            <p:strVal val="#ppt_h"/>
                                          </p:val>
                                        </p:tav>
                                        <p:tav tm="100000">
                                          <p:val>
                                            <p:strVal val="#ppt_h"/>
                                          </p:val>
                                        </p:tav>
                                      </p:tavLst>
                                    </p:anim>
                                    <p:animEffect transition="in" filter="fade">
                                      <p:cBhvr>
                                        <p:cTn id="9" dur="1000"/>
                                        <p:tgtEl>
                                          <p:spTgt spid="804866"/>
                                        </p:tgtEl>
                                      </p:cBhvr>
                                    </p:animEffect>
                                  </p:childTnLst>
                                </p:cTn>
                              </p:par>
                              <p:par>
                                <p:cTn id="10" presetID="55" presetClass="entr" presetSubtype="0" fill="hold" nodeType="withEffect">
                                  <p:stCondLst>
                                    <p:cond delay="0"/>
                                  </p:stCondLst>
                                  <p:childTnLst>
                                    <p:set>
                                      <p:cBhvr>
                                        <p:cTn id="11" dur="1" fill="hold">
                                          <p:stCondLst>
                                            <p:cond delay="0"/>
                                          </p:stCondLst>
                                        </p:cTn>
                                        <p:tgtEl>
                                          <p:spTgt spid="803842"/>
                                        </p:tgtEl>
                                        <p:attrNameLst>
                                          <p:attrName>style.visibility</p:attrName>
                                        </p:attrNameLst>
                                      </p:cBhvr>
                                      <p:to>
                                        <p:strVal val="visible"/>
                                      </p:to>
                                    </p:set>
                                    <p:anim calcmode="lin" valueType="num">
                                      <p:cBhvr>
                                        <p:cTn id="12" dur="1000" fill="hold"/>
                                        <p:tgtEl>
                                          <p:spTgt spid="803842"/>
                                        </p:tgtEl>
                                        <p:attrNameLst>
                                          <p:attrName>ppt_w</p:attrName>
                                        </p:attrNameLst>
                                      </p:cBhvr>
                                      <p:tavLst>
                                        <p:tav tm="0">
                                          <p:val>
                                            <p:strVal val="#ppt_w*0.70"/>
                                          </p:val>
                                        </p:tav>
                                        <p:tav tm="100000">
                                          <p:val>
                                            <p:strVal val="#ppt_w"/>
                                          </p:val>
                                        </p:tav>
                                      </p:tavLst>
                                    </p:anim>
                                    <p:anim calcmode="lin" valueType="num">
                                      <p:cBhvr>
                                        <p:cTn id="13" dur="1000" fill="hold"/>
                                        <p:tgtEl>
                                          <p:spTgt spid="803842"/>
                                        </p:tgtEl>
                                        <p:attrNameLst>
                                          <p:attrName>ppt_h</p:attrName>
                                        </p:attrNameLst>
                                      </p:cBhvr>
                                      <p:tavLst>
                                        <p:tav tm="0">
                                          <p:val>
                                            <p:strVal val="#ppt_h"/>
                                          </p:val>
                                        </p:tav>
                                        <p:tav tm="100000">
                                          <p:val>
                                            <p:strVal val="#ppt_h"/>
                                          </p:val>
                                        </p:tav>
                                      </p:tavLst>
                                    </p:anim>
                                    <p:animEffect transition="in" filter="fade">
                                      <p:cBhvr>
                                        <p:cTn id="14" dur="1000"/>
                                        <p:tgtEl>
                                          <p:spTgt spid="803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Citigroup – Internal Breach</a:t>
            </a:r>
            <a:endParaRPr lang="en-US"/>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27</a:t>
            </a:fld>
            <a:endParaRPr lang="en-US"/>
          </a:p>
        </p:txBody>
      </p:sp>
      <p:pic>
        <p:nvPicPr>
          <p:cNvPr id="802818" name="Picture 2"/>
          <p:cNvPicPr>
            <a:picLocks noGrp="1" noChangeAspect="1" noChangeArrowheads="1"/>
          </p:cNvPicPr>
          <p:nvPr>
            <p:ph idx="1"/>
          </p:nvPr>
        </p:nvPicPr>
        <p:blipFill>
          <a:blip r:embed="rId3" cstate="print"/>
          <a:srcRect/>
          <a:stretch>
            <a:fillRect/>
          </a:stretch>
        </p:blipFill>
        <p:spPr bwMode="auto">
          <a:xfrm>
            <a:off x="572488" y="1323584"/>
            <a:ext cx="3339342" cy="4525963"/>
          </a:xfrm>
          <a:prstGeom prst="rect">
            <a:avLst/>
          </a:prstGeom>
          <a:noFill/>
          <a:ln w="9525">
            <a:noFill/>
            <a:miter lim="800000"/>
            <a:headEnd/>
            <a:tailEnd/>
          </a:ln>
        </p:spPr>
      </p:pic>
      <p:pic>
        <p:nvPicPr>
          <p:cNvPr id="802820" name="Picture 4"/>
          <p:cNvPicPr>
            <a:picLocks noChangeAspect="1" noChangeArrowheads="1"/>
          </p:cNvPicPr>
          <p:nvPr/>
        </p:nvPicPr>
        <p:blipFill>
          <a:blip r:embed="rId4" cstate="print"/>
          <a:srcRect/>
          <a:stretch>
            <a:fillRect/>
          </a:stretch>
        </p:blipFill>
        <p:spPr bwMode="auto">
          <a:xfrm>
            <a:off x="2245225" y="1691015"/>
            <a:ext cx="3316332" cy="4494777"/>
          </a:xfrm>
          <a:prstGeom prst="rect">
            <a:avLst/>
          </a:prstGeom>
          <a:noFill/>
          <a:ln w="9525">
            <a:noFill/>
            <a:miter lim="800000"/>
            <a:headEnd/>
            <a:tailEnd/>
          </a:ln>
        </p:spPr>
      </p:pic>
      <p:sp>
        <p:nvSpPr>
          <p:cNvPr id="9" name="Rounded Rectangular Callout 8"/>
          <p:cNvSpPr/>
          <p:nvPr/>
        </p:nvSpPr>
        <p:spPr bwMode="auto">
          <a:xfrm>
            <a:off x="6926895" y="1277655"/>
            <a:ext cx="1640908" cy="864296"/>
          </a:xfrm>
          <a:prstGeom prst="wedgeRoundRectCallout">
            <a:avLst>
              <a:gd name="adj1" fmla="val -66801"/>
              <a:gd name="adj2" fmla="val 141519"/>
              <a:gd name="adj3" fmla="val 16667"/>
            </a:avLst>
          </a:prstGeom>
          <a:blipFill>
            <a:blip r:embed="rId5" cstate="print">
              <a:duotone>
                <a:prstClr val="black"/>
                <a:schemeClr val="accent2">
                  <a:tint val="45000"/>
                  <a:satMod val="400000"/>
                </a:schemeClr>
              </a:duotone>
              <a:lum bright="20000"/>
            </a:blip>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Detection?</a:t>
            </a:r>
          </a:p>
        </p:txBody>
      </p:sp>
      <p:pic>
        <p:nvPicPr>
          <p:cNvPr id="805890" name="Picture 2"/>
          <p:cNvPicPr>
            <a:picLocks noChangeAspect="1" noChangeArrowheads="1"/>
          </p:cNvPicPr>
          <p:nvPr/>
        </p:nvPicPr>
        <p:blipFill>
          <a:blip r:embed="rId6" cstate="print">
            <a:duotone>
              <a:prstClr val="black"/>
              <a:schemeClr val="accent2">
                <a:tint val="45000"/>
                <a:satMod val="400000"/>
              </a:schemeClr>
            </a:duotone>
          </a:blip>
          <a:srcRect/>
          <a:stretch>
            <a:fillRect/>
          </a:stretch>
        </p:blipFill>
        <p:spPr bwMode="auto">
          <a:xfrm>
            <a:off x="880541" y="2579578"/>
            <a:ext cx="5629275" cy="571500"/>
          </a:xfrm>
          <a:prstGeom prst="rect">
            <a:avLst/>
          </a:prstGeom>
          <a:noFill/>
          <a:ln w="9525">
            <a:noFill/>
            <a:miter lim="800000"/>
            <a:headEnd/>
            <a:tailEnd/>
          </a:ln>
        </p:spPr>
      </p:pic>
      <p:pic>
        <p:nvPicPr>
          <p:cNvPr id="805891" name="Picture 3"/>
          <p:cNvPicPr>
            <a:picLocks noChangeAspect="1" noChangeArrowheads="1"/>
          </p:cNvPicPr>
          <p:nvPr/>
        </p:nvPicPr>
        <p:blipFill>
          <a:blip r:embed="rId7" cstate="print">
            <a:duotone>
              <a:prstClr val="black"/>
              <a:schemeClr val="accent2">
                <a:tint val="45000"/>
                <a:satMod val="400000"/>
              </a:schemeClr>
            </a:duotone>
          </a:blip>
          <a:srcRect/>
          <a:stretch>
            <a:fillRect/>
          </a:stretch>
        </p:blipFill>
        <p:spPr bwMode="auto">
          <a:xfrm>
            <a:off x="1144566" y="3499263"/>
            <a:ext cx="6629400" cy="4857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805890"/>
                                        </p:tgtEl>
                                        <p:attrNameLst>
                                          <p:attrName>style.visibility</p:attrName>
                                        </p:attrNameLst>
                                      </p:cBhvr>
                                      <p:to>
                                        <p:strVal val="visible"/>
                                      </p:to>
                                    </p:set>
                                    <p:anim calcmode="lin" valueType="num">
                                      <p:cBhvr>
                                        <p:cTn id="7" dur="1000" fill="hold"/>
                                        <p:tgtEl>
                                          <p:spTgt spid="805890"/>
                                        </p:tgtEl>
                                        <p:attrNameLst>
                                          <p:attrName>ppt_w</p:attrName>
                                        </p:attrNameLst>
                                      </p:cBhvr>
                                      <p:tavLst>
                                        <p:tav tm="0">
                                          <p:val>
                                            <p:strVal val="#ppt_w*0.70"/>
                                          </p:val>
                                        </p:tav>
                                        <p:tav tm="100000">
                                          <p:val>
                                            <p:strVal val="#ppt_w"/>
                                          </p:val>
                                        </p:tav>
                                      </p:tavLst>
                                    </p:anim>
                                    <p:anim calcmode="lin" valueType="num">
                                      <p:cBhvr>
                                        <p:cTn id="8" dur="1000" fill="hold"/>
                                        <p:tgtEl>
                                          <p:spTgt spid="805890"/>
                                        </p:tgtEl>
                                        <p:attrNameLst>
                                          <p:attrName>ppt_h</p:attrName>
                                        </p:attrNameLst>
                                      </p:cBhvr>
                                      <p:tavLst>
                                        <p:tav tm="0">
                                          <p:val>
                                            <p:strVal val="#ppt_h"/>
                                          </p:val>
                                        </p:tav>
                                        <p:tav tm="100000">
                                          <p:val>
                                            <p:strVal val="#ppt_h"/>
                                          </p:val>
                                        </p:tav>
                                      </p:tavLst>
                                    </p:anim>
                                    <p:animEffect transition="in" filter="fade">
                                      <p:cBhvr>
                                        <p:cTn id="9" dur="1000"/>
                                        <p:tgtEl>
                                          <p:spTgt spid="805890"/>
                                        </p:tgtEl>
                                      </p:cBhvr>
                                    </p:animEffect>
                                  </p:childTnLst>
                                </p:cTn>
                              </p:par>
                              <p:par>
                                <p:cTn id="10" presetID="55" presetClass="entr" presetSubtype="0" fill="hold" nodeType="withEffect">
                                  <p:stCondLst>
                                    <p:cond delay="0"/>
                                  </p:stCondLst>
                                  <p:childTnLst>
                                    <p:set>
                                      <p:cBhvr>
                                        <p:cTn id="11" dur="1" fill="hold">
                                          <p:stCondLst>
                                            <p:cond delay="0"/>
                                          </p:stCondLst>
                                        </p:cTn>
                                        <p:tgtEl>
                                          <p:spTgt spid="805891"/>
                                        </p:tgtEl>
                                        <p:attrNameLst>
                                          <p:attrName>style.visibility</p:attrName>
                                        </p:attrNameLst>
                                      </p:cBhvr>
                                      <p:to>
                                        <p:strVal val="visible"/>
                                      </p:to>
                                    </p:set>
                                    <p:anim calcmode="lin" valueType="num">
                                      <p:cBhvr>
                                        <p:cTn id="12" dur="1000" fill="hold"/>
                                        <p:tgtEl>
                                          <p:spTgt spid="805891"/>
                                        </p:tgtEl>
                                        <p:attrNameLst>
                                          <p:attrName>ppt_w</p:attrName>
                                        </p:attrNameLst>
                                      </p:cBhvr>
                                      <p:tavLst>
                                        <p:tav tm="0">
                                          <p:val>
                                            <p:strVal val="#ppt_w*0.70"/>
                                          </p:val>
                                        </p:tav>
                                        <p:tav tm="100000">
                                          <p:val>
                                            <p:strVal val="#ppt_w"/>
                                          </p:val>
                                        </p:tav>
                                      </p:tavLst>
                                    </p:anim>
                                    <p:anim calcmode="lin" valueType="num">
                                      <p:cBhvr>
                                        <p:cTn id="13" dur="1000" fill="hold"/>
                                        <p:tgtEl>
                                          <p:spTgt spid="805891"/>
                                        </p:tgtEl>
                                        <p:attrNameLst>
                                          <p:attrName>ppt_h</p:attrName>
                                        </p:attrNameLst>
                                      </p:cBhvr>
                                      <p:tavLst>
                                        <p:tav tm="0">
                                          <p:val>
                                            <p:strVal val="#ppt_h"/>
                                          </p:val>
                                        </p:tav>
                                        <p:tav tm="100000">
                                          <p:val>
                                            <p:strVal val="#ppt_h"/>
                                          </p:val>
                                        </p:tav>
                                      </p:tavLst>
                                    </p:anim>
                                    <p:animEffect transition="in" filter="fade">
                                      <p:cBhvr>
                                        <p:cTn id="14" dur="1000"/>
                                        <p:tgtEl>
                                          <p:spTgt spid="805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Citigroup – Internal Breach</a:t>
            </a:r>
            <a:endParaRPr lang="en-US" dirty="0"/>
          </a:p>
        </p:txBody>
      </p:sp>
      <p:sp>
        <p:nvSpPr>
          <p:cNvPr id="10" name="Content Placeholder 9"/>
          <p:cNvSpPr>
            <a:spLocks noGrp="1"/>
          </p:cNvSpPr>
          <p:nvPr>
            <p:ph sz="half" idx="2"/>
          </p:nvPr>
        </p:nvSpPr>
        <p:spPr/>
        <p:txBody>
          <a:bodyPr>
            <a:normAutofit fontScale="85000" lnSpcReduction="10000"/>
          </a:bodyPr>
          <a:lstStyle/>
          <a:p>
            <a:r>
              <a:rPr lang="en-US" dirty="0" smtClean="0"/>
              <a:t>Method</a:t>
            </a:r>
          </a:p>
          <a:p>
            <a:pPr lvl="1"/>
            <a:r>
              <a:rPr lang="en-US" dirty="0" smtClean="0"/>
              <a:t>Partner employee abusing legitimate access</a:t>
            </a:r>
          </a:p>
          <a:p>
            <a:r>
              <a:rPr lang="en-US" dirty="0" smtClean="0"/>
              <a:t>Implications</a:t>
            </a:r>
          </a:p>
          <a:p>
            <a:pPr lvl="1"/>
            <a:r>
              <a:rPr lang="en-US" dirty="0" smtClean="0"/>
              <a:t>Massive loss of personal information</a:t>
            </a:r>
          </a:p>
          <a:p>
            <a:pPr lvl="1"/>
            <a:r>
              <a:rPr lang="en-US" dirty="0" smtClean="0"/>
              <a:t>Including account numbers</a:t>
            </a:r>
          </a:p>
          <a:p>
            <a:r>
              <a:rPr lang="en-US" dirty="0" smtClean="0"/>
              <a:t>Detection</a:t>
            </a:r>
          </a:p>
          <a:p>
            <a:pPr lvl="1"/>
            <a:r>
              <a:rPr lang="en-US" dirty="0" smtClean="0"/>
              <a:t>Purely coincidental</a:t>
            </a:r>
          </a:p>
          <a:p>
            <a:r>
              <a:rPr lang="en-US" dirty="0" smtClean="0"/>
              <a:t>Audit</a:t>
            </a:r>
          </a:p>
          <a:p>
            <a:pPr lvl="1"/>
            <a:r>
              <a:rPr lang="en-US" dirty="0" smtClean="0"/>
              <a:t>Irrelevant, occurred at 3</a:t>
            </a:r>
            <a:r>
              <a:rPr lang="en-US" baseline="30000" dirty="0" smtClean="0"/>
              <a:t>rd</a:t>
            </a:r>
            <a:r>
              <a:rPr lang="en-US" dirty="0" smtClean="0"/>
              <a:t> party</a:t>
            </a:r>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28</a:t>
            </a:fld>
            <a:endParaRPr lang="en-US"/>
          </a:p>
        </p:txBody>
      </p:sp>
      <p:pic>
        <p:nvPicPr>
          <p:cNvPr id="801795" name="Picture 3"/>
          <p:cNvPicPr>
            <a:picLocks noGrp="1" noChangeAspect="1" noChangeArrowheads="1"/>
          </p:cNvPicPr>
          <p:nvPr>
            <p:ph sz="half" idx="1"/>
          </p:nvPr>
        </p:nvPicPr>
        <p:blipFill>
          <a:blip r:embed="rId2" cstate="print"/>
          <a:srcRect/>
          <a:stretch>
            <a:fillRect/>
          </a:stretch>
        </p:blipFill>
        <p:spPr bwMode="auto">
          <a:xfrm>
            <a:off x="806829" y="1524000"/>
            <a:ext cx="3339342"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(Still) Playing Hide and Seek with Google</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29</a:t>
            </a:fld>
            <a:endParaRPr lang="en-US"/>
          </a:p>
        </p:txBody>
      </p:sp>
      <p:pic>
        <p:nvPicPr>
          <p:cNvPr id="793602" name="Picture 2"/>
          <p:cNvPicPr>
            <a:picLocks noGrp="1" noChangeAspect="1" noChangeArrowheads="1"/>
          </p:cNvPicPr>
          <p:nvPr>
            <p:ph sz="half" idx="1"/>
          </p:nvPr>
        </p:nvPicPr>
        <p:blipFill>
          <a:blip r:embed="rId2" cstate="print"/>
          <a:srcRect/>
          <a:stretch>
            <a:fillRect/>
          </a:stretch>
        </p:blipFill>
        <p:spPr bwMode="auto">
          <a:xfrm>
            <a:off x="457200" y="1867992"/>
            <a:ext cx="4038600" cy="3837978"/>
          </a:xfrm>
          <a:prstGeom prst="rect">
            <a:avLst/>
          </a:prstGeom>
          <a:noFill/>
          <a:ln w="9525">
            <a:noFill/>
            <a:miter lim="800000"/>
            <a:headEnd/>
            <a:tailEnd/>
          </a:ln>
        </p:spPr>
      </p:pic>
      <p:pic>
        <p:nvPicPr>
          <p:cNvPr id="793604" name="Picture 4"/>
          <p:cNvPicPr>
            <a:picLocks noChangeAspect="1" noChangeArrowheads="1"/>
          </p:cNvPicPr>
          <p:nvPr/>
        </p:nvPicPr>
        <p:blipFill>
          <a:blip r:embed="rId3" cstate="print">
            <a:duotone>
              <a:prstClr val="black"/>
              <a:schemeClr val="accent2">
                <a:tint val="45000"/>
                <a:satMod val="400000"/>
              </a:schemeClr>
            </a:duotone>
          </a:blip>
          <a:srcRect/>
          <a:stretch>
            <a:fillRect/>
          </a:stretch>
        </p:blipFill>
        <p:spPr bwMode="auto">
          <a:xfrm>
            <a:off x="907681" y="2885292"/>
            <a:ext cx="3495675" cy="285750"/>
          </a:xfrm>
          <a:prstGeom prst="rect">
            <a:avLst/>
          </a:prstGeom>
          <a:noFill/>
          <a:ln w="9525">
            <a:noFill/>
            <a:miter lim="800000"/>
            <a:headEnd/>
            <a:tailEnd/>
          </a:ln>
        </p:spPr>
      </p:pic>
      <p:pic>
        <p:nvPicPr>
          <p:cNvPr id="793605" name="Picture 5"/>
          <p:cNvPicPr>
            <a:picLocks noChangeAspect="1" noChangeArrowheads="1"/>
          </p:cNvPicPr>
          <p:nvPr/>
        </p:nvPicPr>
        <p:blipFill>
          <a:blip r:embed="rId4" cstate="print">
            <a:duotone>
              <a:prstClr val="black"/>
              <a:schemeClr val="accent2">
                <a:tint val="45000"/>
                <a:satMod val="400000"/>
              </a:schemeClr>
            </a:duotone>
          </a:blip>
          <a:srcRect/>
          <a:stretch>
            <a:fillRect/>
          </a:stretch>
        </p:blipFill>
        <p:spPr bwMode="auto">
          <a:xfrm>
            <a:off x="714375" y="4828262"/>
            <a:ext cx="7678063" cy="485844"/>
          </a:xfrm>
          <a:prstGeom prst="rect">
            <a:avLst/>
          </a:prstGeom>
          <a:noFill/>
          <a:ln w="9525">
            <a:noFill/>
            <a:miter lim="800000"/>
            <a:headEnd/>
            <a:tailEnd/>
          </a:ln>
        </p:spPr>
      </p:pic>
      <p:sp>
        <p:nvSpPr>
          <p:cNvPr id="7" name="Content Placeholder 6"/>
          <p:cNvSpPr>
            <a:spLocks noGrp="1"/>
          </p:cNvSpPr>
          <p:nvPr>
            <p:ph sz="half" idx="2"/>
          </p:nvPr>
        </p:nvSpPr>
        <p:spPr>
          <a:solidFill>
            <a:schemeClr val="bg1"/>
          </a:solidFill>
        </p:spPr>
        <p:txBody>
          <a:bodyPr>
            <a:normAutofit fontScale="85000" lnSpcReduction="20000"/>
          </a:bodyPr>
          <a:lstStyle/>
          <a:p>
            <a:r>
              <a:rPr lang="en-US" dirty="0" smtClean="0"/>
              <a:t>What</a:t>
            </a:r>
          </a:p>
          <a:p>
            <a:pPr lvl="1"/>
            <a:r>
              <a:rPr lang="en-US" dirty="0" smtClean="0"/>
              <a:t>360K authentication records</a:t>
            </a:r>
          </a:p>
          <a:p>
            <a:pPr lvl="1"/>
            <a:r>
              <a:rPr lang="en-US" dirty="0" smtClean="0"/>
              <a:t>Including </a:t>
            </a:r>
            <a:r>
              <a:rPr lang="en-US" dirty="0" err="1" smtClean="0"/>
              <a:t>cleartext</a:t>
            </a:r>
            <a:r>
              <a:rPr lang="en-US" dirty="0" smtClean="0"/>
              <a:t> password</a:t>
            </a:r>
          </a:p>
          <a:p>
            <a:r>
              <a:rPr lang="en-US" dirty="0" smtClean="0"/>
              <a:t>Where</a:t>
            </a:r>
          </a:p>
          <a:p>
            <a:pPr lvl="1"/>
            <a:r>
              <a:rPr lang="en-US" dirty="0" err="1" smtClean="0"/>
              <a:t>SoSata’s</a:t>
            </a:r>
            <a:r>
              <a:rPr lang="en-US" dirty="0" smtClean="0"/>
              <a:t> own site</a:t>
            </a:r>
          </a:p>
          <a:p>
            <a:r>
              <a:rPr lang="en-US" dirty="0" smtClean="0"/>
              <a:t>Implication</a:t>
            </a:r>
          </a:p>
          <a:p>
            <a:pPr lvl="1"/>
            <a:r>
              <a:rPr lang="en-US" dirty="0" smtClean="0"/>
              <a:t>Compromise of </a:t>
            </a:r>
            <a:r>
              <a:rPr lang="en-US" dirty="0" err="1" smtClean="0"/>
              <a:t>SoSata</a:t>
            </a:r>
            <a:r>
              <a:rPr lang="en-US" dirty="0" smtClean="0"/>
              <a:t> accounts</a:t>
            </a:r>
          </a:p>
          <a:p>
            <a:pPr lvl="1"/>
            <a:r>
              <a:rPr lang="en-US" dirty="0" smtClean="0"/>
              <a:t>Compromise of web mail accounts</a:t>
            </a:r>
          </a:p>
          <a:p>
            <a:r>
              <a:rPr lang="en-US" dirty="0" smtClean="0"/>
              <a:t>Time of Exposure</a:t>
            </a:r>
          </a:p>
          <a:p>
            <a:pPr lvl="1"/>
            <a:r>
              <a:rPr lang="en-US" dirty="0" smtClean="0"/>
              <a:t>Unknown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93604"/>
                                        </p:tgtEl>
                                        <p:attrNameLst>
                                          <p:attrName>style.visibility</p:attrName>
                                        </p:attrNameLst>
                                      </p:cBhvr>
                                      <p:to>
                                        <p:strVal val="visible"/>
                                      </p:to>
                                    </p:set>
                                    <p:anim calcmode="lin" valueType="num">
                                      <p:cBhvr>
                                        <p:cTn id="7" dur="1000" fill="hold"/>
                                        <p:tgtEl>
                                          <p:spTgt spid="793604"/>
                                        </p:tgtEl>
                                        <p:attrNameLst>
                                          <p:attrName>ppt_w</p:attrName>
                                        </p:attrNameLst>
                                      </p:cBhvr>
                                      <p:tavLst>
                                        <p:tav tm="0">
                                          <p:val>
                                            <p:strVal val="#ppt_w*0.70"/>
                                          </p:val>
                                        </p:tav>
                                        <p:tav tm="100000">
                                          <p:val>
                                            <p:strVal val="#ppt_w"/>
                                          </p:val>
                                        </p:tav>
                                      </p:tavLst>
                                    </p:anim>
                                    <p:anim calcmode="lin" valueType="num">
                                      <p:cBhvr>
                                        <p:cTn id="8" dur="1000" fill="hold"/>
                                        <p:tgtEl>
                                          <p:spTgt spid="793604"/>
                                        </p:tgtEl>
                                        <p:attrNameLst>
                                          <p:attrName>ppt_h</p:attrName>
                                        </p:attrNameLst>
                                      </p:cBhvr>
                                      <p:tavLst>
                                        <p:tav tm="0">
                                          <p:val>
                                            <p:strVal val="#ppt_h"/>
                                          </p:val>
                                        </p:tav>
                                        <p:tav tm="100000">
                                          <p:val>
                                            <p:strVal val="#ppt_h"/>
                                          </p:val>
                                        </p:tav>
                                      </p:tavLst>
                                    </p:anim>
                                    <p:animEffect transition="in" filter="fade">
                                      <p:cBhvr>
                                        <p:cTn id="9" dur="1000"/>
                                        <p:tgtEl>
                                          <p:spTgt spid="793604"/>
                                        </p:tgtEl>
                                      </p:cBhvr>
                                    </p:animEffect>
                                  </p:childTnLst>
                                </p:cTn>
                              </p:par>
                              <p:par>
                                <p:cTn id="10" presetID="55" presetClass="entr" presetSubtype="0" fill="hold" nodeType="withEffect">
                                  <p:stCondLst>
                                    <p:cond delay="0"/>
                                  </p:stCondLst>
                                  <p:childTnLst>
                                    <p:set>
                                      <p:cBhvr>
                                        <p:cTn id="11" dur="1" fill="hold">
                                          <p:stCondLst>
                                            <p:cond delay="0"/>
                                          </p:stCondLst>
                                        </p:cTn>
                                        <p:tgtEl>
                                          <p:spTgt spid="793605"/>
                                        </p:tgtEl>
                                        <p:attrNameLst>
                                          <p:attrName>style.visibility</p:attrName>
                                        </p:attrNameLst>
                                      </p:cBhvr>
                                      <p:to>
                                        <p:strVal val="visible"/>
                                      </p:to>
                                    </p:set>
                                    <p:anim calcmode="lin" valueType="num">
                                      <p:cBhvr>
                                        <p:cTn id="12" dur="1000" fill="hold"/>
                                        <p:tgtEl>
                                          <p:spTgt spid="793605"/>
                                        </p:tgtEl>
                                        <p:attrNameLst>
                                          <p:attrName>ppt_w</p:attrName>
                                        </p:attrNameLst>
                                      </p:cBhvr>
                                      <p:tavLst>
                                        <p:tav tm="0">
                                          <p:val>
                                            <p:strVal val="#ppt_w*0.70"/>
                                          </p:val>
                                        </p:tav>
                                        <p:tav tm="100000">
                                          <p:val>
                                            <p:strVal val="#ppt_w"/>
                                          </p:val>
                                        </p:tav>
                                      </p:tavLst>
                                    </p:anim>
                                    <p:anim calcmode="lin" valueType="num">
                                      <p:cBhvr>
                                        <p:cTn id="13" dur="1000" fill="hold"/>
                                        <p:tgtEl>
                                          <p:spTgt spid="793605"/>
                                        </p:tgtEl>
                                        <p:attrNameLst>
                                          <p:attrName>ppt_h</p:attrName>
                                        </p:attrNameLst>
                                      </p:cBhvr>
                                      <p:tavLst>
                                        <p:tav tm="0">
                                          <p:val>
                                            <p:strVal val="#ppt_h"/>
                                          </p:val>
                                        </p:tav>
                                        <p:tav tm="100000">
                                          <p:val>
                                            <p:strVal val="#ppt_h"/>
                                          </p:val>
                                        </p:tav>
                                      </p:tavLst>
                                    </p:anim>
                                    <p:animEffect transition="in" filter="fade">
                                      <p:cBhvr>
                                        <p:cTn id="14" dur="1000"/>
                                        <p:tgtEl>
                                          <p:spTgt spid="793605"/>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xEl>
                                              <p:pRg st="8" end="8"/>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(Still) Playing Hide and Seek with Google</a:t>
            </a:r>
            <a:endParaRPr lang="en-US" dirty="0"/>
          </a:p>
        </p:txBody>
      </p:sp>
      <p:sp>
        <p:nvSpPr>
          <p:cNvPr id="5" name="Slide Number Placeholder 4"/>
          <p:cNvSpPr>
            <a:spLocks noGrp="1"/>
          </p:cNvSpPr>
          <p:nvPr>
            <p:ph type="sldNum" sz="quarter" idx="12"/>
          </p:nvPr>
        </p:nvSpPr>
        <p:spPr/>
        <p:txBody>
          <a:bodyPr/>
          <a:lstStyle/>
          <a:p>
            <a:pPr>
              <a:defRPr/>
            </a:pPr>
            <a:fld id="{F6D4A02A-E50E-4DFA-97E3-714214DAE4C2}" type="slidenum">
              <a:rPr lang="en-US" smtClean="0"/>
              <a:pPr>
                <a:defRPr/>
              </a:pPr>
              <a:t>30</a:t>
            </a:fld>
            <a:endParaRPr lang="en-US" dirty="0"/>
          </a:p>
        </p:txBody>
      </p:sp>
      <p:pic>
        <p:nvPicPr>
          <p:cNvPr id="794626" name="Picture 2"/>
          <p:cNvPicPr>
            <a:picLocks noGrp="1" noChangeAspect="1" noChangeArrowheads="1"/>
          </p:cNvPicPr>
          <p:nvPr>
            <p:ph sz="half" idx="1"/>
          </p:nvPr>
        </p:nvPicPr>
        <p:blipFill>
          <a:blip r:embed="rId3" cstate="print"/>
          <a:srcRect/>
          <a:stretch>
            <a:fillRect/>
          </a:stretch>
        </p:blipFill>
        <p:spPr bwMode="auto">
          <a:xfrm>
            <a:off x="753852" y="1524000"/>
            <a:ext cx="3445296" cy="4525963"/>
          </a:xfrm>
          <a:prstGeom prst="rect">
            <a:avLst/>
          </a:prstGeom>
          <a:noFill/>
          <a:ln w="9525">
            <a:noFill/>
            <a:miter lim="800000"/>
            <a:headEnd/>
            <a:tailEnd/>
          </a:ln>
        </p:spPr>
      </p:pic>
      <p:pic>
        <p:nvPicPr>
          <p:cNvPr id="794628" name="Picture 4"/>
          <p:cNvPicPr>
            <a:picLocks noChangeAspect="1" noChangeArrowheads="1"/>
          </p:cNvPicPr>
          <p:nvPr/>
        </p:nvPicPr>
        <p:blipFill>
          <a:blip r:embed="rId4" cstate="print">
            <a:duotone>
              <a:prstClr val="black"/>
              <a:schemeClr val="accent2">
                <a:tint val="45000"/>
                <a:satMod val="400000"/>
              </a:schemeClr>
            </a:duotone>
          </a:blip>
          <a:srcRect/>
          <a:stretch>
            <a:fillRect/>
          </a:stretch>
        </p:blipFill>
        <p:spPr bwMode="auto">
          <a:xfrm>
            <a:off x="1017610" y="3494501"/>
            <a:ext cx="5505450" cy="495300"/>
          </a:xfrm>
          <a:prstGeom prst="rect">
            <a:avLst/>
          </a:prstGeom>
          <a:noFill/>
          <a:ln w="9525">
            <a:noFill/>
            <a:miter lim="800000"/>
            <a:headEnd/>
            <a:tailEnd/>
          </a:ln>
        </p:spPr>
      </p:pic>
      <p:pic>
        <p:nvPicPr>
          <p:cNvPr id="794629" name="Picture 5"/>
          <p:cNvPicPr>
            <a:picLocks noChangeAspect="1" noChangeArrowheads="1"/>
          </p:cNvPicPr>
          <p:nvPr/>
        </p:nvPicPr>
        <p:blipFill>
          <a:blip r:embed="rId5" cstate="print">
            <a:duotone>
              <a:prstClr val="black"/>
              <a:schemeClr val="accent2">
                <a:tint val="45000"/>
                <a:satMod val="400000"/>
              </a:schemeClr>
            </a:duotone>
          </a:blip>
          <a:srcRect/>
          <a:stretch>
            <a:fillRect/>
          </a:stretch>
        </p:blipFill>
        <p:spPr bwMode="auto">
          <a:xfrm>
            <a:off x="1038682" y="4249782"/>
            <a:ext cx="2657475" cy="638175"/>
          </a:xfrm>
          <a:prstGeom prst="rect">
            <a:avLst/>
          </a:prstGeom>
          <a:noFill/>
          <a:ln w="9525">
            <a:noFill/>
            <a:miter lim="800000"/>
            <a:headEnd/>
            <a:tailEnd/>
          </a:ln>
        </p:spPr>
      </p:pic>
      <p:pic>
        <p:nvPicPr>
          <p:cNvPr id="794630" name="Picture 6"/>
          <p:cNvPicPr>
            <a:picLocks noChangeAspect="1" noChangeArrowheads="1"/>
          </p:cNvPicPr>
          <p:nvPr/>
        </p:nvPicPr>
        <p:blipFill>
          <a:blip r:embed="rId6" cstate="print">
            <a:duotone>
              <a:prstClr val="black"/>
              <a:schemeClr val="accent2">
                <a:tint val="45000"/>
                <a:satMod val="400000"/>
              </a:schemeClr>
            </a:duotone>
          </a:blip>
          <a:srcRect/>
          <a:stretch>
            <a:fillRect/>
          </a:stretch>
        </p:blipFill>
        <p:spPr bwMode="auto">
          <a:xfrm>
            <a:off x="1050686" y="5371644"/>
            <a:ext cx="2733675" cy="523875"/>
          </a:xfrm>
          <a:prstGeom prst="rect">
            <a:avLst/>
          </a:prstGeom>
          <a:noFill/>
          <a:ln w="9525">
            <a:noFill/>
            <a:miter lim="800000"/>
            <a:headEnd/>
            <a:tailEnd/>
          </a:ln>
        </p:spPr>
      </p:pic>
      <p:sp>
        <p:nvSpPr>
          <p:cNvPr id="13" name="Content Placeholder 12"/>
          <p:cNvSpPr>
            <a:spLocks noGrp="1"/>
          </p:cNvSpPr>
          <p:nvPr>
            <p:ph sz="half" idx="2"/>
          </p:nvPr>
        </p:nvSpPr>
        <p:spPr>
          <a:solidFill>
            <a:schemeClr val="bg1"/>
          </a:solidFill>
        </p:spPr>
        <p:txBody>
          <a:bodyPr>
            <a:normAutofit lnSpcReduction="10000"/>
          </a:bodyPr>
          <a:lstStyle/>
          <a:p>
            <a:r>
              <a:rPr lang="en-US" dirty="0" smtClean="0"/>
              <a:t>What</a:t>
            </a:r>
          </a:p>
          <a:p>
            <a:pPr lvl="1"/>
            <a:r>
              <a:rPr lang="en-US" dirty="0" smtClean="0"/>
              <a:t>Student records containing personal details</a:t>
            </a:r>
          </a:p>
          <a:p>
            <a:r>
              <a:rPr lang="en-US" dirty="0" smtClean="0"/>
              <a:t>Where</a:t>
            </a:r>
          </a:p>
          <a:p>
            <a:pPr lvl="1"/>
            <a:r>
              <a:rPr lang="en-US" dirty="0" smtClean="0"/>
              <a:t>“Test” site</a:t>
            </a:r>
          </a:p>
          <a:p>
            <a:r>
              <a:rPr lang="en-US" dirty="0" smtClean="0"/>
              <a:t>Implication</a:t>
            </a:r>
          </a:p>
          <a:p>
            <a:pPr lvl="1"/>
            <a:r>
              <a:rPr lang="en-US" dirty="0" smtClean="0"/>
              <a:t>Private records where actually accessed</a:t>
            </a:r>
          </a:p>
          <a:p>
            <a:r>
              <a:rPr lang="en-US" dirty="0" smtClean="0"/>
              <a:t>Time of Exposure</a:t>
            </a:r>
          </a:p>
          <a:p>
            <a:pPr lvl="1"/>
            <a:r>
              <a:rPr lang="en-US" dirty="0" smtClean="0"/>
              <a:t>Over a year</a:t>
            </a:r>
          </a:p>
        </p:txBody>
      </p:sp>
      <p:pic>
        <p:nvPicPr>
          <p:cNvPr id="794631" name="Picture 7"/>
          <p:cNvPicPr>
            <a:picLocks noChangeAspect="1" noChangeArrowheads="1"/>
          </p:cNvPicPr>
          <p:nvPr/>
        </p:nvPicPr>
        <p:blipFill>
          <a:blip r:embed="rId7" cstate="print">
            <a:duotone>
              <a:prstClr val="black"/>
              <a:schemeClr val="accent3">
                <a:tint val="45000"/>
                <a:satMod val="400000"/>
              </a:schemeClr>
            </a:duotone>
          </a:blip>
          <a:srcRect/>
          <a:stretch>
            <a:fillRect/>
          </a:stretch>
        </p:blipFill>
        <p:spPr bwMode="auto">
          <a:xfrm>
            <a:off x="992755" y="3312612"/>
            <a:ext cx="7173710" cy="670664"/>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94628"/>
                                        </p:tgtEl>
                                        <p:attrNameLst>
                                          <p:attrName>style.visibility</p:attrName>
                                        </p:attrNameLst>
                                      </p:cBhvr>
                                      <p:to>
                                        <p:strVal val="visible"/>
                                      </p:to>
                                    </p:set>
                                    <p:anim calcmode="lin" valueType="num">
                                      <p:cBhvr>
                                        <p:cTn id="7" dur="1000" fill="hold"/>
                                        <p:tgtEl>
                                          <p:spTgt spid="794628"/>
                                        </p:tgtEl>
                                        <p:attrNameLst>
                                          <p:attrName>ppt_w</p:attrName>
                                        </p:attrNameLst>
                                      </p:cBhvr>
                                      <p:tavLst>
                                        <p:tav tm="0">
                                          <p:val>
                                            <p:strVal val="#ppt_w*0.70"/>
                                          </p:val>
                                        </p:tav>
                                        <p:tav tm="100000">
                                          <p:val>
                                            <p:strVal val="#ppt_w"/>
                                          </p:val>
                                        </p:tav>
                                      </p:tavLst>
                                    </p:anim>
                                    <p:anim calcmode="lin" valueType="num">
                                      <p:cBhvr>
                                        <p:cTn id="8" dur="1000" fill="hold"/>
                                        <p:tgtEl>
                                          <p:spTgt spid="794628"/>
                                        </p:tgtEl>
                                        <p:attrNameLst>
                                          <p:attrName>ppt_h</p:attrName>
                                        </p:attrNameLst>
                                      </p:cBhvr>
                                      <p:tavLst>
                                        <p:tav tm="0">
                                          <p:val>
                                            <p:strVal val="#ppt_h"/>
                                          </p:val>
                                        </p:tav>
                                        <p:tav tm="100000">
                                          <p:val>
                                            <p:strVal val="#ppt_h"/>
                                          </p:val>
                                        </p:tav>
                                      </p:tavLst>
                                    </p:anim>
                                    <p:animEffect transition="in" filter="fade">
                                      <p:cBhvr>
                                        <p:cTn id="9" dur="1000"/>
                                        <p:tgtEl>
                                          <p:spTgt spid="794628"/>
                                        </p:tgtEl>
                                      </p:cBhvr>
                                    </p:animEffect>
                                  </p:childTnLst>
                                </p:cTn>
                              </p:par>
                              <p:par>
                                <p:cTn id="10" presetID="55" presetClass="entr" presetSubtype="0" fill="hold" nodeType="withEffect">
                                  <p:stCondLst>
                                    <p:cond delay="0"/>
                                  </p:stCondLst>
                                  <p:childTnLst>
                                    <p:set>
                                      <p:cBhvr>
                                        <p:cTn id="11" dur="1" fill="hold">
                                          <p:stCondLst>
                                            <p:cond delay="0"/>
                                          </p:stCondLst>
                                        </p:cTn>
                                        <p:tgtEl>
                                          <p:spTgt spid="794629"/>
                                        </p:tgtEl>
                                        <p:attrNameLst>
                                          <p:attrName>style.visibility</p:attrName>
                                        </p:attrNameLst>
                                      </p:cBhvr>
                                      <p:to>
                                        <p:strVal val="visible"/>
                                      </p:to>
                                    </p:set>
                                    <p:anim calcmode="lin" valueType="num">
                                      <p:cBhvr>
                                        <p:cTn id="12" dur="1000" fill="hold"/>
                                        <p:tgtEl>
                                          <p:spTgt spid="794629"/>
                                        </p:tgtEl>
                                        <p:attrNameLst>
                                          <p:attrName>ppt_w</p:attrName>
                                        </p:attrNameLst>
                                      </p:cBhvr>
                                      <p:tavLst>
                                        <p:tav tm="0">
                                          <p:val>
                                            <p:strVal val="#ppt_w*0.70"/>
                                          </p:val>
                                        </p:tav>
                                        <p:tav tm="100000">
                                          <p:val>
                                            <p:strVal val="#ppt_w"/>
                                          </p:val>
                                        </p:tav>
                                      </p:tavLst>
                                    </p:anim>
                                    <p:anim calcmode="lin" valueType="num">
                                      <p:cBhvr>
                                        <p:cTn id="13" dur="1000" fill="hold"/>
                                        <p:tgtEl>
                                          <p:spTgt spid="794629"/>
                                        </p:tgtEl>
                                        <p:attrNameLst>
                                          <p:attrName>ppt_h</p:attrName>
                                        </p:attrNameLst>
                                      </p:cBhvr>
                                      <p:tavLst>
                                        <p:tav tm="0">
                                          <p:val>
                                            <p:strVal val="#ppt_h"/>
                                          </p:val>
                                        </p:tav>
                                        <p:tav tm="100000">
                                          <p:val>
                                            <p:strVal val="#ppt_h"/>
                                          </p:val>
                                        </p:tav>
                                      </p:tavLst>
                                    </p:anim>
                                    <p:animEffect transition="in" filter="fade">
                                      <p:cBhvr>
                                        <p:cTn id="14" dur="1000"/>
                                        <p:tgtEl>
                                          <p:spTgt spid="794629"/>
                                        </p:tgtEl>
                                      </p:cBhvr>
                                    </p:animEffect>
                                  </p:childTnLst>
                                </p:cTn>
                              </p:par>
                              <p:par>
                                <p:cTn id="15" presetID="55" presetClass="entr" presetSubtype="0" fill="hold" nodeType="withEffect">
                                  <p:stCondLst>
                                    <p:cond delay="0"/>
                                  </p:stCondLst>
                                  <p:childTnLst>
                                    <p:set>
                                      <p:cBhvr>
                                        <p:cTn id="16" dur="1" fill="hold">
                                          <p:stCondLst>
                                            <p:cond delay="0"/>
                                          </p:stCondLst>
                                        </p:cTn>
                                        <p:tgtEl>
                                          <p:spTgt spid="794630"/>
                                        </p:tgtEl>
                                        <p:attrNameLst>
                                          <p:attrName>style.visibility</p:attrName>
                                        </p:attrNameLst>
                                      </p:cBhvr>
                                      <p:to>
                                        <p:strVal val="visible"/>
                                      </p:to>
                                    </p:set>
                                    <p:anim calcmode="lin" valueType="num">
                                      <p:cBhvr>
                                        <p:cTn id="17" dur="1000" fill="hold"/>
                                        <p:tgtEl>
                                          <p:spTgt spid="794630"/>
                                        </p:tgtEl>
                                        <p:attrNameLst>
                                          <p:attrName>ppt_w</p:attrName>
                                        </p:attrNameLst>
                                      </p:cBhvr>
                                      <p:tavLst>
                                        <p:tav tm="0">
                                          <p:val>
                                            <p:strVal val="#ppt_w*0.70"/>
                                          </p:val>
                                        </p:tav>
                                        <p:tav tm="100000">
                                          <p:val>
                                            <p:strVal val="#ppt_w"/>
                                          </p:val>
                                        </p:tav>
                                      </p:tavLst>
                                    </p:anim>
                                    <p:anim calcmode="lin" valueType="num">
                                      <p:cBhvr>
                                        <p:cTn id="18" dur="1000" fill="hold"/>
                                        <p:tgtEl>
                                          <p:spTgt spid="794630"/>
                                        </p:tgtEl>
                                        <p:attrNameLst>
                                          <p:attrName>ppt_h</p:attrName>
                                        </p:attrNameLst>
                                      </p:cBhvr>
                                      <p:tavLst>
                                        <p:tav tm="0">
                                          <p:val>
                                            <p:strVal val="#ppt_h"/>
                                          </p:val>
                                        </p:tav>
                                        <p:tav tm="100000">
                                          <p:val>
                                            <p:strVal val="#ppt_h"/>
                                          </p:val>
                                        </p:tav>
                                      </p:tavLst>
                                    </p:anim>
                                    <p:animEffect transition="in" filter="fade">
                                      <p:cBhvr>
                                        <p:cTn id="19" dur="1000"/>
                                        <p:tgtEl>
                                          <p:spTgt spid="79463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3">
                                            <p:bg/>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3">
                                            <p:txEl>
                                              <p:pRg st="0" end="0"/>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xEl>
                                              <p:pRg st="2" end="2"/>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3">
                                            <p:txEl>
                                              <p:pRg st="4" end="4"/>
                                            </p:txEl>
                                          </p:spTgt>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3">
                                            <p:txEl>
                                              <p:pRg st="6" end="6"/>
                                            </p:txEl>
                                          </p:spTgt>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31" presetClass="entr" presetSubtype="0" fill="hold" nodeType="clickEffect">
                                  <p:stCondLst>
                                    <p:cond delay="0"/>
                                  </p:stCondLst>
                                  <p:iterate type="lt">
                                    <p:tmPct val="5000"/>
                                  </p:iterate>
                                  <p:childTnLst>
                                    <p:set>
                                      <p:cBhvr>
                                        <p:cTn id="49" dur="1" fill="hold">
                                          <p:stCondLst>
                                            <p:cond delay="0"/>
                                          </p:stCondLst>
                                        </p:cTn>
                                        <p:tgtEl>
                                          <p:spTgt spid="794631"/>
                                        </p:tgtEl>
                                        <p:attrNameLst>
                                          <p:attrName>style.visibility</p:attrName>
                                        </p:attrNameLst>
                                      </p:cBhvr>
                                      <p:to>
                                        <p:strVal val="visible"/>
                                      </p:to>
                                    </p:set>
                                    <p:anim calcmode="lin" valueType="num">
                                      <p:cBhvr>
                                        <p:cTn id="50" dur="1000" fill="hold"/>
                                        <p:tgtEl>
                                          <p:spTgt spid="794631"/>
                                        </p:tgtEl>
                                        <p:attrNameLst>
                                          <p:attrName>ppt_w</p:attrName>
                                        </p:attrNameLst>
                                      </p:cBhvr>
                                      <p:tavLst>
                                        <p:tav tm="0">
                                          <p:val>
                                            <p:fltVal val="0"/>
                                          </p:val>
                                        </p:tav>
                                        <p:tav tm="100000">
                                          <p:val>
                                            <p:strVal val="#ppt_w"/>
                                          </p:val>
                                        </p:tav>
                                      </p:tavLst>
                                    </p:anim>
                                    <p:anim calcmode="lin" valueType="num">
                                      <p:cBhvr>
                                        <p:cTn id="51" dur="1000" fill="hold"/>
                                        <p:tgtEl>
                                          <p:spTgt spid="794631"/>
                                        </p:tgtEl>
                                        <p:attrNameLst>
                                          <p:attrName>ppt_h</p:attrName>
                                        </p:attrNameLst>
                                      </p:cBhvr>
                                      <p:tavLst>
                                        <p:tav tm="0">
                                          <p:val>
                                            <p:fltVal val="0"/>
                                          </p:val>
                                        </p:tav>
                                        <p:tav tm="100000">
                                          <p:val>
                                            <p:strVal val="#ppt_h"/>
                                          </p:val>
                                        </p:tav>
                                      </p:tavLst>
                                    </p:anim>
                                    <p:anim calcmode="lin" valueType="num">
                                      <p:cBhvr>
                                        <p:cTn id="52" dur="1000" fill="hold"/>
                                        <p:tgtEl>
                                          <p:spTgt spid="794631"/>
                                        </p:tgtEl>
                                        <p:attrNameLst>
                                          <p:attrName>style.rotation</p:attrName>
                                        </p:attrNameLst>
                                      </p:cBhvr>
                                      <p:tavLst>
                                        <p:tav tm="0">
                                          <p:val>
                                            <p:fltVal val="90"/>
                                          </p:val>
                                        </p:tav>
                                        <p:tav tm="100000">
                                          <p:val>
                                            <p:fltVal val="0"/>
                                          </p:val>
                                        </p:tav>
                                      </p:tavLst>
                                    </p:anim>
                                    <p:animEffect transition="in" filter="fade">
                                      <p:cBhvr>
                                        <p:cTn id="53" dur="1000"/>
                                        <p:tgtEl>
                                          <p:spTgt spid="7946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(Still) Playing Hide and Seek with Google</a:t>
            </a:r>
            <a:endParaRPr lang="en-US" dirty="0"/>
          </a:p>
        </p:txBody>
      </p:sp>
      <p:sp>
        <p:nvSpPr>
          <p:cNvPr id="5" name="Slide Number Placeholder 4"/>
          <p:cNvSpPr>
            <a:spLocks noGrp="1"/>
          </p:cNvSpPr>
          <p:nvPr>
            <p:ph type="sldNum" sz="quarter" idx="12"/>
          </p:nvPr>
        </p:nvSpPr>
        <p:spPr/>
        <p:txBody>
          <a:bodyPr/>
          <a:lstStyle/>
          <a:p>
            <a:pPr>
              <a:defRPr/>
            </a:pPr>
            <a:fld id="{F6D4A02A-E50E-4DFA-97E3-714214DAE4C2}" type="slidenum">
              <a:rPr lang="en-US" smtClean="0"/>
              <a:pPr>
                <a:defRPr/>
              </a:pPr>
              <a:t>31</a:t>
            </a:fld>
            <a:endParaRPr lang="en-US" dirty="0"/>
          </a:p>
        </p:txBody>
      </p:sp>
      <p:pic>
        <p:nvPicPr>
          <p:cNvPr id="795652" name="Picture 4"/>
          <p:cNvPicPr>
            <a:picLocks noGrp="1" noChangeAspect="1" noChangeArrowheads="1"/>
          </p:cNvPicPr>
          <p:nvPr>
            <p:ph sz="half" idx="1"/>
          </p:nvPr>
        </p:nvPicPr>
        <p:blipFill>
          <a:blip r:embed="rId2" cstate="print"/>
          <a:srcRect/>
          <a:stretch>
            <a:fillRect/>
          </a:stretch>
        </p:blipFill>
        <p:spPr bwMode="auto">
          <a:xfrm>
            <a:off x="457200" y="2166108"/>
            <a:ext cx="4038600" cy="3241746"/>
          </a:xfrm>
          <a:prstGeom prst="rect">
            <a:avLst/>
          </a:prstGeom>
          <a:noFill/>
          <a:ln w="9525">
            <a:noFill/>
            <a:miter lim="800000"/>
            <a:headEnd/>
            <a:tailEnd/>
          </a:ln>
        </p:spPr>
      </p:pic>
      <p:pic>
        <p:nvPicPr>
          <p:cNvPr id="795653" name="Picture 5"/>
          <p:cNvPicPr>
            <a:picLocks noChangeAspect="1" noChangeArrowheads="1"/>
          </p:cNvPicPr>
          <p:nvPr/>
        </p:nvPicPr>
        <p:blipFill>
          <a:blip r:embed="rId3" cstate="print">
            <a:duotone>
              <a:prstClr val="black"/>
              <a:schemeClr val="accent2">
                <a:tint val="45000"/>
                <a:satMod val="400000"/>
              </a:schemeClr>
            </a:duotone>
          </a:blip>
          <a:srcRect/>
          <a:stretch>
            <a:fillRect/>
          </a:stretch>
        </p:blipFill>
        <p:spPr bwMode="auto">
          <a:xfrm>
            <a:off x="655203" y="3224930"/>
            <a:ext cx="6981825" cy="533400"/>
          </a:xfrm>
          <a:prstGeom prst="rect">
            <a:avLst/>
          </a:prstGeom>
          <a:noFill/>
          <a:ln w="9525">
            <a:noFill/>
            <a:miter lim="800000"/>
            <a:headEnd/>
            <a:tailEnd/>
          </a:ln>
        </p:spPr>
      </p:pic>
      <p:sp>
        <p:nvSpPr>
          <p:cNvPr id="4" name="Content Placeholder 3"/>
          <p:cNvSpPr>
            <a:spLocks noGrp="1"/>
          </p:cNvSpPr>
          <p:nvPr>
            <p:ph sz="half" idx="2"/>
          </p:nvPr>
        </p:nvSpPr>
        <p:spPr>
          <a:solidFill>
            <a:schemeClr val="bg1"/>
          </a:solidFill>
        </p:spPr>
        <p:txBody>
          <a:bodyPr>
            <a:normAutofit fontScale="92500" lnSpcReduction="10000"/>
          </a:bodyPr>
          <a:lstStyle/>
          <a:p>
            <a:r>
              <a:rPr lang="en-US" dirty="0" smtClean="0"/>
              <a:t>What</a:t>
            </a:r>
          </a:p>
          <a:p>
            <a:pPr lvl="1"/>
            <a:r>
              <a:rPr lang="en-US" dirty="0" smtClean="0"/>
              <a:t>43K student and staff personal records</a:t>
            </a:r>
          </a:p>
          <a:p>
            <a:pPr lvl="1"/>
            <a:r>
              <a:rPr lang="en-US" dirty="0" smtClean="0"/>
              <a:t>Including Social Security Numbers</a:t>
            </a:r>
          </a:p>
          <a:p>
            <a:r>
              <a:rPr lang="en-US" dirty="0" smtClean="0"/>
              <a:t>Where</a:t>
            </a:r>
          </a:p>
          <a:p>
            <a:pPr lvl="1"/>
            <a:r>
              <a:rPr lang="en-US" dirty="0" smtClean="0"/>
              <a:t>Public FTP site</a:t>
            </a:r>
          </a:p>
          <a:p>
            <a:r>
              <a:rPr lang="en-US" dirty="0" smtClean="0"/>
              <a:t>Implications</a:t>
            </a:r>
          </a:p>
          <a:p>
            <a:pPr lvl="1"/>
            <a:r>
              <a:rPr lang="en-US" dirty="0" smtClean="0"/>
              <a:t>Potential identity theft</a:t>
            </a:r>
          </a:p>
          <a:p>
            <a:r>
              <a:rPr lang="en-US" dirty="0" smtClean="0"/>
              <a:t>Time of Exposure</a:t>
            </a:r>
          </a:p>
          <a:p>
            <a:pPr lvl="1"/>
            <a:r>
              <a:rPr lang="en-US" dirty="0" smtClean="0"/>
              <a:t>~ 1 year (on Google)</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95653"/>
                                        </p:tgtEl>
                                        <p:attrNameLst>
                                          <p:attrName>style.visibility</p:attrName>
                                        </p:attrNameLst>
                                      </p:cBhvr>
                                      <p:to>
                                        <p:strVal val="visible"/>
                                      </p:to>
                                    </p:set>
                                    <p:anim calcmode="lin" valueType="num">
                                      <p:cBhvr>
                                        <p:cTn id="7" dur="1000" fill="hold"/>
                                        <p:tgtEl>
                                          <p:spTgt spid="795653"/>
                                        </p:tgtEl>
                                        <p:attrNameLst>
                                          <p:attrName>ppt_w</p:attrName>
                                        </p:attrNameLst>
                                      </p:cBhvr>
                                      <p:tavLst>
                                        <p:tav tm="0">
                                          <p:val>
                                            <p:strVal val="#ppt_w*0.70"/>
                                          </p:val>
                                        </p:tav>
                                        <p:tav tm="100000">
                                          <p:val>
                                            <p:strVal val="#ppt_w"/>
                                          </p:val>
                                        </p:tav>
                                      </p:tavLst>
                                    </p:anim>
                                    <p:anim calcmode="lin" valueType="num">
                                      <p:cBhvr>
                                        <p:cTn id="8" dur="1000" fill="hold"/>
                                        <p:tgtEl>
                                          <p:spTgt spid="795653"/>
                                        </p:tgtEl>
                                        <p:attrNameLst>
                                          <p:attrName>ppt_h</p:attrName>
                                        </p:attrNameLst>
                                      </p:cBhvr>
                                      <p:tavLst>
                                        <p:tav tm="0">
                                          <p:val>
                                            <p:strVal val="#ppt_h"/>
                                          </p:val>
                                        </p:tav>
                                        <p:tav tm="100000">
                                          <p:val>
                                            <p:strVal val="#ppt_h"/>
                                          </p:val>
                                        </p:tav>
                                      </p:tavLst>
                                    </p:anim>
                                    <p:animEffect transition="in" filter="fade">
                                      <p:cBhvr>
                                        <p:cTn id="9" dur="1000"/>
                                        <p:tgtEl>
                                          <p:spTgt spid="79565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
                                            <p:bg/>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
                                            <p:txEl>
                                              <p:pRg st="7" end="7"/>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Betting Against All Odds – Bet24.COM Data Breach</a:t>
            </a:r>
            <a:endParaRPr lang="en-US" dirty="0"/>
          </a:p>
        </p:txBody>
      </p:sp>
      <p:sp>
        <p:nvSpPr>
          <p:cNvPr id="5" name="Slide Number Placeholder 4"/>
          <p:cNvSpPr>
            <a:spLocks noGrp="1"/>
          </p:cNvSpPr>
          <p:nvPr>
            <p:ph type="sldNum" sz="quarter" idx="12"/>
          </p:nvPr>
        </p:nvSpPr>
        <p:spPr/>
        <p:txBody>
          <a:bodyPr/>
          <a:lstStyle/>
          <a:p>
            <a:pPr>
              <a:defRPr/>
            </a:pPr>
            <a:fld id="{F6D4A02A-E50E-4DFA-97E3-714214DAE4C2}" type="slidenum">
              <a:rPr lang="en-US" smtClean="0"/>
              <a:pPr>
                <a:defRPr/>
              </a:pPr>
              <a:t>32</a:t>
            </a:fld>
            <a:endParaRPr lang="en-US" dirty="0"/>
          </a:p>
        </p:txBody>
      </p:sp>
      <p:pic>
        <p:nvPicPr>
          <p:cNvPr id="796674" name="Picture 2"/>
          <p:cNvPicPr>
            <a:picLocks noGrp="1" noChangeAspect="1" noChangeArrowheads="1"/>
          </p:cNvPicPr>
          <p:nvPr>
            <p:ph idx="1"/>
          </p:nvPr>
        </p:nvPicPr>
        <p:blipFill>
          <a:blip r:embed="rId2" cstate="print"/>
          <a:srcRect/>
          <a:stretch>
            <a:fillRect/>
          </a:stretch>
        </p:blipFill>
        <p:spPr bwMode="auto">
          <a:xfrm>
            <a:off x="2009738" y="1524000"/>
            <a:ext cx="5124524" cy="45259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Betting Against All Odds – Bet24.COM Data Breach</a:t>
            </a:r>
            <a:endParaRPr lang="en-US" dirty="0"/>
          </a:p>
        </p:txBody>
      </p:sp>
      <p:sp>
        <p:nvSpPr>
          <p:cNvPr id="5" name="Slide Number Placeholder 4"/>
          <p:cNvSpPr>
            <a:spLocks noGrp="1"/>
          </p:cNvSpPr>
          <p:nvPr>
            <p:ph type="sldNum" sz="quarter" idx="12"/>
          </p:nvPr>
        </p:nvSpPr>
        <p:spPr/>
        <p:txBody>
          <a:bodyPr/>
          <a:lstStyle/>
          <a:p>
            <a:pPr>
              <a:defRPr/>
            </a:pPr>
            <a:fld id="{F6D4A02A-E50E-4DFA-97E3-714214DAE4C2}" type="slidenum">
              <a:rPr lang="en-US" smtClean="0"/>
              <a:pPr>
                <a:defRPr/>
              </a:pPr>
              <a:t>33</a:t>
            </a:fld>
            <a:endParaRPr lang="en-US" dirty="0"/>
          </a:p>
        </p:txBody>
      </p:sp>
      <p:pic>
        <p:nvPicPr>
          <p:cNvPr id="796674" name="Picture 2"/>
          <p:cNvPicPr>
            <a:picLocks noGrp="1" noChangeAspect="1" noChangeArrowheads="1"/>
          </p:cNvPicPr>
          <p:nvPr>
            <p:ph idx="1"/>
          </p:nvPr>
        </p:nvPicPr>
        <p:blipFill>
          <a:blip r:embed="rId3" cstate="print"/>
          <a:srcRect/>
          <a:stretch>
            <a:fillRect/>
          </a:stretch>
        </p:blipFill>
        <p:spPr bwMode="auto">
          <a:xfrm>
            <a:off x="293672" y="1298531"/>
            <a:ext cx="5124524" cy="4525963"/>
          </a:xfrm>
          <a:prstGeom prst="rect">
            <a:avLst/>
          </a:prstGeom>
          <a:noFill/>
          <a:ln w="9525">
            <a:noFill/>
            <a:miter lim="800000"/>
            <a:headEnd/>
            <a:tailEnd/>
          </a:ln>
        </p:spPr>
      </p:pic>
      <p:pic>
        <p:nvPicPr>
          <p:cNvPr id="797698" name="Picture 2"/>
          <p:cNvPicPr>
            <a:picLocks noChangeAspect="1" noChangeArrowheads="1"/>
          </p:cNvPicPr>
          <p:nvPr/>
        </p:nvPicPr>
        <p:blipFill>
          <a:blip r:embed="rId4" cstate="print"/>
          <a:srcRect/>
          <a:stretch>
            <a:fillRect/>
          </a:stretch>
        </p:blipFill>
        <p:spPr bwMode="auto">
          <a:xfrm>
            <a:off x="2780778" y="1748530"/>
            <a:ext cx="3492413" cy="4733427"/>
          </a:xfrm>
          <a:prstGeom prst="rect">
            <a:avLst/>
          </a:prstGeom>
          <a:noFill/>
          <a:ln w="9525">
            <a:noFill/>
            <a:miter lim="800000"/>
            <a:headEnd/>
            <a:tailEnd/>
          </a:ln>
        </p:spPr>
      </p:pic>
      <p:pic>
        <p:nvPicPr>
          <p:cNvPr id="797699" name="Picture 3"/>
          <p:cNvPicPr>
            <a:picLocks noChangeAspect="1" noChangeArrowheads="1"/>
          </p:cNvPicPr>
          <p:nvPr/>
        </p:nvPicPr>
        <p:blipFill>
          <a:blip r:embed="rId5" cstate="print">
            <a:duotone>
              <a:prstClr val="black"/>
              <a:schemeClr val="accent2">
                <a:tint val="45000"/>
                <a:satMod val="400000"/>
              </a:schemeClr>
            </a:duotone>
          </a:blip>
          <a:srcRect/>
          <a:stretch>
            <a:fillRect/>
          </a:stretch>
        </p:blipFill>
        <p:spPr bwMode="auto">
          <a:xfrm>
            <a:off x="3064636" y="5263669"/>
            <a:ext cx="5419725" cy="514350"/>
          </a:xfrm>
          <a:prstGeom prst="rect">
            <a:avLst/>
          </a:prstGeom>
          <a:noFill/>
          <a:ln w="9525">
            <a:noFill/>
            <a:miter lim="800000"/>
            <a:headEnd/>
            <a:tailEnd/>
          </a:ln>
        </p:spPr>
      </p:pic>
      <p:sp>
        <p:nvSpPr>
          <p:cNvPr id="7" name="Rounded Rectangular Callout 6"/>
          <p:cNvSpPr/>
          <p:nvPr/>
        </p:nvSpPr>
        <p:spPr bwMode="auto">
          <a:xfrm>
            <a:off x="6701426" y="3419608"/>
            <a:ext cx="1640908" cy="864296"/>
          </a:xfrm>
          <a:prstGeom prst="wedgeRoundRectCallout">
            <a:avLst>
              <a:gd name="adj1" fmla="val -60694"/>
              <a:gd name="adj2" fmla="val 157461"/>
              <a:gd name="adj3" fmla="val 16667"/>
            </a:avLst>
          </a:prstGeom>
          <a:blipFill>
            <a:blip r:embed="rId6" cstate="print">
              <a:duotone>
                <a:prstClr val="black"/>
                <a:schemeClr val="accent2">
                  <a:tint val="45000"/>
                  <a:satMod val="400000"/>
                </a:schemeClr>
              </a:duotone>
              <a:lum bright="20000"/>
            </a:blip>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Method?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5" presetClass="entr" presetSubtype="0" fill="hold" nodeType="clickEffect">
                                  <p:stCondLst>
                                    <p:cond delay="0"/>
                                  </p:stCondLst>
                                  <p:childTnLst>
                                    <p:set>
                                      <p:cBhvr>
                                        <p:cTn id="10" dur="1" fill="hold">
                                          <p:stCondLst>
                                            <p:cond delay="0"/>
                                          </p:stCondLst>
                                        </p:cTn>
                                        <p:tgtEl>
                                          <p:spTgt spid="797699"/>
                                        </p:tgtEl>
                                        <p:attrNameLst>
                                          <p:attrName>style.visibility</p:attrName>
                                        </p:attrNameLst>
                                      </p:cBhvr>
                                      <p:to>
                                        <p:strVal val="visible"/>
                                      </p:to>
                                    </p:set>
                                    <p:anim calcmode="lin" valueType="num">
                                      <p:cBhvr>
                                        <p:cTn id="11" dur="1000" fill="hold"/>
                                        <p:tgtEl>
                                          <p:spTgt spid="797699"/>
                                        </p:tgtEl>
                                        <p:attrNameLst>
                                          <p:attrName>ppt_w</p:attrName>
                                        </p:attrNameLst>
                                      </p:cBhvr>
                                      <p:tavLst>
                                        <p:tav tm="0">
                                          <p:val>
                                            <p:strVal val="#ppt_w*0.70"/>
                                          </p:val>
                                        </p:tav>
                                        <p:tav tm="100000">
                                          <p:val>
                                            <p:strVal val="#ppt_w"/>
                                          </p:val>
                                        </p:tav>
                                      </p:tavLst>
                                    </p:anim>
                                    <p:anim calcmode="lin" valueType="num">
                                      <p:cBhvr>
                                        <p:cTn id="12" dur="1000" fill="hold"/>
                                        <p:tgtEl>
                                          <p:spTgt spid="797699"/>
                                        </p:tgtEl>
                                        <p:attrNameLst>
                                          <p:attrName>ppt_h</p:attrName>
                                        </p:attrNameLst>
                                      </p:cBhvr>
                                      <p:tavLst>
                                        <p:tav tm="0">
                                          <p:val>
                                            <p:strVal val="#ppt_h"/>
                                          </p:val>
                                        </p:tav>
                                        <p:tav tm="100000">
                                          <p:val>
                                            <p:strVal val="#ppt_h"/>
                                          </p:val>
                                        </p:tav>
                                      </p:tavLst>
                                    </p:anim>
                                    <p:animEffect transition="in" filter="fade">
                                      <p:cBhvr>
                                        <p:cTn id="13" dur="1000"/>
                                        <p:tgtEl>
                                          <p:spTgt spid="797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Betting Against All Odds – Bet24.COM Data Breach</a:t>
            </a:r>
            <a:endParaRPr lang="en-US" dirty="0"/>
          </a:p>
        </p:txBody>
      </p:sp>
      <p:sp>
        <p:nvSpPr>
          <p:cNvPr id="5" name="Slide Number Placeholder 4"/>
          <p:cNvSpPr>
            <a:spLocks noGrp="1"/>
          </p:cNvSpPr>
          <p:nvPr>
            <p:ph type="sldNum" sz="quarter" idx="12"/>
          </p:nvPr>
        </p:nvSpPr>
        <p:spPr/>
        <p:txBody>
          <a:bodyPr/>
          <a:lstStyle/>
          <a:p>
            <a:pPr>
              <a:defRPr/>
            </a:pPr>
            <a:fld id="{F6D4A02A-E50E-4DFA-97E3-714214DAE4C2}" type="slidenum">
              <a:rPr lang="en-US" smtClean="0"/>
              <a:pPr>
                <a:defRPr/>
              </a:pPr>
              <a:t>34</a:t>
            </a:fld>
            <a:endParaRPr lang="en-US" dirty="0"/>
          </a:p>
        </p:txBody>
      </p:sp>
      <p:pic>
        <p:nvPicPr>
          <p:cNvPr id="796674" name="Picture 2"/>
          <p:cNvPicPr>
            <a:picLocks noGrp="1" noChangeAspect="1" noChangeArrowheads="1"/>
          </p:cNvPicPr>
          <p:nvPr>
            <p:ph idx="1"/>
          </p:nvPr>
        </p:nvPicPr>
        <p:blipFill>
          <a:blip r:embed="rId3" cstate="print"/>
          <a:srcRect/>
          <a:stretch>
            <a:fillRect/>
          </a:stretch>
        </p:blipFill>
        <p:spPr bwMode="auto">
          <a:xfrm>
            <a:off x="293672" y="1298531"/>
            <a:ext cx="5124524" cy="4525963"/>
          </a:xfrm>
          <a:prstGeom prst="rect">
            <a:avLst/>
          </a:prstGeom>
          <a:noFill/>
          <a:ln w="9525">
            <a:noFill/>
            <a:miter lim="800000"/>
            <a:headEnd/>
            <a:tailEnd/>
          </a:ln>
        </p:spPr>
      </p:pic>
      <p:pic>
        <p:nvPicPr>
          <p:cNvPr id="797698" name="Picture 2"/>
          <p:cNvPicPr>
            <a:picLocks noChangeAspect="1" noChangeArrowheads="1"/>
          </p:cNvPicPr>
          <p:nvPr/>
        </p:nvPicPr>
        <p:blipFill>
          <a:blip r:embed="rId4" cstate="print"/>
          <a:srcRect/>
          <a:stretch>
            <a:fillRect/>
          </a:stretch>
        </p:blipFill>
        <p:spPr bwMode="auto">
          <a:xfrm>
            <a:off x="2780778" y="1748530"/>
            <a:ext cx="3492413" cy="4733427"/>
          </a:xfrm>
          <a:prstGeom prst="rect">
            <a:avLst/>
          </a:prstGeom>
          <a:noFill/>
          <a:ln w="9525">
            <a:noFill/>
            <a:miter lim="800000"/>
            <a:headEnd/>
            <a:tailEnd/>
          </a:ln>
        </p:spPr>
      </p:pic>
      <p:sp>
        <p:nvSpPr>
          <p:cNvPr id="7" name="Rounded Rectangular Callout 6"/>
          <p:cNvSpPr/>
          <p:nvPr/>
        </p:nvSpPr>
        <p:spPr bwMode="auto">
          <a:xfrm>
            <a:off x="6914368" y="2505208"/>
            <a:ext cx="1640908" cy="864296"/>
          </a:xfrm>
          <a:prstGeom prst="wedgeRoundRectCallout">
            <a:avLst>
              <a:gd name="adj1" fmla="val -60694"/>
              <a:gd name="adj2" fmla="val 157461"/>
              <a:gd name="adj3" fmla="val 16667"/>
            </a:avLst>
          </a:prstGeom>
          <a:blipFill>
            <a:blip r:embed="rId5" cstate="print">
              <a:duotone>
                <a:prstClr val="black"/>
                <a:schemeClr val="accent2">
                  <a:tint val="45000"/>
                  <a:satMod val="400000"/>
                </a:schemeClr>
              </a:duotone>
              <a:lum bright="20000"/>
            </a:blip>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Detection?</a:t>
            </a:r>
          </a:p>
        </p:txBody>
      </p:sp>
      <p:pic>
        <p:nvPicPr>
          <p:cNvPr id="798722" name="Picture 2"/>
          <p:cNvPicPr>
            <a:picLocks noChangeAspect="1" noChangeArrowheads="1"/>
          </p:cNvPicPr>
          <p:nvPr/>
        </p:nvPicPr>
        <p:blipFill>
          <a:blip r:embed="rId6" cstate="print">
            <a:duotone>
              <a:prstClr val="black"/>
              <a:schemeClr val="accent2">
                <a:tint val="45000"/>
                <a:satMod val="400000"/>
              </a:schemeClr>
            </a:duotone>
          </a:blip>
          <a:srcRect/>
          <a:stretch>
            <a:fillRect/>
          </a:stretch>
        </p:blipFill>
        <p:spPr bwMode="auto">
          <a:xfrm>
            <a:off x="1966586" y="5265629"/>
            <a:ext cx="5486400" cy="685800"/>
          </a:xfrm>
          <a:prstGeom prst="rect">
            <a:avLst/>
          </a:prstGeom>
          <a:noFill/>
          <a:ln w="9525">
            <a:noFill/>
            <a:miter lim="800000"/>
            <a:headEnd/>
            <a:tailEnd/>
          </a:ln>
        </p:spPr>
      </p:pic>
      <p:pic>
        <p:nvPicPr>
          <p:cNvPr id="9" name="Picture 3"/>
          <p:cNvPicPr>
            <a:picLocks noChangeAspect="1" noChangeArrowheads="1"/>
          </p:cNvPicPr>
          <p:nvPr/>
        </p:nvPicPr>
        <p:blipFill>
          <a:blip r:embed="rId7" cstate="print">
            <a:duotone>
              <a:prstClr val="black"/>
              <a:schemeClr val="accent2">
                <a:tint val="45000"/>
                <a:satMod val="400000"/>
              </a:schemeClr>
            </a:duotone>
          </a:blip>
          <a:srcRect/>
          <a:stretch>
            <a:fillRect/>
          </a:stretch>
        </p:blipFill>
        <p:spPr bwMode="auto">
          <a:xfrm>
            <a:off x="1198258" y="4436951"/>
            <a:ext cx="5419725" cy="514350"/>
          </a:xfrm>
          <a:prstGeom prst="rect">
            <a:avLst/>
          </a:prstGeom>
          <a:noFill/>
          <a:ln w="9525">
            <a:noFill/>
            <a:miter lim="800000"/>
            <a:headEnd/>
            <a:tailEnd/>
          </a:ln>
        </p:spPr>
      </p:pic>
      <p:pic>
        <p:nvPicPr>
          <p:cNvPr id="798723" name="Picture 3"/>
          <p:cNvPicPr>
            <a:picLocks noChangeAspect="1" noChangeArrowheads="1"/>
          </p:cNvPicPr>
          <p:nvPr/>
        </p:nvPicPr>
        <p:blipFill>
          <a:blip r:embed="rId8" cstate="print">
            <a:duotone>
              <a:prstClr val="black"/>
              <a:schemeClr val="accent2">
                <a:tint val="45000"/>
                <a:satMod val="400000"/>
              </a:schemeClr>
            </a:duotone>
          </a:blip>
          <a:srcRect/>
          <a:stretch>
            <a:fillRect/>
          </a:stretch>
        </p:blipFill>
        <p:spPr bwMode="auto">
          <a:xfrm>
            <a:off x="992557" y="2510425"/>
            <a:ext cx="5505450" cy="609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798723"/>
                                        </p:tgtEl>
                                        <p:attrNameLst>
                                          <p:attrName>style.visibility</p:attrName>
                                        </p:attrNameLst>
                                      </p:cBhvr>
                                      <p:to>
                                        <p:strVal val="visible"/>
                                      </p:to>
                                    </p:set>
                                    <p:anim calcmode="lin" valueType="num">
                                      <p:cBhvr>
                                        <p:cTn id="14" dur="1000" fill="hold"/>
                                        <p:tgtEl>
                                          <p:spTgt spid="798723"/>
                                        </p:tgtEl>
                                        <p:attrNameLst>
                                          <p:attrName>ppt_w</p:attrName>
                                        </p:attrNameLst>
                                      </p:cBhvr>
                                      <p:tavLst>
                                        <p:tav tm="0">
                                          <p:val>
                                            <p:strVal val="#ppt_w*0.70"/>
                                          </p:val>
                                        </p:tav>
                                        <p:tav tm="100000">
                                          <p:val>
                                            <p:strVal val="#ppt_w"/>
                                          </p:val>
                                        </p:tav>
                                      </p:tavLst>
                                    </p:anim>
                                    <p:anim calcmode="lin" valueType="num">
                                      <p:cBhvr>
                                        <p:cTn id="15" dur="1000" fill="hold"/>
                                        <p:tgtEl>
                                          <p:spTgt spid="798723"/>
                                        </p:tgtEl>
                                        <p:attrNameLst>
                                          <p:attrName>ppt_h</p:attrName>
                                        </p:attrNameLst>
                                      </p:cBhvr>
                                      <p:tavLst>
                                        <p:tav tm="0">
                                          <p:val>
                                            <p:strVal val="#ppt_h"/>
                                          </p:val>
                                        </p:tav>
                                        <p:tav tm="100000">
                                          <p:val>
                                            <p:strVal val="#ppt_h"/>
                                          </p:val>
                                        </p:tav>
                                      </p:tavLst>
                                    </p:anim>
                                    <p:animEffect transition="in" filter="fade">
                                      <p:cBhvr>
                                        <p:cTn id="16" dur="1000"/>
                                        <p:tgtEl>
                                          <p:spTgt spid="798723"/>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798722"/>
                                        </p:tgtEl>
                                        <p:attrNameLst>
                                          <p:attrName>style.visibility</p:attrName>
                                        </p:attrNameLst>
                                      </p:cBhvr>
                                      <p:to>
                                        <p:strVal val="visible"/>
                                      </p:to>
                                    </p:set>
                                    <p:anim calcmode="lin" valueType="num">
                                      <p:cBhvr>
                                        <p:cTn id="21" dur="1000" fill="hold"/>
                                        <p:tgtEl>
                                          <p:spTgt spid="798722"/>
                                        </p:tgtEl>
                                        <p:attrNameLst>
                                          <p:attrName>ppt_w</p:attrName>
                                        </p:attrNameLst>
                                      </p:cBhvr>
                                      <p:tavLst>
                                        <p:tav tm="0">
                                          <p:val>
                                            <p:strVal val="#ppt_w*0.70"/>
                                          </p:val>
                                        </p:tav>
                                        <p:tav tm="100000">
                                          <p:val>
                                            <p:strVal val="#ppt_w"/>
                                          </p:val>
                                        </p:tav>
                                      </p:tavLst>
                                    </p:anim>
                                    <p:anim calcmode="lin" valueType="num">
                                      <p:cBhvr>
                                        <p:cTn id="22" dur="1000" fill="hold"/>
                                        <p:tgtEl>
                                          <p:spTgt spid="798722"/>
                                        </p:tgtEl>
                                        <p:attrNameLst>
                                          <p:attrName>ppt_h</p:attrName>
                                        </p:attrNameLst>
                                      </p:cBhvr>
                                      <p:tavLst>
                                        <p:tav tm="0">
                                          <p:val>
                                            <p:strVal val="#ppt_h"/>
                                          </p:val>
                                        </p:tav>
                                        <p:tav tm="100000">
                                          <p:val>
                                            <p:strVal val="#ppt_h"/>
                                          </p:val>
                                        </p:tav>
                                      </p:tavLst>
                                    </p:anim>
                                    <p:animEffect transition="in" filter="fade">
                                      <p:cBhvr>
                                        <p:cTn id="23" dur="1000"/>
                                        <p:tgtEl>
                                          <p:spTgt spid="798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Betting Against All Odds – Bet24.COM Data Breach</a:t>
            </a:r>
            <a:endParaRPr lang="en-US" dirty="0"/>
          </a:p>
        </p:txBody>
      </p:sp>
      <p:sp>
        <p:nvSpPr>
          <p:cNvPr id="5" name="Slide Number Placeholder 4"/>
          <p:cNvSpPr>
            <a:spLocks noGrp="1"/>
          </p:cNvSpPr>
          <p:nvPr>
            <p:ph type="sldNum" sz="quarter" idx="12"/>
          </p:nvPr>
        </p:nvSpPr>
        <p:spPr/>
        <p:txBody>
          <a:bodyPr/>
          <a:lstStyle/>
          <a:p>
            <a:pPr>
              <a:defRPr/>
            </a:pPr>
            <a:fld id="{F6D4A02A-E50E-4DFA-97E3-714214DAE4C2}" type="slidenum">
              <a:rPr lang="en-US" smtClean="0"/>
              <a:pPr>
                <a:defRPr/>
              </a:pPr>
              <a:t>35</a:t>
            </a:fld>
            <a:endParaRPr lang="en-US" dirty="0"/>
          </a:p>
        </p:txBody>
      </p:sp>
      <p:pic>
        <p:nvPicPr>
          <p:cNvPr id="796674" name="Picture 2"/>
          <p:cNvPicPr>
            <a:picLocks noGrp="1" noChangeAspect="1" noChangeArrowheads="1"/>
          </p:cNvPicPr>
          <p:nvPr>
            <p:ph idx="1"/>
          </p:nvPr>
        </p:nvPicPr>
        <p:blipFill>
          <a:blip r:embed="rId3" cstate="print"/>
          <a:srcRect/>
          <a:stretch>
            <a:fillRect/>
          </a:stretch>
        </p:blipFill>
        <p:spPr bwMode="auto">
          <a:xfrm>
            <a:off x="293672" y="1298531"/>
            <a:ext cx="5124524" cy="4525963"/>
          </a:xfrm>
          <a:prstGeom prst="rect">
            <a:avLst/>
          </a:prstGeom>
          <a:noFill/>
          <a:ln w="9525">
            <a:noFill/>
            <a:miter lim="800000"/>
            <a:headEnd/>
            <a:tailEnd/>
          </a:ln>
        </p:spPr>
      </p:pic>
      <p:pic>
        <p:nvPicPr>
          <p:cNvPr id="797698" name="Picture 2"/>
          <p:cNvPicPr>
            <a:picLocks noChangeAspect="1" noChangeArrowheads="1"/>
          </p:cNvPicPr>
          <p:nvPr/>
        </p:nvPicPr>
        <p:blipFill>
          <a:blip r:embed="rId4" cstate="print"/>
          <a:srcRect/>
          <a:stretch>
            <a:fillRect/>
          </a:stretch>
        </p:blipFill>
        <p:spPr bwMode="auto">
          <a:xfrm>
            <a:off x="2780778" y="1748530"/>
            <a:ext cx="3492413" cy="4733427"/>
          </a:xfrm>
          <a:prstGeom prst="rect">
            <a:avLst/>
          </a:prstGeom>
          <a:noFill/>
          <a:ln w="9525">
            <a:noFill/>
            <a:miter lim="800000"/>
            <a:headEnd/>
            <a:tailEnd/>
          </a:ln>
        </p:spPr>
      </p:pic>
      <p:sp>
        <p:nvSpPr>
          <p:cNvPr id="7" name="Rounded Rectangular Callout 6"/>
          <p:cNvSpPr/>
          <p:nvPr/>
        </p:nvSpPr>
        <p:spPr bwMode="auto">
          <a:xfrm>
            <a:off x="6914368" y="2505208"/>
            <a:ext cx="1640908" cy="864296"/>
          </a:xfrm>
          <a:prstGeom prst="wedgeRoundRectCallout">
            <a:avLst>
              <a:gd name="adj1" fmla="val -60694"/>
              <a:gd name="adj2" fmla="val 157461"/>
              <a:gd name="adj3" fmla="val 16667"/>
            </a:avLst>
          </a:prstGeom>
          <a:blipFill>
            <a:blip r:embed="rId5" cstate="print">
              <a:duotone>
                <a:prstClr val="black"/>
                <a:schemeClr val="accent2">
                  <a:tint val="45000"/>
                  <a:satMod val="400000"/>
                </a:schemeClr>
              </a:duotone>
              <a:lum bright="20000"/>
            </a:blip>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Audit?</a:t>
            </a:r>
          </a:p>
        </p:txBody>
      </p:sp>
      <p:pic>
        <p:nvPicPr>
          <p:cNvPr id="10" name="Picture 3"/>
          <p:cNvPicPr>
            <a:picLocks noChangeAspect="1" noChangeArrowheads="1"/>
          </p:cNvPicPr>
          <p:nvPr/>
        </p:nvPicPr>
        <p:blipFill>
          <a:blip r:embed="rId6" cstate="print">
            <a:duotone>
              <a:prstClr val="black"/>
              <a:schemeClr val="accent2">
                <a:tint val="45000"/>
                <a:satMod val="400000"/>
              </a:schemeClr>
            </a:duotone>
          </a:blip>
          <a:srcRect/>
          <a:stretch>
            <a:fillRect/>
          </a:stretch>
        </p:blipFill>
        <p:spPr bwMode="auto">
          <a:xfrm>
            <a:off x="1198258" y="4436951"/>
            <a:ext cx="5419725" cy="5143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Betting Against All Odds – Bet24.COM Data Breach</a:t>
            </a:r>
            <a:endParaRPr lang="en-US" dirty="0"/>
          </a:p>
        </p:txBody>
      </p:sp>
      <p:sp>
        <p:nvSpPr>
          <p:cNvPr id="5" name="Slide Number Placeholder 4"/>
          <p:cNvSpPr>
            <a:spLocks noGrp="1"/>
          </p:cNvSpPr>
          <p:nvPr>
            <p:ph type="sldNum" sz="quarter" idx="12"/>
          </p:nvPr>
        </p:nvSpPr>
        <p:spPr/>
        <p:txBody>
          <a:bodyPr/>
          <a:lstStyle/>
          <a:p>
            <a:pPr>
              <a:defRPr/>
            </a:pPr>
            <a:fld id="{F6D4A02A-E50E-4DFA-97E3-714214DAE4C2}" type="slidenum">
              <a:rPr lang="en-US" smtClean="0"/>
              <a:pPr>
                <a:defRPr/>
              </a:pPr>
              <a:t>36</a:t>
            </a:fld>
            <a:endParaRPr lang="en-US" dirty="0"/>
          </a:p>
        </p:txBody>
      </p:sp>
      <p:pic>
        <p:nvPicPr>
          <p:cNvPr id="796674" name="Picture 2"/>
          <p:cNvPicPr>
            <a:picLocks noGrp="1" noChangeAspect="1" noChangeArrowheads="1"/>
          </p:cNvPicPr>
          <p:nvPr>
            <p:ph idx="1"/>
          </p:nvPr>
        </p:nvPicPr>
        <p:blipFill>
          <a:blip r:embed="rId3" cstate="print"/>
          <a:srcRect/>
          <a:stretch>
            <a:fillRect/>
          </a:stretch>
        </p:blipFill>
        <p:spPr bwMode="auto">
          <a:xfrm>
            <a:off x="293672" y="1298531"/>
            <a:ext cx="5124524" cy="4525963"/>
          </a:xfrm>
          <a:prstGeom prst="rect">
            <a:avLst/>
          </a:prstGeom>
          <a:noFill/>
          <a:ln w="9525">
            <a:noFill/>
            <a:miter lim="800000"/>
            <a:headEnd/>
            <a:tailEnd/>
          </a:ln>
        </p:spPr>
      </p:pic>
      <p:pic>
        <p:nvPicPr>
          <p:cNvPr id="797698" name="Picture 2"/>
          <p:cNvPicPr>
            <a:picLocks noChangeAspect="1" noChangeArrowheads="1"/>
          </p:cNvPicPr>
          <p:nvPr/>
        </p:nvPicPr>
        <p:blipFill>
          <a:blip r:embed="rId4" cstate="print"/>
          <a:srcRect/>
          <a:stretch>
            <a:fillRect/>
          </a:stretch>
        </p:blipFill>
        <p:spPr bwMode="auto">
          <a:xfrm>
            <a:off x="2780778" y="1748530"/>
            <a:ext cx="3492413" cy="4733427"/>
          </a:xfrm>
          <a:prstGeom prst="rect">
            <a:avLst/>
          </a:prstGeom>
          <a:noFill/>
          <a:ln w="9525">
            <a:noFill/>
            <a:miter lim="800000"/>
            <a:headEnd/>
            <a:tailEnd/>
          </a:ln>
        </p:spPr>
      </p:pic>
      <p:sp>
        <p:nvSpPr>
          <p:cNvPr id="7" name="Rounded Rectangular Callout 6"/>
          <p:cNvSpPr/>
          <p:nvPr/>
        </p:nvSpPr>
        <p:spPr bwMode="auto">
          <a:xfrm>
            <a:off x="6588691" y="1966589"/>
            <a:ext cx="1640908" cy="864296"/>
          </a:xfrm>
          <a:prstGeom prst="wedgeRoundRectCallout">
            <a:avLst>
              <a:gd name="adj1" fmla="val -248481"/>
              <a:gd name="adj2" fmla="val 244417"/>
              <a:gd name="adj3" fmla="val 16667"/>
            </a:avLst>
          </a:prstGeom>
          <a:blipFill>
            <a:blip r:embed="rId5" cstate="print">
              <a:duotone>
                <a:prstClr val="black"/>
                <a:schemeClr val="accent2">
                  <a:tint val="45000"/>
                  <a:satMod val="400000"/>
                </a:schemeClr>
              </a:duotone>
              <a:lum bright="20000"/>
            </a:blip>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Implications?</a:t>
            </a:r>
          </a:p>
        </p:txBody>
      </p:sp>
      <p:pic>
        <p:nvPicPr>
          <p:cNvPr id="799746" name="Picture 2"/>
          <p:cNvPicPr>
            <a:picLocks noChangeAspect="1" noChangeArrowheads="1"/>
          </p:cNvPicPr>
          <p:nvPr/>
        </p:nvPicPr>
        <p:blipFill>
          <a:blip r:embed="rId6" cstate="print">
            <a:duotone>
              <a:prstClr val="black"/>
              <a:schemeClr val="accent2">
                <a:tint val="45000"/>
                <a:satMod val="400000"/>
              </a:schemeClr>
            </a:duotone>
          </a:blip>
          <a:srcRect/>
          <a:stretch>
            <a:fillRect/>
          </a:stretch>
        </p:blipFill>
        <p:spPr bwMode="auto">
          <a:xfrm>
            <a:off x="551406" y="3907795"/>
            <a:ext cx="2705100" cy="16478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99746"/>
                                        </p:tgtEl>
                                        <p:attrNameLst>
                                          <p:attrName>style.visibility</p:attrName>
                                        </p:attrNameLst>
                                      </p:cBhvr>
                                      <p:to>
                                        <p:strVal val="visible"/>
                                      </p:to>
                                    </p:set>
                                    <p:anim calcmode="lin" valueType="num">
                                      <p:cBhvr>
                                        <p:cTn id="7" dur="1000" fill="hold"/>
                                        <p:tgtEl>
                                          <p:spTgt spid="799746"/>
                                        </p:tgtEl>
                                        <p:attrNameLst>
                                          <p:attrName>ppt_w</p:attrName>
                                        </p:attrNameLst>
                                      </p:cBhvr>
                                      <p:tavLst>
                                        <p:tav tm="0">
                                          <p:val>
                                            <p:strVal val="#ppt_w*0.70"/>
                                          </p:val>
                                        </p:tav>
                                        <p:tav tm="100000">
                                          <p:val>
                                            <p:strVal val="#ppt_w"/>
                                          </p:val>
                                        </p:tav>
                                      </p:tavLst>
                                    </p:anim>
                                    <p:anim calcmode="lin" valueType="num">
                                      <p:cBhvr>
                                        <p:cTn id="8" dur="1000" fill="hold"/>
                                        <p:tgtEl>
                                          <p:spTgt spid="799746"/>
                                        </p:tgtEl>
                                        <p:attrNameLst>
                                          <p:attrName>ppt_h</p:attrName>
                                        </p:attrNameLst>
                                      </p:cBhvr>
                                      <p:tavLst>
                                        <p:tav tm="0">
                                          <p:val>
                                            <p:strVal val="#ppt_h"/>
                                          </p:val>
                                        </p:tav>
                                        <p:tav tm="100000">
                                          <p:val>
                                            <p:strVal val="#ppt_h"/>
                                          </p:val>
                                        </p:tav>
                                      </p:tavLst>
                                    </p:anim>
                                    <p:animEffect transition="in" filter="fade">
                                      <p:cBhvr>
                                        <p:cTn id="9" dur="1000"/>
                                        <p:tgtEl>
                                          <p:spTgt spid="799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Betting Against All Odds – Bet24.COM Data Breach</a:t>
            </a:r>
            <a:endParaRPr lang="en-US" dirty="0"/>
          </a:p>
        </p:txBody>
      </p:sp>
      <p:sp>
        <p:nvSpPr>
          <p:cNvPr id="7" name="Content Placeholder 6"/>
          <p:cNvSpPr>
            <a:spLocks noGrp="1"/>
          </p:cNvSpPr>
          <p:nvPr>
            <p:ph sz="half" idx="2"/>
          </p:nvPr>
        </p:nvSpPr>
        <p:spPr/>
        <p:txBody>
          <a:bodyPr>
            <a:normAutofit fontScale="92500"/>
          </a:bodyPr>
          <a:lstStyle/>
          <a:p>
            <a:r>
              <a:rPr lang="en-US" dirty="0" smtClean="0"/>
              <a:t>Method</a:t>
            </a:r>
          </a:p>
          <a:p>
            <a:pPr lvl="1"/>
            <a:r>
              <a:rPr lang="en-US" dirty="0" smtClean="0"/>
              <a:t>Probably SQL injection</a:t>
            </a:r>
          </a:p>
          <a:p>
            <a:r>
              <a:rPr lang="en-US" dirty="0" smtClean="0"/>
              <a:t>Implications</a:t>
            </a:r>
          </a:p>
          <a:p>
            <a:pPr lvl="1"/>
            <a:r>
              <a:rPr lang="en-US" dirty="0" smtClean="0"/>
              <a:t>Compromise of customer credentials</a:t>
            </a:r>
          </a:p>
          <a:p>
            <a:pPr lvl="1"/>
            <a:r>
              <a:rPr lang="en-US" dirty="0" smtClean="0"/>
              <a:t>Actual fraud</a:t>
            </a:r>
          </a:p>
          <a:p>
            <a:r>
              <a:rPr lang="en-US" dirty="0" smtClean="0"/>
              <a:t>Audit</a:t>
            </a:r>
          </a:p>
          <a:p>
            <a:pPr lvl="1"/>
            <a:r>
              <a:rPr lang="en-US" dirty="0" smtClean="0"/>
              <a:t>Some</a:t>
            </a:r>
          </a:p>
          <a:p>
            <a:r>
              <a:rPr lang="en-US" dirty="0" smtClean="0"/>
              <a:t>Timely detection</a:t>
            </a:r>
          </a:p>
          <a:p>
            <a:pPr lvl="1"/>
            <a:r>
              <a:rPr lang="en-US" dirty="0" smtClean="0"/>
              <a:t>Warnings were ignored</a:t>
            </a:r>
          </a:p>
          <a:p>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37</a:t>
            </a:fld>
            <a:endParaRPr lang="en-US"/>
          </a:p>
        </p:txBody>
      </p:sp>
      <p:pic>
        <p:nvPicPr>
          <p:cNvPr id="800770" name="Picture 2"/>
          <p:cNvPicPr>
            <a:picLocks noGrp="1" noChangeAspect="1" noChangeArrowheads="1"/>
          </p:cNvPicPr>
          <p:nvPr>
            <p:ph sz="half" idx="1"/>
          </p:nvPr>
        </p:nvPicPr>
        <p:blipFill>
          <a:blip r:embed="rId2" cstate="print"/>
          <a:srcRect/>
          <a:stretch>
            <a:fillRect/>
          </a:stretch>
        </p:blipFill>
        <p:spPr bwMode="auto">
          <a:xfrm>
            <a:off x="806829" y="1524000"/>
            <a:ext cx="3339342"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APT or APF?</a:t>
            </a:r>
            <a:endParaRPr lang="en-US" dirty="0"/>
          </a:p>
        </p:txBody>
      </p:sp>
      <p:sp>
        <p:nvSpPr>
          <p:cNvPr id="5" name="Slide Number Placeholder 4"/>
          <p:cNvSpPr>
            <a:spLocks noGrp="1"/>
          </p:cNvSpPr>
          <p:nvPr>
            <p:ph type="sldNum" sz="quarter" idx="12"/>
          </p:nvPr>
        </p:nvSpPr>
        <p:spPr/>
        <p:txBody>
          <a:bodyPr/>
          <a:lstStyle/>
          <a:p>
            <a:pPr>
              <a:defRPr/>
            </a:pPr>
            <a:fld id="{F6D4A02A-E50E-4DFA-97E3-714214DAE4C2}" type="slidenum">
              <a:rPr lang="en-US" smtClean="0"/>
              <a:pPr>
                <a:defRPr/>
              </a:pPr>
              <a:t>38</a:t>
            </a:fld>
            <a:endParaRPr lang="en-US" dirty="0"/>
          </a:p>
        </p:txBody>
      </p:sp>
      <p:pic>
        <p:nvPicPr>
          <p:cNvPr id="806914" name="Picture 2"/>
          <p:cNvPicPr>
            <a:picLocks noGrp="1" noChangeAspect="1" noChangeArrowheads="1"/>
          </p:cNvPicPr>
          <p:nvPr>
            <p:ph idx="1"/>
          </p:nvPr>
        </p:nvPicPr>
        <p:blipFill>
          <a:blip r:embed="rId2" cstate="print"/>
          <a:srcRect/>
          <a:stretch>
            <a:fillRect/>
          </a:stretch>
        </p:blipFill>
        <p:spPr bwMode="auto">
          <a:xfrm>
            <a:off x="325256" y="1248428"/>
            <a:ext cx="4998306" cy="5015763"/>
          </a:xfrm>
          <a:prstGeom prst="rect">
            <a:avLst/>
          </a:prstGeom>
          <a:noFill/>
          <a:ln w="9525">
            <a:noFill/>
            <a:miter lim="800000"/>
            <a:headEnd/>
            <a:tailEnd/>
          </a:ln>
        </p:spPr>
      </p:pic>
      <p:pic>
        <p:nvPicPr>
          <p:cNvPr id="806916" name="Picture 4"/>
          <p:cNvPicPr>
            <a:picLocks noChangeAspect="1" noChangeArrowheads="1"/>
          </p:cNvPicPr>
          <p:nvPr/>
        </p:nvPicPr>
        <p:blipFill>
          <a:blip r:embed="rId3" cstate="print"/>
          <a:srcRect/>
          <a:stretch>
            <a:fillRect/>
          </a:stretch>
        </p:blipFill>
        <p:spPr bwMode="auto">
          <a:xfrm>
            <a:off x="1515650" y="1609837"/>
            <a:ext cx="4917706" cy="4934881"/>
          </a:xfrm>
          <a:prstGeom prst="rect">
            <a:avLst/>
          </a:prstGeom>
          <a:noFill/>
          <a:ln w="9525">
            <a:noFill/>
            <a:miter lim="800000"/>
            <a:headEnd/>
            <a:tailEnd/>
          </a:ln>
        </p:spPr>
      </p:pic>
      <p:pic>
        <p:nvPicPr>
          <p:cNvPr id="806917" name="Picture 5"/>
          <p:cNvPicPr>
            <a:picLocks noChangeAspect="1" noChangeArrowheads="1"/>
          </p:cNvPicPr>
          <p:nvPr/>
        </p:nvPicPr>
        <p:blipFill>
          <a:blip r:embed="rId4" cstate="print">
            <a:duotone>
              <a:prstClr val="black"/>
              <a:schemeClr val="accent2">
                <a:tint val="45000"/>
                <a:satMod val="400000"/>
              </a:schemeClr>
            </a:duotone>
          </a:blip>
          <a:srcRect/>
          <a:stretch>
            <a:fillRect/>
          </a:stretch>
        </p:blipFill>
        <p:spPr bwMode="auto">
          <a:xfrm>
            <a:off x="926600" y="3332380"/>
            <a:ext cx="7224231" cy="77615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69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069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806917"/>
                                        </p:tgtEl>
                                        <p:attrNameLst>
                                          <p:attrName>style.visibility</p:attrName>
                                        </p:attrNameLst>
                                      </p:cBhvr>
                                      <p:to>
                                        <p:strVal val="visible"/>
                                      </p:to>
                                    </p:set>
                                    <p:anim calcmode="lin" valueType="num">
                                      <p:cBhvr>
                                        <p:cTn id="15" dur="1000" fill="hold"/>
                                        <p:tgtEl>
                                          <p:spTgt spid="806917"/>
                                        </p:tgtEl>
                                        <p:attrNameLst>
                                          <p:attrName>ppt_w</p:attrName>
                                        </p:attrNameLst>
                                      </p:cBhvr>
                                      <p:tavLst>
                                        <p:tav tm="0">
                                          <p:val>
                                            <p:fltVal val="0"/>
                                          </p:val>
                                        </p:tav>
                                        <p:tav tm="100000">
                                          <p:val>
                                            <p:strVal val="#ppt_w"/>
                                          </p:val>
                                        </p:tav>
                                      </p:tavLst>
                                    </p:anim>
                                    <p:anim calcmode="lin" valueType="num">
                                      <p:cBhvr>
                                        <p:cTn id="16" dur="1000" fill="hold"/>
                                        <p:tgtEl>
                                          <p:spTgt spid="806917"/>
                                        </p:tgtEl>
                                        <p:attrNameLst>
                                          <p:attrName>ppt_h</p:attrName>
                                        </p:attrNameLst>
                                      </p:cBhvr>
                                      <p:tavLst>
                                        <p:tav tm="0">
                                          <p:val>
                                            <p:fltVal val="0"/>
                                          </p:val>
                                        </p:tav>
                                        <p:tav tm="100000">
                                          <p:val>
                                            <p:strVal val="#ppt_h"/>
                                          </p:val>
                                        </p:tav>
                                      </p:tavLst>
                                    </p:anim>
                                    <p:anim calcmode="lin" valueType="num">
                                      <p:cBhvr>
                                        <p:cTn id="17" dur="1000" fill="hold"/>
                                        <p:tgtEl>
                                          <p:spTgt spid="806917"/>
                                        </p:tgtEl>
                                        <p:attrNameLst>
                                          <p:attrName>style.rotation</p:attrName>
                                        </p:attrNameLst>
                                      </p:cBhvr>
                                      <p:tavLst>
                                        <p:tav tm="0">
                                          <p:val>
                                            <p:fltVal val="90"/>
                                          </p:val>
                                        </p:tav>
                                        <p:tav tm="100000">
                                          <p:val>
                                            <p:fltVal val="0"/>
                                          </p:val>
                                        </p:tav>
                                      </p:tavLst>
                                    </p:anim>
                                    <p:animEffect transition="in" filter="fade">
                                      <p:cBhvr>
                                        <p:cTn id="18" dur="1000"/>
                                        <p:tgtEl>
                                          <p:spTgt spid="806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APT or APF?</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39</a:t>
            </a:fld>
            <a:endParaRPr lang="en-US"/>
          </a:p>
        </p:txBody>
      </p:sp>
      <p:pic>
        <p:nvPicPr>
          <p:cNvPr id="7" name="Picture 2"/>
          <p:cNvPicPr>
            <a:picLocks noGrp="1" noChangeAspect="1" noChangeArrowheads="1"/>
          </p:cNvPicPr>
          <p:nvPr>
            <p:ph idx="1"/>
          </p:nvPr>
        </p:nvPicPr>
        <p:blipFill>
          <a:blip r:embed="rId3" cstate="print"/>
          <a:srcRect/>
          <a:stretch>
            <a:fillRect/>
          </a:stretch>
        </p:blipFill>
        <p:spPr bwMode="auto">
          <a:xfrm>
            <a:off x="563672" y="1496700"/>
            <a:ext cx="6014138" cy="3980581"/>
          </a:xfrm>
          <a:prstGeom prst="rect">
            <a:avLst/>
          </a:prstGeom>
          <a:noFill/>
          <a:ln w="9525">
            <a:noFill/>
            <a:miter lim="800000"/>
            <a:headEnd/>
            <a:tailEnd/>
          </a:ln>
          <a:effectLst/>
        </p:spPr>
      </p:pic>
      <p:pic>
        <p:nvPicPr>
          <p:cNvPr id="807940" name="Picture 4"/>
          <p:cNvPicPr>
            <a:picLocks noChangeAspect="1" noChangeArrowheads="1"/>
          </p:cNvPicPr>
          <p:nvPr/>
        </p:nvPicPr>
        <p:blipFill>
          <a:blip r:embed="rId4" cstate="print">
            <a:duotone>
              <a:prstClr val="black"/>
              <a:schemeClr val="accent2">
                <a:tint val="45000"/>
                <a:satMod val="400000"/>
              </a:schemeClr>
            </a:duotone>
          </a:blip>
          <a:srcRect/>
          <a:stretch>
            <a:fillRect/>
          </a:stretch>
        </p:blipFill>
        <p:spPr bwMode="auto">
          <a:xfrm>
            <a:off x="3519488" y="3248024"/>
            <a:ext cx="3329034" cy="5724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807940"/>
                                        </p:tgtEl>
                                        <p:attrNameLst>
                                          <p:attrName>style.visibility</p:attrName>
                                        </p:attrNameLst>
                                      </p:cBhvr>
                                      <p:to>
                                        <p:strVal val="visible"/>
                                      </p:to>
                                    </p:set>
                                    <p:anim calcmode="lin" valueType="num">
                                      <p:cBhvr>
                                        <p:cTn id="7" dur="1000" fill="hold"/>
                                        <p:tgtEl>
                                          <p:spTgt spid="807940"/>
                                        </p:tgtEl>
                                        <p:attrNameLst>
                                          <p:attrName>ppt_w</p:attrName>
                                        </p:attrNameLst>
                                      </p:cBhvr>
                                      <p:tavLst>
                                        <p:tav tm="0">
                                          <p:val>
                                            <p:fltVal val="0"/>
                                          </p:val>
                                        </p:tav>
                                        <p:tav tm="100000">
                                          <p:val>
                                            <p:strVal val="#ppt_w"/>
                                          </p:val>
                                        </p:tav>
                                      </p:tavLst>
                                    </p:anim>
                                    <p:anim calcmode="lin" valueType="num">
                                      <p:cBhvr>
                                        <p:cTn id="8" dur="1000" fill="hold"/>
                                        <p:tgtEl>
                                          <p:spTgt spid="807940"/>
                                        </p:tgtEl>
                                        <p:attrNameLst>
                                          <p:attrName>ppt_h</p:attrName>
                                        </p:attrNameLst>
                                      </p:cBhvr>
                                      <p:tavLst>
                                        <p:tav tm="0">
                                          <p:val>
                                            <p:fltVal val="0"/>
                                          </p:val>
                                        </p:tav>
                                        <p:tav tm="100000">
                                          <p:val>
                                            <p:strVal val="#ppt_h"/>
                                          </p:val>
                                        </p:tav>
                                      </p:tavLst>
                                    </p:anim>
                                    <p:anim calcmode="lin" valueType="num">
                                      <p:cBhvr>
                                        <p:cTn id="9" dur="1000" fill="hold"/>
                                        <p:tgtEl>
                                          <p:spTgt spid="807940"/>
                                        </p:tgtEl>
                                        <p:attrNameLst>
                                          <p:attrName>style.rotation</p:attrName>
                                        </p:attrNameLst>
                                      </p:cBhvr>
                                      <p:tavLst>
                                        <p:tav tm="0">
                                          <p:val>
                                            <p:fltVal val="90"/>
                                          </p:val>
                                        </p:tav>
                                        <p:tav tm="100000">
                                          <p:val>
                                            <p:fltVal val="0"/>
                                          </p:val>
                                        </p:tav>
                                      </p:tavLst>
                                    </p:anim>
                                    <p:animEffect transition="in" filter="fade">
                                      <p:cBhvr>
                                        <p:cTn id="10" dur="1000"/>
                                        <p:tgtEl>
                                          <p:spTgt spid="807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APT or APF?</a:t>
            </a:r>
            <a:endParaRPr lang="en-US" dirty="0"/>
          </a:p>
        </p:txBody>
      </p:sp>
      <p:sp>
        <p:nvSpPr>
          <p:cNvPr id="3" name="Content Placeholder 2"/>
          <p:cNvSpPr>
            <a:spLocks noGrp="1"/>
          </p:cNvSpPr>
          <p:nvPr>
            <p:ph idx="1"/>
          </p:nvPr>
        </p:nvSpPr>
        <p:spPr/>
        <p:txBody>
          <a:bodyPr/>
          <a:lstStyle/>
          <a:p>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40</a:t>
            </a:fld>
            <a:endParaRPr lang="en-US"/>
          </a:p>
        </p:txBody>
      </p:sp>
      <p:pic>
        <p:nvPicPr>
          <p:cNvPr id="6" name="Picture 2"/>
          <p:cNvPicPr>
            <a:picLocks noChangeAspect="1" noChangeArrowheads="1"/>
          </p:cNvPicPr>
          <p:nvPr/>
        </p:nvPicPr>
        <p:blipFill>
          <a:blip r:embed="rId2" cstate="print"/>
          <a:srcRect/>
          <a:stretch>
            <a:fillRect/>
          </a:stretch>
        </p:blipFill>
        <p:spPr bwMode="auto">
          <a:xfrm>
            <a:off x="228600" y="1257361"/>
            <a:ext cx="4876800" cy="2247839"/>
          </a:xfrm>
          <a:prstGeom prst="rect">
            <a:avLst/>
          </a:prstGeom>
          <a:noFill/>
          <a:ln w="9525">
            <a:noFill/>
            <a:miter lim="800000"/>
            <a:headEnd/>
            <a:tailEnd/>
          </a:ln>
          <a:effectLst/>
        </p:spPr>
      </p:pic>
      <p:pic>
        <p:nvPicPr>
          <p:cNvPr id="7" name="Picture 3"/>
          <p:cNvPicPr>
            <a:picLocks noChangeAspect="1" noChangeArrowheads="1"/>
          </p:cNvPicPr>
          <p:nvPr/>
        </p:nvPicPr>
        <p:blipFill>
          <a:blip r:embed="rId3" cstate="print"/>
          <a:srcRect/>
          <a:stretch>
            <a:fillRect/>
          </a:stretch>
        </p:blipFill>
        <p:spPr bwMode="auto">
          <a:xfrm>
            <a:off x="1772529" y="2978150"/>
            <a:ext cx="7219071" cy="3346450"/>
          </a:xfrm>
          <a:prstGeom prst="rect">
            <a:avLst/>
          </a:prstGeom>
          <a:noFill/>
          <a:ln w="9525">
            <a:noFill/>
            <a:miter lim="800000"/>
            <a:headEnd/>
            <a:tailEnd/>
          </a:ln>
          <a:effectLst/>
        </p:spPr>
      </p:pic>
      <p:pic>
        <p:nvPicPr>
          <p:cNvPr id="8" name="Picture 4"/>
          <p:cNvPicPr>
            <a:picLocks noChangeAspect="1" noChangeArrowheads="1"/>
          </p:cNvPicPr>
          <p:nvPr/>
        </p:nvPicPr>
        <p:blipFill>
          <a:blip r:embed="rId4" cstate="print"/>
          <a:srcRect/>
          <a:stretch>
            <a:fillRect/>
          </a:stretch>
        </p:blipFill>
        <p:spPr bwMode="auto">
          <a:xfrm>
            <a:off x="6172199" y="1287170"/>
            <a:ext cx="2514601" cy="1303630"/>
          </a:xfrm>
          <a:prstGeom prst="rect">
            <a:avLst/>
          </a:prstGeom>
          <a:noFill/>
          <a:ln w="9525">
            <a:noFill/>
            <a:miter lim="800000"/>
            <a:headEnd/>
            <a:tailEnd/>
          </a:ln>
          <a:effectLst/>
        </p:spPr>
      </p:pic>
      <p:pic>
        <p:nvPicPr>
          <p:cNvPr id="808962" name="Picture 2"/>
          <p:cNvPicPr>
            <a:picLocks noChangeAspect="1" noChangeArrowheads="1"/>
          </p:cNvPicPr>
          <p:nvPr/>
        </p:nvPicPr>
        <p:blipFill>
          <a:blip r:embed="rId5" cstate="print">
            <a:duotone>
              <a:prstClr val="black"/>
              <a:schemeClr val="accent2">
                <a:tint val="45000"/>
                <a:satMod val="400000"/>
              </a:schemeClr>
            </a:duotone>
          </a:blip>
          <a:srcRect/>
          <a:stretch>
            <a:fillRect/>
          </a:stretch>
        </p:blipFill>
        <p:spPr bwMode="auto">
          <a:xfrm>
            <a:off x="894306" y="3672541"/>
            <a:ext cx="7505700" cy="7905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808962"/>
                                        </p:tgtEl>
                                        <p:attrNameLst>
                                          <p:attrName>style.visibility</p:attrName>
                                        </p:attrNameLst>
                                      </p:cBhvr>
                                      <p:to>
                                        <p:strVal val="visible"/>
                                      </p:to>
                                    </p:set>
                                    <p:anim calcmode="lin" valueType="num">
                                      <p:cBhvr>
                                        <p:cTn id="7" dur="1000" fill="hold"/>
                                        <p:tgtEl>
                                          <p:spTgt spid="808962"/>
                                        </p:tgtEl>
                                        <p:attrNameLst>
                                          <p:attrName>ppt_w</p:attrName>
                                        </p:attrNameLst>
                                      </p:cBhvr>
                                      <p:tavLst>
                                        <p:tav tm="0">
                                          <p:val>
                                            <p:fltVal val="0"/>
                                          </p:val>
                                        </p:tav>
                                        <p:tav tm="100000">
                                          <p:val>
                                            <p:strVal val="#ppt_w"/>
                                          </p:val>
                                        </p:tav>
                                      </p:tavLst>
                                    </p:anim>
                                    <p:anim calcmode="lin" valueType="num">
                                      <p:cBhvr>
                                        <p:cTn id="8" dur="1000" fill="hold"/>
                                        <p:tgtEl>
                                          <p:spTgt spid="808962"/>
                                        </p:tgtEl>
                                        <p:attrNameLst>
                                          <p:attrName>ppt_h</p:attrName>
                                        </p:attrNameLst>
                                      </p:cBhvr>
                                      <p:tavLst>
                                        <p:tav tm="0">
                                          <p:val>
                                            <p:fltVal val="0"/>
                                          </p:val>
                                        </p:tav>
                                        <p:tav tm="100000">
                                          <p:val>
                                            <p:strVal val="#ppt_h"/>
                                          </p:val>
                                        </p:tav>
                                      </p:tavLst>
                                    </p:anim>
                                    <p:anim calcmode="lin" valueType="num">
                                      <p:cBhvr>
                                        <p:cTn id="9" dur="1000" fill="hold"/>
                                        <p:tgtEl>
                                          <p:spTgt spid="808962"/>
                                        </p:tgtEl>
                                        <p:attrNameLst>
                                          <p:attrName>style.rotation</p:attrName>
                                        </p:attrNameLst>
                                      </p:cBhvr>
                                      <p:tavLst>
                                        <p:tav tm="0">
                                          <p:val>
                                            <p:fltVal val="90"/>
                                          </p:val>
                                        </p:tav>
                                        <p:tav tm="100000">
                                          <p:val>
                                            <p:fltVal val="0"/>
                                          </p:val>
                                        </p:tav>
                                      </p:tavLst>
                                    </p:anim>
                                    <p:animEffect transition="in" filter="fade">
                                      <p:cBhvr>
                                        <p:cTn id="10" dur="1000"/>
                                        <p:tgtEl>
                                          <p:spTgt spid="808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APT or APF?</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41</a:t>
            </a:fld>
            <a:endParaRPr lang="en-US"/>
          </a:p>
        </p:txBody>
      </p:sp>
      <p:sp>
        <p:nvSpPr>
          <p:cNvPr id="7" name="Content Placeholder 6"/>
          <p:cNvSpPr>
            <a:spLocks noGrp="1"/>
          </p:cNvSpPr>
          <p:nvPr>
            <p:ph idx="1"/>
          </p:nvPr>
        </p:nvSpPr>
        <p:spPr/>
        <p:txBody>
          <a:bodyPr/>
          <a:lstStyle/>
          <a:p>
            <a:endParaRPr lang="en-US" dirty="0"/>
          </a:p>
        </p:txBody>
      </p:sp>
      <p:pic>
        <p:nvPicPr>
          <p:cNvPr id="9" name="Picture 2"/>
          <p:cNvPicPr>
            <a:picLocks noChangeAspect="1" noChangeArrowheads="1"/>
          </p:cNvPicPr>
          <p:nvPr/>
        </p:nvPicPr>
        <p:blipFill>
          <a:blip r:embed="rId2" cstate="print"/>
          <a:srcRect/>
          <a:stretch>
            <a:fillRect/>
          </a:stretch>
        </p:blipFill>
        <p:spPr bwMode="auto">
          <a:xfrm>
            <a:off x="1143001" y="1295400"/>
            <a:ext cx="6857999" cy="4611161"/>
          </a:xfrm>
          <a:prstGeom prst="rect">
            <a:avLst/>
          </a:prstGeom>
          <a:noFill/>
          <a:ln w="9525">
            <a:noFill/>
            <a:miter lim="800000"/>
            <a:headEnd/>
            <a:tailEnd/>
          </a:ln>
          <a:effectLst/>
        </p:spPr>
      </p:pic>
      <p:sp>
        <p:nvSpPr>
          <p:cNvPr id="10" name="Oval 9"/>
          <p:cNvSpPr/>
          <p:nvPr/>
        </p:nvSpPr>
        <p:spPr>
          <a:xfrm>
            <a:off x="3429000" y="1295400"/>
            <a:ext cx="26670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191000" y="5029200"/>
            <a:ext cx="2286000" cy="381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52400" y="5943600"/>
            <a:ext cx="5991320" cy="307777"/>
          </a:xfrm>
          <a:prstGeom prst="rect">
            <a:avLst/>
          </a:prstGeom>
          <a:noFill/>
        </p:spPr>
        <p:txBody>
          <a:bodyPr wrap="none" rtlCol="0">
            <a:spAutoFit/>
          </a:bodyPr>
          <a:lstStyle/>
          <a:p>
            <a:r>
              <a:rPr lang="en-US" sz="1400" dirty="0" smtClean="0"/>
              <a:t>RSA Blog, April 1 2011 - http://blogs.rsa.com/rivner/anatomy-of-an-attack/</a:t>
            </a:r>
            <a:endParaRPr lang="en-US" sz="14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APT or APF?</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42</a:t>
            </a:fld>
            <a:endParaRPr lang="en-US"/>
          </a:p>
        </p:txBody>
      </p:sp>
      <p:pic>
        <p:nvPicPr>
          <p:cNvPr id="1026" name="Picture 2"/>
          <p:cNvPicPr>
            <a:picLocks noGrp="1" noChangeAspect="1" noChangeArrowheads="1"/>
          </p:cNvPicPr>
          <p:nvPr>
            <p:ph idx="1"/>
          </p:nvPr>
        </p:nvPicPr>
        <p:blipFill>
          <a:blip r:embed="rId3" cstate="print"/>
          <a:srcRect/>
          <a:stretch>
            <a:fillRect/>
          </a:stretch>
        </p:blipFill>
        <p:spPr bwMode="auto">
          <a:xfrm>
            <a:off x="408130" y="1524000"/>
            <a:ext cx="5296448" cy="4525963"/>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duotone>
              <a:prstClr val="black"/>
              <a:schemeClr val="accent2">
                <a:tint val="45000"/>
                <a:satMod val="400000"/>
              </a:schemeClr>
            </a:duotone>
          </a:blip>
          <a:srcRect/>
          <a:stretch>
            <a:fillRect/>
          </a:stretch>
        </p:blipFill>
        <p:spPr bwMode="auto">
          <a:xfrm>
            <a:off x="670664" y="1938273"/>
            <a:ext cx="6324600" cy="476250"/>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3578198" y="2505205"/>
            <a:ext cx="4384048" cy="3754740"/>
          </a:xfrm>
          <a:prstGeom prst="rect">
            <a:avLst/>
          </a:prstGeom>
          <a:noFill/>
          <a:ln w="9525">
            <a:noFill/>
            <a:miter lim="800000"/>
            <a:headEnd/>
            <a:tailEnd/>
          </a:ln>
        </p:spPr>
      </p:pic>
      <p:sp>
        <p:nvSpPr>
          <p:cNvPr id="9" name="Oval 8"/>
          <p:cNvSpPr/>
          <p:nvPr/>
        </p:nvSpPr>
        <p:spPr bwMode="auto">
          <a:xfrm>
            <a:off x="3707704" y="3457184"/>
            <a:ext cx="1290181" cy="688931"/>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5"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anim calcmode="lin" valueType="num">
                                      <p:cBhvr>
                                        <p:cTn id="11" dur="1000" fill="hold"/>
                                        <p:tgtEl>
                                          <p:spTgt spid="1027"/>
                                        </p:tgtEl>
                                        <p:attrNameLst>
                                          <p:attrName>ppt_w</p:attrName>
                                        </p:attrNameLst>
                                      </p:cBhvr>
                                      <p:tavLst>
                                        <p:tav tm="0">
                                          <p:val>
                                            <p:strVal val="#ppt_w*0.70"/>
                                          </p:val>
                                        </p:tav>
                                        <p:tav tm="100000">
                                          <p:val>
                                            <p:strVal val="#ppt_w"/>
                                          </p:val>
                                        </p:tav>
                                      </p:tavLst>
                                    </p:anim>
                                    <p:anim calcmode="lin" valueType="num">
                                      <p:cBhvr>
                                        <p:cTn id="12" dur="1000" fill="hold"/>
                                        <p:tgtEl>
                                          <p:spTgt spid="1027"/>
                                        </p:tgtEl>
                                        <p:attrNameLst>
                                          <p:attrName>ppt_h</p:attrName>
                                        </p:attrNameLst>
                                      </p:cBhvr>
                                      <p:tavLst>
                                        <p:tav tm="0">
                                          <p:val>
                                            <p:strVal val="#ppt_h"/>
                                          </p:val>
                                        </p:tav>
                                        <p:tav tm="100000">
                                          <p:val>
                                            <p:strVal val="#ppt_h"/>
                                          </p:val>
                                        </p:tav>
                                      </p:tavLst>
                                    </p:anim>
                                    <p:animEffect transition="in" filter="fade">
                                      <p:cBhvr>
                                        <p:cTn id="13" dur="1000"/>
                                        <p:tgtEl>
                                          <p:spTgt spid="1027"/>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2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APT or APF?</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43</a:t>
            </a:fld>
            <a:endParaRPr lang="en-US"/>
          </a:p>
        </p:txBody>
      </p:sp>
      <p:pic>
        <p:nvPicPr>
          <p:cNvPr id="6" name="Picture 4"/>
          <p:cNvPicPr>
            <a:picLocks noGrp="1" noChangeAspect="1" noChangeArrowheads="1"/>
          </p:cNvPicPr>
          <p:nvPr>
            <p:ph idx="1"/>
          </p:nvPr>
        </p:nvPicPr>
        <p:blipFill>
          <a:blip r:embed="rId3" cstate="print"/>
          <a:srcRect/>
          <a:stretch>
            <a:fillRect/>
          </a:stretch>
        </p:blipFill>
        <p:spPr bwMode="auto">
          <a:xfrm>
            <a:off x="748548" y="1524000"/>
            <a:ext cx="7646904" cy="4525963"/>
          </a:xfrm>
          <a:prstGeom prst="rect">
            <a:avLst/>
          </a:prstGeom>
          <a:noFill/>
          <a:ln w="9525">
            <a:noFill/>
            <a:miter lim="800000"/>
            <a:headEnd/>
            <a:tailEnd/>
          </a:ln>
          <a:effectLst/>
        </p:spPr>
      </p:pic>
      <p:sp>
        <p:nvSpPr>
          <p:cNvPr id="7" name="Oval 6"/>
          <p:cNvSpPr/>
          <p:nvPr/>
        </p:nvSpPr>
        <p:spPr bwMode="auto">
          <a:xfrm>
            <a:off x="914400" y="2530258"/>
            <a:ext cx="2968668" cy="43841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cxnSp>
        <p:nvCxnSpPr>
          <p:cNvPr id="9" name="Straight Arrow Connector 8"/>
          <p:cNvCxnSpPr/>
          <p:nvPr/>
        </p:nvCxnSpPr>
        <p:spPr bwMode="auto">
          <a:xfrm rot="10800000" flipV="1">
            <a:off x="6563639" y="2192054"/>
            <a:ext cx="1941535" cy="663879"/>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
        <p:nvSpPr>
          <p:cNvPr id="10" name="Oval 9"/>
          <p:cNvSpPr/>
          <p:nvPr/>
        </p:nvSpPr>
        <p:spPr bwMode="auto">
          <a:xfrm>
            <a:off x="3494762" y="5123145"/>
            <a:ext cx="2605413" cy="513567"/>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APT or APF?</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44</a:t>
            </a:fld>
            <a:endParaRPr lang="en-US"/>
          </a:p>
        </p:txBody>
      </p:sp>
      <p:pic>
        <p:nvPicPr>
          <p:cNvPr id="2050" name="Picture 2"/>
          <p:cNvPicPr>
            <a:picLocks noGrp="1" noChangeAspect="1" noChangeArrowheads="1"/>
          </p:cNvPicPr>
          <p:nvPr>
            <p:ph idx="1"/>
          </p:nvPr>
        </p:nvPicPr>
        <p:blipFill>
          <a:blip r:embed="rId3" cstate="print"/>
          <a:srcRect/>
          <a:stretch>
            <a:fillRect/>
          </a:stretch>
        </p:blipFill>
        <p:spPr bwMode="auto">
          <a:xfrm>
            <a:off x="1929733" y="1524000"/>
            <a:ext cx="5284533" cy="4525963"/>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duotone>
              <a:prstClr val="black"/>
              <a:schemeClr val="accent2">
                <a:tint val="45000"/>
                <a:satMod val="400000"/>
              </a:schemeClr>
            </a:duotone>
          </a:blip>
          <a:srcRect/>
          <a:stretch>
            <a:fillRect/>
          </a:stretch>
        </p:blipFill>
        <p:spPr bwMode="auto">
          <a:xfrm>
            <a:off x="1204913" y="3162300"/>
            <a:ext cx="6734175" cy="533400"/>
          </a:xfrm>
          <a:prstGeom prst="rect">
            <a:avLst/>
          </a:prstGeom>
          <a:noFill/>
          <a:ln w="9525">
            <a:noFill/>
            <a:miter lim="800000"/>
            <a:headEnd/>
            <a:tailEnd/>
          </a:ln>
        </p:spPr>
      </p:pic>
      <p:sp>
        <p:nvSpPr>
          <p:cNvPr id="8" name="Oval 7"/>
          <p:cNvSpPr/>
          <p:nvPr/>
        </p:nvSpPr>
        <p:spPr bwMode="auto">
          <a:xfrm>
            <a:off x="1753644" y="1753644"/>
            <a:ext cx="1478071" cy="501041"/>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pic>
        <p:nvPicPr>
          <p:cNvPr id="2053" name="Picture 5"/>
          <p:cNvPicPr>
            <a:picLocks noChangeAspect="1" noChangeArrowheads="1"/>
          </p:cNvPicPr>
          <p:nvPr/>
        </p:nvPicPr>
        <p:blipFill>
          <a:blip r:embed="rId5" cstate="print">
            <a:duotone>
              <a:prstClr val="black"/>
              <a:schemeClr val="accent2">
                <a:tint val="45000"/>
                <a:satMod val="400000"/>
              </a:schemeClr>
            </a:duotone>
          </a:blip>
          <a:srcRect/>
          <a:stretch>
            <a:fillRect/>
          </a:stretch>
        </p:blipFill>
        <p:spPr bwMode="auto">
          <a:xfrm>
            <a:off x="1362075" y="4206721"/>
            <a:ext cx="6419850" cy="523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5" presetClass="entr" presetSubtype="0" fill="hold" nodeType="withEffect">
                                  <p:stCondLst>
                                    <p:cond delay="0"/>
                                  </p:stCondLst>
                                  <p:childTnLst>
                                    <p:set>
                                      <p:cBhvr>
                                        <p:cTn id="11" dur="1" fill="hold">
                                          <p:stCondLst>
                                            <p:cond delay="0"/>
                                          </p:stCondLst>
                                        </p:cTn>
                                        <p:tgtEl>
                                          <p:spTgt spid="2051"/>
                                        </p:tgtEl>
                                        <p:attrNameLst>
                                          <p:attrName>style.visibility</p:attrName>
                                        </p:attrNameLst>
                                      </p:cBhvr>
                                      <p:to>
                                        <p:strVal val="visible"/>
                                      </p:to>
                                    </p:set>
                                    <p:anim calcmode="lin" valueType="num">
                                      <p:cBhvr>
                                        <p:cTn id="12" dur="1000" fill="hold"/>
                                        <p:tgtEl>
                                          <p:spTgt spid="2051"/>
                                        </p:tgtEl>
                                        <p:attrNameLst>
                                          <p:attrName>ppt_w</p:attrName>
                                        </p:attrNameLst>
                                      </p:cBhvr>
                                      <p:tavLst>
                                        <p:tav tm="0">
                                          <p:val>
                                            <p:strVal val="#ppt_w*0.70"/>
                                          </p:val>
                                        </p:tav>
                                        <p:tav tm="100000">
                                          <p:val>
                                            <p:strVal val="#ppt_w"/>
                                          </p:val>
                                        </p:tav>
                                      </p:tavLst>
                                    </p:anim>
                                    <p:anim calcmode="lin" valueType="num">
                                      <p:cBhvr>
                                        <p:cTn id="13" dur="1000" fill="hold"/>
                                        <p:tgtEl>
                                          <p:spTgt spid="2051"/>
                                        </p:tgtEl>
                                        <p:attrNameLst>
                                          <p:attrName>ppt_h</p:attrName>
                                        </p:attrNameLst>
                                      </p:cBhvr>
                                      <p:tavLst>
                                        <p:tav tm="0">
                                          <p:val>
                                            <p:strVal val="#ppt_h"/>
                                          </p:val>
                                        </p:tav>
                                        <p:tav tm="100000">
                                          <p:val>
                                            <p:strVal val="#ppt_h"/>
                                          </p:val>
                                        </p:tav>
                                      </p:tavLst>
                                    </p:anim>
                                    <p:animEffect transition="in" filter="fade">
                                      <p:cBhvr>
                                        <p:cTn id="14" dur="1000"/>
                                        <p:tgtEl>
                                          <p:spTgt spid="2051"/>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2053"/>
                                        </p:tgtEl>
                                        <p:attrNameLst>
                                          <p:attrName>style.visibility</p:attrName>
                                        </p:attrNameLst>
                                      </p:cBhvr>
                                      <p:to>
                                        <p:strVal val="visible"/>
                                      </p:to>
                                    </p:set>
                                    <p:anim calcmode="lin" valueType="num">
                                      <p:cBhvr>
                                        <p:cTn id="19" dur="1000" fill="hold"/>
                                        <p:tgtEl>
                                          <p:spTgt spid="2053"/>
                                        </p:tgtEl>
                                        <p:attrNameLst>
                                          <p:attrName>ppt_w</p:attrName>
                                        </p:attrNameLst>
                                      </p:cBhvr>
                                      <p:tavLst>
                                        <p:tav tm="0">
                                          <p:val>
                                            <p:strVal val="#ppt_w*0.70"/>
                                          </p:val>
                                        </p:tav>
                                        <p:tav tm="100000">
                                          <p:val>
                                            <p:strVal val="#ppt_w"/>
                                          </p:val>
                                        </p:tav>
                                      </p:tavLst>
                                    </p:anim>
                                    <p:anim calcmode="lin" valueType="num">
                                      <p:cBhvr>
                                        <p:cTn id="20" dur="1000" fill="hold"/>
                                        <p:tgtEl>
                                          <p:spTgt spid="2053"/>
                                        </p:tgtEl>
                                        <p:attrNameLst>
                                          <p:attrName>ppt_h</p:attrName>
                                        </p:attrNameLst>
                                      </p:cBhvr>
                                      <p:tavLst>
                                        <p:tav tm="0">
                                          <p:val>
                                            <p:strVal val="#ppt_h"/>
                                          </p:val>
                                        </p:tav>
                                        <p:tav tm="100000">
                                          <p:val>
                                            <p:strVal val="#ppt_h"/>
                                          </p:val>
                                        </p:tav>
                                      </p:tavLst>
                                    </p:anim>
                                    <p:animEffect transition="in" filter="fade">
                                      <p:cBhvr>
                                        <p:cTn id="21" dur="10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APT or APF?</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45</a:t>
            </a:fld>
            <a:endParaRPr lang="en-US"/>
          </a:p>
        </p:txBody>
      </p:sp>
      <p:sp>
        <p:nvSpPr>
          <p:cNvPr id="6" name="TextBox 5"/>
          <p:cNvSpPr txBox="1"/>
          <p:nvPr/>
        </p:nvSpPr>
        <p:spPr>
          <a:xfrm>
            <a:off x="1199657" y="2755726"/>
            <a:ext cx="6891823" cy="646331"/>
          </a:xfrm>
          <a:prstGeom prst="rect">
            <a:avLst/>
          </a:prstGeom>
          <a:noFill/>
        </p:spPr>
        <p:txBody>
          <a:bodyPr wrap="none" rtlCol="0">
            <a:spAutoFit/>
          </a:bodyPr>
          <a:lstStyle/>
          <a:p>
            <a:r>
              <a:rPr lang="en-US" sz="3600" dirty="0" smtClean="0"/>
              <a:t>APF = Advanced Persistent FUD</a:t>
            </a:r>
            <a:endParaRPr lang="en-US" sz="36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Summary</a:t>
            </a:r>
            <a:endParaRPr lang="en-US" dirty="0"/>
          </a:p>
        </p:txBody>
      </p:sp>
      <p:sp>
        <p:nvSpPr>
          <p:cNvPr id="5" name="Slide Number Placeholder 4"/>
          <p:cNvSpPr>
            <a:spLocks noGrp="1"/>
          </p:cNvSpPr>
          <p:nvPr>
            <p:ph type="sldNum" sz="quarter" idx="4294967295"/>
          </p:nvPr>
        </p:nvSpPr>
        <p:spPr>
          <a:xfrm>
            <a:off x="0" y="6461125"/>
            <a:ext cx="381000" cy="365125"/>
          </a:xfrm>
        </p:spPr>
        <p:txBody>
          <a:bodyPr/>
          <a:lstStyle/>
          <a:p>
            <a:pPr>
              <a:defRPr/>
            </a:pPr>
            <a:fld id="{EE1DF885-D310-4D10-8FAC-3930B3AC40D7}" type="slidenum">
              <a:rPr lang="en-US" smtClean="0"/>
              <a:pPr>
                <a:defRPr/>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Reality Check</a:t>
            </a:r>
            <a:endParaRPr lang="en-US" dirty="0"/>
          </a:p>
        </p:txBody>
      </p:sp>
      <p:sp>
        <p:nvSpPr>
          <p:cNvPr id="5" name="Content Placeholder 4"/>
          <p:cNvSpPr>
            <a:spLocks noGrp="1"/>
          </p:cNvSpPr>
          <p:nvPr>
            <p:ph idx="1"/>
          </p:nvPr>
        </p:nvSpPr>
        <p:spPr/>
        <p:txBody>
          <a:bodyPr/>
          <a:lstStyle/>
          <a:p>
            <a:r>
              <a:rPr lang="en-US" dirty="0" smtClean="0"/>
              <a:t>Attacks and attackers are for real</a:t>
            </a:r>
          </a:p>
          <a:p>
            <a:pPr lvl="1"/>
            <a:r>
              <a:rPr lang="en-US" dirty="0" smtClean="0"/>
              <a:t>You can see that in our WAAR</a:t>
            </a:r>
          </a:p>
          <a:p>
            <a:r>
              <a:rPr lang="en-US" dirty="0" smtClean="0"/>
              <a:t>Attacks do succeed</a:t>
            </a:r>
          </a:p>
          <a:p>
            <a:pPr lvl="1"/>
            <a:r>
              <a:rPr lang="en-US" dirty="0" smtClean="0"/>
              <a:t>You can see that in the press </a:t>
            </a:r>
            <a:r>
              <a:rPr lang="en-US" dirty="0" smtClean="0">
                <a:sym typeface="Wingdings" pitchFamily="2" charset="2"/>
              </a:rPr>
              <a:t></a:t>
            </a:r>
          </a:p>
          <a:p>
            <a:r>
              <a:rPr lang="en-US" dirty="0" smtClean="0">
                <a:sym typeface="Wingdings" pitchFamily="2" charset="2"/>
              </a:rPr>
              <a:t>It will eventually come out</a:t>
            </a:r>
          </a:p>
          <a:p>
            <a:pPr lvl="1"/>
            <a:r>
              <a:rPr lang="en-US" dirty="0" smtClean="0">
                <a:sym typeface="Wingdings" pitchFamily="2" charset="2"/>
              </a:rPr>
              <a:t>Someone will find it in Google</a:t>
            </a:r>
          </a:p>
          <a:p>
            <a:pPr lvl="1"/>
            <a:r>
              <a:rPr lang="en-US" dirty="0" smtClean="0">
                <a:sym typeface="Wingdings" pitchFamily="2" charset="2"/>
              </a:rPr>
              <a:t>Customers will complain</a:t>
            </a:r>
          </a:p>
          <a:p>
            <a:pPr lvl="1"/>
            <a:r>
              <a:rPr lang="en-US" dirty="0" smtClean="0">
                <a:sym typeface="Wingdings" pitchFamily="2" charset="2"/>
              </a:rPr>
              <a:t>Police may stumble upon it</a:t>
            </a:r>
          </a:p>
          <a:p>
            <a:r>
              <a:rPr lang="en-US" dirty="0" smtClean="0">
                <a:sym typeface="Wingdings" pitchFamily="2" charset="2"/>
              </a:rPr>
              <a:t>Successful attacks to have consequences</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Incidents are Inevitable but …</a:t>
            </a:r>
            <a:endParaRPr lang="en-US" dirty="0"/>
          </a:p>
        </p:txBody>
      </p:sp>
      <p:sp>
        <p:nvSpPr>
          <p:cNvPr id="3" name="Content Placeholder 2"/>
          <p:cNvSpPr>
            <a:spLocks noGrp="1"/>
          </p:cNvSpPr>
          <p:nvPr>
            <p:ph idx="1"/>
          </p:nvPr>
        </p:nvSpPr>
        <p:spPr/>
        <p:txBody>
          <a:bodyPr/>
          <a:lstStyle/>
          <a:p>
            <a:r>
              <a:rPr lang="en-US" dirty="0" smtClean="0"/>
              <a:t>Most attackers are going for the low hanging fruit</a:t>
            </a:r>
          </a:p>
          <a:p>
            <a:pPr lvl="1"/>
            <a:r>
              <a:rPr lang="en-US" dirty="0" smtClean="0"/>
              <a:t>Most incidents are related to simple attack techniques</a:t>
            </a:r>
          </a:p>
          <a:p>
            <a:pPr lvl="1"/>
            <a:r>
              <a:rPr lang="en-US" dirty="0" smtClean="0"/>
              <a:t>Mitigation techniques and </a:t>
            </a:r>
            <a:r>
              <a:rPr lang="en-US" dirty="0" smtClean="0"/>
              <a:t>solutions </a:t>
            </a:r>
            <a:r>
              <a:rPr lang="en-US" dirty="0" smtClean="0"/>
              <a:t>do exist for those and can be easily deployed</a:t>
            </a:r>
          </a:p>
          <a:p>
            <a:pPr lvl="1"/>
            <a:r>
              <a:rPr lang="en-US" dirty="0" smtClean="0"/>
              <a:t>By deploying the proper solution an organization can ensure timely detection and mitigation for most attacks</a:t>
            </a:r>
          </a:p>
          <a:p>
            <a:r>
              <a:rPr lang="en-US" dirty="0" smtClean="0"/>
              <a:t>When an incident is detected your best friend is the audit trail</a:t>
            </a:r>
          </a:p>
          <a:p>
            <a:pPr lvl="1"/>
            <a:r>
              <a:rPr lang="en-US" dirty="0" smtClean="0"/>
              <a:t>Quickly identify root cause</a:t>
            </a:r>
          </a:p>
          <a:p>
            <a:pPr lvl="1"/>
            <a:r>
              <a:rPr lang="en-US" dirty="0" smtClean="0"/>
              <a:t>Contain and scope the incident</a:t>
            </a:r>
          </a:p>
          <a:p>
            <a:pPr lvl="1"/>
            <a:r>
              <a:rPr lang="en-US" dirty="0" smtClean="0"/>
              <a:t>Track down perpetrator</a:t>
            </a:r>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 Attention</a:t>
            </a:r>
            <a:endParaRPr lang="en-US" dirty="0"/>
          </a:p>
        </p:txBody>
      </p:sp>
      <p:sp>
        <p:nvSpPr>
          <p:cNvPr id="3" name="Content Placeholder 2"/>
          <p:cNvSpPr>
            <a:spLocks noGrp="1"/>
          </p:cNvSpPr>
          <p:nvPr>
            <p:ph idx="1"/>
          </p:nvPr>
        </p:nvSpPr>
        <p:spPr/>
        <p:txBody>
          <a:bodyPr/>
          <a:lstStyle/>
          <a:p>
            <a:r>
              <a:rPr lang="en-US" dirty="0" smtClean="0"/>
              <a:t>Web facing servers are just that</a:t>
            </a:r>
          </a:p>
          <a:p>
            <a:pPr lvl="1"/>
            <a:r>
              <a:rPr lang="en-US" dirty="0" smtClean="0"/>
              <a:t>Scan your web facing server for sensitive data</a:t>
            </a:r>
          </a:p>
          <a:p>
            <a:pPr lvl="1"/>
            <a:r>
              <a:rPr lang="en-US" dirty="0" smtClean="0"/>
              <a:t>Look yourself up in search engines frequently</a:t>
            </a:r>
          </a:p>
          <a:p>
            <a:r>
              <a:rPr lang="en-US" dirty="0" smtClean="0"/>
              <a:t> Your partners are a potential channel for data leakage</a:t>
            </a:r>
          </a:p>
          <a:p>
            <a:pPr lvl="1"/>
            <a:r>
              <a:rPr lang="en-US" dirty="0" smtClean="0"/>
              <a:t>Put in procedures in place</a:t>
            </a:r>
          </a:p>
          <a:p>
            <a:pPr lvl="1"/>
            <a:r>
              <a:rPr lang="en-US" dirty="0" smtClean="0"/>
              <a:t>Frequently audit your partners per the set up </a:t>
            </a:r>
            <a:r>
              <a:rPr lang="en-US" dirty="0" smtClean="0"/>
              <a:t>policies</a:t>
            </a:r>
          </a:p>
          <a:p>
            <a:r>
              <a:rPr lang="en-US" dirty="0" smtClean="0"/>
              <a:t>Don’t store data you don’t need (reduce scope)</a:t>
            </a:r>
          </a:p>
          <a:p>
            <a:r>
              <a:rPr lang="en-US" dirty="0" smtClean="0"/>
              <a:t>Don’t store clear-text passwords</a:t>
            </a:r>
            <a:endParaRPr lang="en-US" dirty="0" smtClean="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Targeted (Advanced) Criminal Hacking</a:t>
            </a:r>
            <a:endParaRPr lang="en-US" dirty="0"/>
          </a:p>
        </p:txBody>
      </p:sp>
      <p:sp>
        <p:nvSpPr>
          <p:cNvPr id="3" name="Content Placeholder 2"/>
          <p:cNvSpPr>
            <a:spLocks noGrp="1"/>
          </p:cNvSpPr>
          <p:nvPr>
            <p:ph idx="1"/>
          </p:nvPr>
        </p:nvSpPr>
        <p:spPr/>
        <p:txBody>
          <a:bodyPr/>
          <a:lstStyle/>
          <a:p>
            <a:r>
              <a:rPr lang="en-US" dirty="0" smtClean="0"/>
              <a:t>Assume compromise</a:t>
            </a:r>
          </a:p>
          <a:p>
            <a:pPr lvl="1"/>
            <a:r>
              <a:rPr lang="en-US" dirty="0" smtClean="0"/>
              <a:t>Every decent sized organization must assume a certain amount of infected </a:t>
            </a:r>
            <a:r>
              <a:rPr lang="en-US" dirty="0" smtClean="0"/>
              <a:t>machines </a:t>
            </a:r>
            <a:r>
              <a:rPr lang="en-US" dirty="0" smtClean="0"/>
              <a:t>connected to its </a:t>
            </a:r>
            <a:r>
              <a:rPr lang="en-US" dirty="0" smtClean="0"/>
              <a:t>network</a:t>
            </a:r>
          </a:p>
          <a:p>
            <a:pPr lvl="1"/>
            <a:r>
              <a:rPr lang="en-US" dirty="0" smtClean="0"/>
              <a:t>It is not about technology it is about human nature</a:t>
            </a:r>
            <a:endParaRPr lang="en-US" dirty="0" smtClean="0"/>
          </a:p>
          <a:p>
            <a:r>
              <a:rPr lang="en-US" dirty="0" smtClean="0"/>
              <a:t>Re-define internal threat</a:t>
            </a:r>
          </a:p>
          <a:p>
            <a:pPr lvl="1"/>
            <a:r>
              <a:rPr lang="en-US" dirty="0" smtClean="0"/>
              <a:t>It is no longer “malicious insider” but rather “infected insider”</a:t>
            </a:r>
          </a:p>
          <a:p>
            <a:pPr lvl="1"/>
            <a:r>
              <a:rPr lang="en-US" dirty="0" smtClean="0"/>
              <a:t>More control is required around data sources</a:t>
            </a:r>
          </a:p>
          <a:p>
            <a:pPr lvl="1"/>
            <a:r>
              <a:rPr lang="en-US" dirty="0" smtClean="0"/>
              <a:t>Identify abusive access patterns using legitimate privileges</a:t>
            </a:r>
            <a:endParaRPr lang="en-US" dirty="0"/>
          </a:p>
        </p:txBody>
      </p:sp>
      <p:sp>
        <p:nvSpPr>
          <p:cNvPr id="5" name="Slide Number Placeholder 4"/>
          <p:cNvSpPr>
            <a:spLocks noGrp="1"/>
          </p:cNvSpPr>
          <p:nvPr>
            <p:ph type="sldNum" sz="quarter" idx="12"/>
          </p:nvPr>
        </p:nvSpPr>
        <p:spPr/>
        <p:txBody>
          <a:bodyPr/>
          <a:lstStyle/>
          <a:p>
            <a:pPr>
              <a:defRPr/>
            </a:pPr>
            <a:fld id="{EE1DF885-D310-4D10-8FAC-3930B3AC40D7}" type="slidenum">
              <a:rPr lang="en-US" smtClean="0"/>
              <a:pPr>
                <a:defRPr/>
              </a:pPr>
              <a:t>50</a:t>
            </a:fld>
            <a:endParaRPr lang="en-US"/>
          </a:p>
        </p:txBody>
      </p:sp>
      <p:pic>
        <p:nvPicPr>
          <p:cNvPr id="6" name="Picture 9" descr="http://t3.gstatic.com/images?q=tbn:ANd9GcT_O1CwJd60E6AUu-LpHE5_USjBsCV-wCJGkxDhjamzIa_7IVmm"/>
          <p:cNvPicPr>
            <a:picLocks noChangeAspect="1" noChangeArrowheads="1"/>
          </p:cNvPicPr>
          <p:nvPr/>
        </p:nvPicPr>
        <p:blipFill>
          <a:blip r:embed="rId2" cstate="print"/>
          <a:srcRect/>
          <a:stretch>
            <a:fillRect/>
          </a:stretch>
        </p:blipFill>
        <p:spPr bwMode="auto">
          <a:xfrm>
            <a:off x="2342276" y="4746684"/>
            <a:ext cx="1111393" cy="1441147"/>
          </a:xfrm>
          <a:prstGeom prst="rect">
            <a:avLst/>
          </a:prstGeom>
          <a:noFill/>
        </p:spPr>
      </p:pic>
      <p:pic>
        <p:nvPicPr>
          <p:cNvPr id="7" name="Picture 7" descr="http://t0.gstatic.com/images?q=tbn:ANd9GcQQCJmqRcfnL8tYBpbGKuZd5MM8ZxILXjPoUIYM8GgMjiDTJAHd"/>
          <p:cNvPicPr>
            <a:picLocks noChangeAspect="1" noChangeArrowheads="1"/>
          </p:cNvPicPr>
          <p:nvPr/>
        </p:nvPicPr>
        <p:blipFill>
          <a:blip r:embed="rId3" cstate="print"/>
          <a:srcRect/>
          <a:stretch>
            <a:fillRect/>
          </a:stretch>
        </p:blipFill>
        <p:spPr bwMode="auto">
          <a:xfrm>
            <a:off x="2840464" y="5523469"/>
            <a:ext cx="315229" cy="431543"/>
          </a:xfrm>
          <a:prstGeom prst="rect">
            <a:avLst/>
          </a:prstGeom>
          <a:noFill/>
        </p:spPr>
      </p:pic>
      <p:sp>
        <p:nvSpPr>
          <p:cNvPr id="8" name="computr2"/>
          <p:cNvSpPr>
            <a:spLocks noEditPoints="1" noChangeArrowheads="1"/>
          </p:cNvSpPr>
          <p:nvPr/>
        </p:nvSpPr>
        <p:spPr bwMode="auto">
          <a:xfrm>
            <a:off x="5095695" y="4945213"/>
            <a:ext cx="1246069" cy="758162"/>
          </a:xfrm>
          <a:custGeom>
            <a:avLst/>
            <a:gdLst>
              <a:gd name="T0" fmla="*/ 10800 w 21600"/>
              <a:gd name="T1" fmla="*/ 0 h 21600"/>
              <a:gd name="T2" fmla="*/ 10800 w 21600"/>
              <a:gd name="T3" fmla="*/ 21600 h 21600"/>
              <a:gd name="T4" fmla="*/ 17326 w 21600"/>
              <a:gd name="T5" fmla="*/ 0 h 21600"/>
              <a:gd name="T6" fmla="*/ 4274 w 21600"/>
              <a:gd name="T7" fmla="*/ 0 h 21600"/>
              <a:gd name="T8" fmla="*/ 4274 w 21600"/>
              <a:gd name="T9" fmla="*/ 11631 h 21600"/>
              <a:gd name="T10" fmla="*/ 17326 w 21600"/>
              <a:gd name="T11" fmla="*/ 11631 h 21600"/>
              <a:gd name="T12" fmla="*/ 4274 w 21600"/>
              <a:gd name="T13" fmla="*/ 5816 h 21600"/>
              <a:gd name="T14" fmla="*/ 17326 w 21600"/>
              <a:gd name="T15" fmla="*/ 5816 h 21600"/>
              <a:gd name="T16" fmla="*/ 18828 w 21600"/>
              <a:gd name="T17" fmla="*/ 15785 h 21600"/>
              <a:gd name="T18" fmla="*/ 2772 w 21600"/>
              <a:gd name="T19" fmla="*/ 15785 h 21600"/>
              <a:gd name="T20" fmla="*/ 6194 w 21600"/>
              <a:gd name="T21" fmla="*/ 1913 h 21600"/>
              <a:gd name="T22" fmla="*/ 15565 w 21600"/>
              <a:gd name="T23" fmla="*/ 974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21022" y="20295"/>
                </a:moveTo>
                <a:lnTo>
                  <a:pt x="18828" y="18396"/>
                </a:lnTo>
                <a:lnTo>
                  <a:pt x="18828" y="13174"/>
                </a:lnTo>
                <a:lnTo>
                  <a:pt x="15478" y="13174"/>
                </a:lnTo>
                <a:lnTo>
                  <a:pt x="15478" y="11631"/>
                </a:lnTo>
                <a:lnTo>
                  <a:pt x="17326" y="11631"/>
                </a:lnTo>
                <a:lnTo>
                  <a:pt x="17326" y="11156"/>
                </a:lnTo>
                <a:lnTo>
                  <a:pt x="17326" y="0"/>
                </a:lnTo>
                <a:lnTo>
                  <a:pt x="10858" y="0"/>
                </a:lnTo>
                <a:lnTo>
                  <a:pt x="4274" y="0"/>
                </a:lnTo>
                <a:lnTo>
                  <a:pt x="4274" y="11037"/>
                </a:lnTo>
                <a:lnTo>
                  <a:pt x="4274" y="11631"/>
                </a:lnTo>
                <a:lnTo>
                  <a:pt x="6122" y="11631"/>
                </a:lnTo>
                <a:lnTo>
                  <a:pt x="6122" y="13174"/>
                </a:lnTo>
                <a:lnTo>
                  <a:pt x="2772" y="13174"/>
                </a:lnTo>
                <a:lnTo>
                  <a:pt x="2772" y="18514"/>
                </a:lnTo>
                <a:lnTo>
                  <a:pt x="693" y="20295"/>
                </a:lnTo>
                <a:lnTo>
                  <a:pt x="462" y="20413"/>
                </a:lnTo>
                <a:lnTo>
                  <a:pt x="231" y="20651"/>
                </a:lnTo>
                <a:lnTo>
                  <a:pt x="116" y="20888"/>
                </a:lnTo>
                <a:lnTo>
                  <a:pt x="0" y="21125"/>
                </a:lnTo>
                <a:lnTo>
                  <a:pt x="0" y="21244"/>
                </a:lnTo>
                <a:lnTo>
                  <a:pt x="116" y="21363"/>
                </a:lnTo>
                <a:lnTo>
                  <a:pt x="116" y="21481"/>
                </a:lnTo>
                <a:lnTo>
                  <a:pt x="231" y="21481"/>
                </a:lnTo>
                <a:lnTo>
                  <a:pt x="347" y="21600"/>
                </a:lnTo>
                <a:lnTo>
                  <a:pt x="578" y="21600"/>
                </a:lnTo>
                <a:lnTo>
                  <a:pt x="693" y="21600"/>
                </a:lnTo>
                <a:lnTo>
                  <a:pt x="10858" y="21600"/>
                </a:lnTo>
                <a:lnTo>
                  <a:pt x="20907" y="21600"/>
                </a:lnTo>
                <a:lnTo>
                  <a:pt x="21138" y="21600"/>
                </a:lnTo>
                <a:lnTo>
                  <a:pt x="21253" y="21600"/>
                </a:lnTo>
                <a:lnTo>
                  <a:pt x="21369" y="21481"/>
                </a:lnTo>
                <a:lnTo>
                  <a:pt x="21484" y="21481"/>
                </a:lnTo>
                <a:lnTo>
                  <a:pt x="21600" y="21363"/>
                </a:lnTo>
                <a:lnTo>
                  <a:pt x="21600" y="21244"/>
                </a:lnTo>
                <a:lnTo>
                  <a:pt x="21600" y="21125"/>
                </a:lnTo>
                <a:lnTo>
                  <a:pt x="21484" y="20888"/>
                </a:lnTo>
                <a:lnTo>
                  <a:pt x="21369" y="20651"/>
                </a:lnTo>
                <a:lnTo>
                  <a:pt x="21253" y="20413"/>
                </a:lnTo>
                <a:lnTo>
                  <a:pt x="21022" y="20295"/>
                </a:lnTo>
                <a:close/>
              </a:path>
              <a:path w="21600" h="21600" extrusionOk="0">
                <a:moveTo>
                  <a:pt x="18019" y="18514"/>
                </a:moveTo>
                <a:lnTo>
                  <a:pt x="17326" y="17921"/>
                </a:lnTo>
                <a:lnTo>
                  <a:pt x="4389" y="17921"/>
                </a:lnTo>
                <a:lnTo>
                  <a:pt x="3696" y="18514"/>
                </a:lnTo>
                <a:lnTo>
                  <a:pt x="18019" y="18514"/>
                </a:lnTo>
                <a:close/>
              </a:path>
              <a:path w="21600" h="21600" extrusionOk="0">
                <a:moveTo>
                  <a:pt x="19174" y="19701"/>
                </a:moveTo>
                <a:lnTo>
                  <a:pt x="18481" y="19108"/>
                </a:lnTo>
                <a:lnTo>
                  <a:pt x="3119" y="19108"/>
                </a:lnTo>
                <a:lnTo>
                  <a:pt x="2426" y="19701"/>
                </a:lnTo>
                <a:lnTo>
                  <a:pt x="19174" y="19701"/>
                </a:lnTo>
                <a:close/>
              </a:path>
              <a:path w="21600" h="21600" extrusionOk="0">
                <a:moveTo>
                  <a:pt x="20560" y="20769"/>
                </a:moveTo>
                <a:lnTo>
                  <a:pt x="19867" y="20176"/>
                </a:lnTo>
                <a:lnTo>
                  <a:pt x="1848" y="20176"/>
                </a:lnTo>
                <a:lnTo>
                  <a:pt x="1155" y="20769"/>
                </a:lnTo>
                <a:lnTo>
                  <a:pt x="20560" y="20769"/>
                </a:lnTo>
                <a:close/>
              </a:path>
              <a:path w="21600" h="21600" extrusionOk="0">
                <a:moveTo>
                  <a:pt x="18828" y="18396"/>
                </a:moveTo>
                <a:lnTo>
                  <a:pt x="17442" y="17209"/>
                </a:lnTo>
                <a:lnTo>
                  <a:pt x="4158" y="17209"/>
                </a:lnTo>
                <a:lnTo>
                  <a:pt x="2772" y="18514"/>
                </a:lnTo>
                <a:moveTo>
                  <a:pt x="13168" y="14123"/>
                </a:moveTo>
                <a:lnTo>
                  <a:pt x="13168" y="14716"/>
                </a:lnTo>
                <a:lnTo>
                  <a:pt x="17788" y="14716"/>
                </a:lnTo>
                <a:lnTo>
                  <a:pt x="17788" y="14123"/>
                </a:lnTo>
                <a:lnTo>
                  <a:pt x="13168" y="14123"/>
                </a:lnTo>
                <a:close/>
              </a:path>
              <a:path w="21600" h="21600" extrusionOk="0">
                <a:moveTo>
                  <a:pt x="6122" y="1899"/>
                </a:moveTo>
                <a:lnTo>
                  <a:pt x="6122" y="9732"/>
                </a:lnTo>
                <a:lnTo>
                  <a:pt x="15478" y="9732"/>
                </a:lnTo>
                <a:lnTo>
                  <a:pt x="15478" y="1899"/>
                </a:lnTo>
                <a:lnTo>
                  <a:pt x="6122" y="1899"/>
                </a:lnTo>
                <a:moveTo>
                  <a:pt x="6122" y="11631"/>
                </a:moveTo>
                <a:lnTo>
                  <a:pt x="15478" y="11631"/>
                </a:lnTo>
                <a:lnTo>
                  <a:pt x="15478" y="13174"/>
                </a:lnTo>
                <a:lnTo>
                  <a:pt x="6122" y="13174"/>
                </a:lnTo>
                <a:lnTo>
                  <a:pt x="6122" y="11631"/>
                </a:lnTo>
                <a:close/>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pic>
        <p:nvPicPr>
          <p:cNvPr id="9" name="Picture 9" descr="http://t3.gstatic.com/images?q=tbn:ANd9GcT_O1CwJd60E6AUu-LpHE5_USjBsCV-wCJGkxDhjamzIa_7IVmm"/>
          <p:cNvPicPr>
            <a:picLocks noChangeAspect="1" noChangeArrowheads="1"/>
          </p:cNvPicPr>
          <p:nvPr/>
        </p:nvPicPr>
        <p:blipFill>
          <a:blip r:embed="rId2" cstate="print"/>
          <a:srcRect/>
          <a:stretch>
            <a:fillRect/>
          </a:stretch>
        </p:blipFill>
        <p:spPr bwMode="auto">
          <a:xfrm>
            <a:off x="6436352" y="4846248"/>
            <a:ext cx="866775" cy="1123950"/>
          </a:xfrm>
          <a:prstGeom prst="rect">
            <a:avLst/>
          </a:prstGeom>
          <a:noFill/>
        </p:spPr>
      </p:pic>
      <p:pic>
        <p:nvPicPr>
          <p:cNvPr id="10" name="Picture 7" descr="http://t0.gstatic.com/images?q=tbn:ANd9GcQQCJmqRcfnL8tYBpbGKuZd5MM8ZxILXjPoUIYM8GgMjiDTJAHd"/>
          <p:cNvPicPr>
            <a:picLocks noChangeAspect="1" noChangeArrowheads="1"/>
          </p:cNvPicPr>
          <p:nvPr/>
        </p:nvPicPr>
        <p:blipFill>
          <a:blip r:embed="rId4" cstate="print"/>
          <a:srcRect/>
          <a:stretch>
            <a:fillRect/>
          </a:stretch>
        </p:blipFill>
        <p:spPr bwMode="auto">
          <a:xfrm>
            <a:off x="5532425" y="5028121"/>
            <a:ext cx="420808" cy="576079"/>
          </a:xfrm>
          <a:prstGeom prst="rect">
            <a:avLst/>
          </a:prstGeom>
          <a:noFill/>
        </p:spPr>
      </p:pic>
      <p:sp>
        <p:nvSpPr>
          <p:cNvPr id="11" name="Right Arrow 10"/>
          <p:cNvSpPr/>
          <p:nvPr/>
        </p:nvSpPr>
        <p:spPr bwMode="auto">
          <a:xfrm>
            <a:off x="3832964" y="5473874"/>
            <a:ext cx="1102291" cy="463463"/>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7"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ppt_x</p:attrName>
                                        </p:attrNameLst>
                                      </p:cBhvr>
                                      <p:tavLst>
                                        <p:tav tm="0">
                                          <p:val>
                                            <p:strVal val="#ppt_x-#ppt_w/2"/>
                                          </p:val>
                                        </p:tav>
                                        <p:tav tm="100000">
                                          <p:val>
                                            <p:strVal val="#ppt_x"/>
                                          </p:val>
                                        </p:tav>
                                      </p:tavLst>
                                    </p:anim>
                                    <p:anim calcmode="lin" valueType="num">
                                      <p:cBhvr>
                                        <p:cTn id="23" dur="500" fill="hold"/>
                                        <p:tgtEl>
                                          <p:spTgt spid="11"/>
                                        </p:tgtEl>
                                        <p:attrNameLst>
                                          <p:attrName>ppt_y</p:attrName>
                                        </p:attrNameLst>
                                      </p:cBhvr>
                                      <p:tavLst>
                                        <p:tav tm="0">
                                          <p:val>
                                            <p:strVal val="#ppt_y"/>
                                          </p:val>
                                        </p:tav>
                                        <p:tav tm="100000">
                                          <p:val>
                                            <p:strVal val="#ppt_y"/>
                                          </p:val>
                                        </p:tav>
                                      </p:tavLst>
                                    </p:anim>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P spid="1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Questions</a:t>
            </a:r>
            <a:endParaRPr lang="en-US" dirty="0"/>
          </a:p>
        </p:txBody>
      </p:sp>
      <p:sp>
        <p:nvSpPr>
          <p:cNvPr id="7" name="Subtitle 6"/>
          <p:cNvSpPr>
            <a:spLocks noGrp="1"/>
          </p:cNvSpPr>
          <p:nvPr>
            <p:ph type="subTitle" idx="1"/>
          </p:nvPr>
        </p:nvSpPr>
        <p:spPr/>
        <p:txBody>
          <a:bodyPr/>
          <a:lstStyle/>
          <a:p>
            <a:endParaRPr lang="en-US" dirty="0"/>
          </a:p>
        </p:txBody>
      </p:sp>
      <p:sp>
        <p:nvSpPr>
          <p:cNvPr id="3" name="Footer Placeholder 2"/>
          <p:cNvSpPr>
            <a:spLocks noGrp="1"/>
          </p:cNvSpPr>
          <p:nvPr>
            <p:ph type="ftr" sz="quarter" idx="4294967295"/>
          </p:nvPr>
        </p:nvSpPr>
        <p:spPr>
          <a:xfrm>
            <a:off x="0" y="6245225"/>
            <a:ext cx="2895600" cy="476250"/>
          </a:xfrm>
          <a:prstGeom prst="rect">
            <a:avLst/>
          </a:prstGeom>
        </p:spPr>
        <p:txBody>
          <a:bodyPr/>
          <a:lstStyle/>
          <a:p>
            <a:r>
              <a:rPr lang="en-US" dirty="0" smtClean="0"/>
              <a:t>- CONFIDENTIAL -</a:t>
            </a:r>
            <a:endParaRPr lang="en-US" dirty="0"/>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Thank You</a:t>
            </a:r>
            <a:endParaRPr lang="en-US" dirty="0"/>
          </a:p>
        </p:txBody>
      </p:sp>
      <p:sp>
        <p:nvSpPr>
          <p:cNvPr id="7" name="Subtitle 6"/>
          <p:cNvSpPr>
            <a:spLocks noGrp="1"/>
          </p:cNvSpPr>
          <p:nvPr>
            <p:ph type="subTitle" idx="1"/>
          </p:nvPr>
        </p:nvSpPr>
        <p:spPr/>
        <p:txBody>
          <a:bodyPr/>
          <a:lstStyle/>
          <a:p>
            <a:endParaRPr lang="en-US" dirty="0"/>
          </a:p>
        </p:txBody>
      </p:sp>
      <p:sp>
        <p:nvSpPr>
          <p:cNvPr id="3" name="Footer Placeholder 2"/>
          <p:cNvSpPr>
            <a:spLocks noGrp="1"/>
          </p:cNvSpPr>
          <p:nvPr>
            <p:ph type="ftr" sz="quarter" idx="4294967295"/>
          </p:nvPr>
        </p:nvSpPr>
        <p:spPr>
          <a:xfrm>
            <a:off x="0" y="6245225"/>
            <a:ext cx="2895600" cy="476250"/>
          </a:xfrm>
          <a:prstGeom prst="rect">
            <a:avLst/>
          </a:prstGeom>
        </p:spPr>
        <p:txBody>
          <a:bodyPr/>
          <a:lstStyle/>
          <a:p>
            <a:r>
              <a:rPr lang="en-US" dirty="0" smtClean="0"/>
              <a:t>- CONFIDENTIAL -</a:t>
            </a:r>
            <a:endParaRPr lang="en-US"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Imperva_Template_v7g-1110">
  <a:themeElements>
    <a:clrScheme name="Imperva_template_0509">
      <a:dk1>
        <a:srgbClr val="000000"/>
      </a:dk1>
      <a:lt1>
        <a:srgbClr val="FFFFFF"/>
      </a:lt1>
      <a:dk2>
        <a:srgbClr val="020406"/>
      </a:dk2>
      <a:lt2>
        <a:srgbClr val="EEECE1"/>
      </a:lt2>
      <a:accent1>
        <a:srgbClr val="003768"/>
      </a:accent1>
      <a:accent2>
        <a:srgbClr val="F47B20"/>
      </a:accent2>
      <a:accent3>
        <a:srgbClr val="BA0000"/>
      </a:accent3>
      <a:accent4>
        <a:srgbClr val="649600"/>
      </a:accent4>
      <a:accent5>
        <a:srgbClr val="0081B4"/>
      </a:accent5>
      <a:accent6>
        <a:srgbClr val="7F7F7F"/>
      </a:accent6>
      <a:hlink>
        <a:srgbClr val="00709E"/>
      </a:hlink>
      <a:folHlink>
        <a:srgbClr val="DD5900"/>
      </a:folHlink>
    </a:clrScheme>
    <a:fontScheme name="Imperva_template_0509">
      <a:majorFont>
        <a:latin typeface="Tahoma"/>
        <a:ea typeface=""/>
        <a:cs typeface="Tahoma"/>
      </a:majorFont>
      <a:minorFont>
        <a:latin typeface="Tahoma"/>
        <a:ea typeface=""/>
        <a:cs typeface="Taho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Imperva Templat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Imperva Template 2">
        <a:dk1>
          <a:srgbClr val="000000"/>
        </a:dk1>
        <a:lt1>
          <a:srgbClr val="FFFFFF"/>
        </a:lt1>
        <a:dk2>
          <a:srgbClr val="020406"/>
        </a:dk2>
        <a:lt2>
          <a:srgbClr val="EEECE1"/>
        </a:lt2>
        <a:accent1>
          <a:srgbClr val="BC0400"/>
        </a:accent1>
        <a:accent2>
          <a:srgbClr val="1F497D"/>
        </a:accent2>
        <a:accent3>
          <a:srgbClr val="FFFFFF"/>
        </a:accent3>
        <a:accent4>
          <a:srgbClr val="000000"/>
        </a:accent4>
        <a:accent5>
          <a:srgbClr val="DAAAAA"/>
        </a:accent5>
        <a:accent6>
          <a:srgbClr val="1B4171"/>
        </a:accent6>
        <a:hlink>
          <a:srgbClr val="00709E"/>
        </a:hlink>
        <a:folHlink>
          <a:srgbClr val="DD5900"/>
        </a:folHlink>
      </a:clrScheme>
      <a:clrMap bg1="lt1" tx1="dk1" bg2="lt2" tx2="dk2" accent1="accent1" accent2="accent2" accent3="accent3" accent4="accent4" accent5="accent5" accent6="accent6" hlink="hlink" folHlink="folHlink"/>
    </a:extraClrScheme>
    <a:extraClrScheme>
      <a:clrScheme name="Imperva Template 3">
        <a:dk1>
          <a:srgbClr val="000000"/>
        </a:dk1>
        <a:lt1>
          <a:srgbClr val="FFFFFF"/>
        </a:lt1>
        <a:dk2>
          <a:srgbClr val="020406"/>
        </a:dk2>
        <a:lt2>
          <a:srgbClr val="969696"/>
        </a:lt2>
        <a:accent1>
          <a:srgbClr val="BC0400"/>
        </a:accent1>
        <a:accent2>
          <a:srgbClr val="1F497D"/>
        </a:accent2>
        <a:accent3>
          <a:srgbClr val="FFFFFF"/>
        </a:accent3>
        <a:accent4>
          <a:srgbClr val="000000"/>
        </a:accent4>
        <a:accent5>
          <a:srgbClr val="DAAAAA"/>
        </a:accent5>
        <a:accent6>
          <a:srgbClr val="1B4171"/>
        </a:accent6>
        <a:hlink>
          <a:srgbClr val="00709E"/>
        </a:hlink>
        <a:folHlink>
          <a:srgbClr val="DD5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9540D07FFFA24AA999B56AE1047FBE" ma:contentTypeVersion="0" ma:contentTypeDescription="Create a new document." ma:contentTypeScope="" ma:versionID="77496960eee7579e8c447131a9f16d55">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41D0199F-82B2-437B-8B71-0E4844FEDD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4F21EE20-63DF-4657-B61F-DDD074F7585A}">
  <ds:schemaRefs>
    <ds:schemaRef ds:uri="http://schemas.microsoft.com/sharepoint/v3/contenttype/forms"/>
  </ds:schemaRefs>
</ds:datastoreItem>
</file>

<file path=customXml/itemProps3.xml><?xml version="1.0" encoding="utf-8"?>
<ds:datastoreItem xmlns:ds="http://schemas.openxmlformats.org/officeDocument/2006/customXml" ds:itemID="{6DF3402D-94BF-4844-8C99-5FCAFF800948}">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Imperva_Template_v7g-1110</Template>
  <TotalTime>2358</TotalTime>
  <Words>1678</Words>
  <Application>Microsoft Office PowerPoint</Application>
  <PresentationFormat>On-screen Show (4:3)</PresentationFormat>
  <Paragraphs>309</Paragraphs>
  <Slides>52</Slides>
  <Notes>21</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Imperva_Template_v7g-1110</vt:lpstr>
      <vt:lpstr>Finding Security in Misery of Others</vt:lpstr>
      <vt:lpstr>Agenda</vt:lpstr>
      <vt:lpstr>Introduction</vt:lpstr>
      <vt:lpstr>Imperva Overview</vt:lpstr>
      <vt:lpstr>Today’s Presenter Amichai Shulman – CTO Imperva</vt:lpstr>
      <vt:lpstr>Motivation &amp; Methods</vt:lpstr>
      <vt:lpstr>(The Wrong) Reasons for Analyzing Media Reports</vt:lpstr>
      <vt:lpstr>Reasons for Analyzing Media Reports</vt:lpstr>
      <vt:lpstr>Analyzing Media Reports – Challenges</vt:lpstr>
      <vt:lpstr>Analyzing Media Reports – Methods</vt:lpstr>
      <vt:lpstr>Disclaimer</vt:lpstr>
      <vt:lpstr>Data Breach Headlines Examined</vt:lpstr>
      <vt:lpstr>Beginners Exercise - AShampoo</vt:lpstr>
      <vt:lpstr>Beginners Exercise - AShampoo</vt:lpstr>
      <vt:lpstr>Beginners Exercise - AShampoo</vt:lpstr>
      <vt:lpstr>Beginners Exercise - AShampoo</vt:lpstr>
      <vt:lpstr>Beginners Exercise - AShampoo</vt:lpstr>
      <vt:lpstr>Lightning Can Strikes Twice - Citigroup</vt:lpstr>
      <vt:lpstr>Citigroup - External Attack</vt:lpstr>
      <vt:lpstr>Citigroup - External Attack</vt:lpstr>
      <vt:lpstr>Citigroup - External Attack</vt:lpstr>
      <vt:lpstr>Citigroup - External Attack</vt:lpstr>
      <vt:lpstr>Citigroup - External Attack</vt:lpstr>
      <vt:lpstr>Citigroup - External Attack</vt:lpstr>
      <vt:lpstr>Citigroup – Internal Breach</vt:lpstr>
      <vt:lpstr>Citigroup – Internal Breach</vt:lpstr>
      <vt:lpstr>Citigroup – Internal Breach</vt:lpstr>
      <vt:lpstr>Citigroup – Internal Breach</vt:lpstr>
      <vt:lpstr>(Still) Playing Hide and Seek with Google</vt:lpstr>
      <vt:lpstr>(Still) Playing Hide and Seek with Google</vt:lpstr>
      <vt:lpstr>(Still) Playing Hide and Seek with Google</vt:lpstr>
      <vt:lpstr>Betting Against All Odds – Bet24.COM Data Breach</vt:lpstr>
      <vt:lpstr>Betting Against All Odds – Bet24.COM Data Breach</vt:lpstr>
      <vt:lpstr>Betting Against All Odds – Bet24.COM Data Breach</vt:lpstr>
      <vt:lpstr>Betting Against All Odds – Bet24.COM Data Breach</vt:lpstr>
      <vt:lpstr>Betting Against All Odds – Bet24.COM Data Breach</vt:lpstr>
      <vt:lpstr>Betting Against All Odds – Bet24.COM Data Breach</vt:lpstr>
      <vt:lpstr>APT or APF?</vt:lpstr>
      <vt:lpstr>APT or APF?</vt:lpstr>
      <vt:lpstr>APT or APF?</vt:lpstr>
      <vt:lpstr>APT or APF?</vt:lpstr>
      <vt:lpstr>APT or APF?</vt:lpstr>
      <vt:lpstr>APT or APF?</vt:lpstr>
      <vt:lpstr>APT or APF?</vt:lpstr>
      <vt:lpstr>APT or APF?</vt:lpstr>
      <vt:lpstr>Summary</vt:lpstr>
      <vt:lpstr>Reality Check</vt:lpstr>
      <vt:lpstr>Incidents are Inevitable but …</vt:lpstr>
      <vt:lpstr>Pay Attention</vt:lpstr>
      <vt:lpstr>Targeted (Advanced) Criminal Hacking</vt:lpstr>
      <vt:lpstr>Questions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 Tahoma 32 pt, Bold</dc:title>
  <dc:creator>amichai</dc:creator>
  <cp:lastModifiedBy>amichai</cp:lastModifiedBy>
  <cp:revision>64</cp:revision>
  <dcterms:created xsi:type="dcterms:W3CDTF">2011-09-13T10:24:16Z</dcterms:created>
  <dcterms:modified xsi:type="dcterms:W3CDTF">2011-09-15T07:25:30Z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0x010100FD9540D07FFFA24AA999B56AE1047FBE</vt:lpwstr>
  </property>
  <property fmtid="{D5CDD505-2E9C-101B-9397-08002B2CF9AE}" pid="3" name="DV.Tracking">
    <vt:lpwstr>true</vt:lpwstr>
  </property>
  <property fmtid="{D5CDD505-2E9C-101B-9397-08002B2CF9AE}" pid="4" name="DV.DocumentId">
    <vt:lpwstr>2QGKgvOOdwlctPXJigPwFH</vt:lpwstr>
  </property>
  <property fmtid="{D5CDD505-2E9C-101B-9397-08002B2CF9AE}" pid="5" name="DV.VersionId">
    <vt:lpwstr>aVHV3ovNCUJsRciQwowg6n</vt:lpwstr>
  </property>
  <property fmtid="{D5CDD505-2E9C-101B-9397-08002B2CF9AE}" pid="6" name="DV.MergeIncapabilityFlags">
    <vt:i4>0</vt:i4>
  </property>
  <property fmtid="{D5CDD505-2E9C-101B-9397-08002B2CF9AE}" pid="7" name="Offisync_ProviderInitializationData">
    <vt:lpwstr>https://compass.imperva.com</vt:lpwstr>
  </property>
  <property fmtid="{D5CDD505-2E9C-101B-9397-08002B2CF9AE}" pid="8" name="Offisync_UniqueId">
    <vt:lpwstr>1788</vt:lpwstr>
  </property>
  <property fmtid="{D5CDD505-2E9C-101B-9397-08002B2CF9AE}" pid="9" name="Offisync_UpdateToken">
    <vt:lpwstr>2</vt:lpwstr>
  </property>
  <property fmtid="{D5CDD505-2E9C-101B-9397-08002B2CF9AE}" pid="10" name="Offisync_IsSaved">
    <vt:lpwstr>False</vt:lpwstr>
  </property>
  <property fmtid="{D5CDD505-2E9C-101B-9397-08002B2CF9AE}" pid="11" name="Offisync_IsFrozen">
    <vt:lpwstr>False</vt:lpwstr>
  </property>
  <property fmtid="{D5CDD505-2E9C-101B-9397-08002B2CF9AE}" pid="12" name="Offisync_FileTitle">
    <vt:lpwstr/>
  </property>
  <property fmtid="{D5CDD505-2E9C-101B-9397-08002B2CF9AE}" pid="13" name="Offisync_FolderId">
    <vt:lpwstr/>
  </property>
  <property fmtid="{D5CDD505-2E9C-101B-9397-08002B2CF9AE}" pid="14" name="Offisync_ProviderName">
    <vt:lpwstr>Jive</vt:lpwstr>
  </property>
  <property fmtid="{D5CDD505-2E9C-101B-9397-08002B2CF9AE}" pid="15" name="Offisync_SaveTime">
    <vt:lpwstr/>
  </property>
</Properties>
</file>