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2.xml" ContentType="application/vnd.openxmlformats-officedocument.presentationml.tags+xml"/>
  <Override PartName="/ppt/notesSlides/notesSlide14.xml" ContentType="application/vnd.openxmlformats-officedocument.presentationml.notesSlide+xml"/>
  <Override PartName="/ppt/tags/tag13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tags/tag14.xml" ContentType="application/vnd.openxmlformats-officedocument.presentationml.tags+xml"/>
  <Override PartName="/ppt/notesSlides/notesSlide19.xml" ContentType="application/vnd.openxmlformats-officedocument.presentationml.notesSlide+xml"/>
  <Override PartName="/ppt/charts/chart3.xml" ContentType="application/vnd.openxmlformats-officedocument.drawingml.chart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charts/chart4.xml" ContentType="application/vnd.openxmlformats-officedocument.drawingml.chart+xml"/>
  <Override PartName="/ppt/tags/tag16.xml" ContentType="application/vnd.openxmlformats-officedocument.presentationml.tags+xml"/>
  <Override PartName="/ppt/notesSlides/notesSlide21.xml" ContentType="application/vnd.openxmlformats-officedocument.presentationml.notesSlide+xml"/>
  <Override PartName="/ppt/charts/chart5.xml" ContentType="application/vnd.openxmlformats-officedocument.drawingml.chart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Override PartName="/ppt/tags/tag18.xml" ContentType="application/vnd.openxmlformats-officedocument.presentationml.tags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93" r:id="rId3"/>
    <p:sldId id="257" r:id="rId4"/>
    <p:sldId id="275" r:id="rId5"/>
    <p:sldId id="277" r:id="rId6"/>
    <p:sldId id="276" r:id="rId7"/>
    <p:sldId id="294" r:id="rId8"/>
    <p:sldId id="258" r:id="rId9"/>
    <p:sldId id="259" r:id="rId10"/>
    <p:sldId id="283" r:id="rId11"/>
    <p:sldId id="260" r:id="rId12"/>
    <p:sldId id="284" r:id="rId13"/>
    <p:sldId id="261" r:id="rId14"/>
    <p:sldId id="295" r:id="rId15"/>
    <p:sldId id="262" r:id="rId16"/>
    <p:sldId id="298" r:id="rId17"/>
    <p:sldId id="265" r:id="rId18"/>
    <p:sldId id="290" r:id="rId19"/>
    <p:sldId id="299" r:id="rId20"/>
    <p:sldId id="296" r:id="rId21"/>
    <p:sldId id="266" r:id="rId22"/>
    <p:sldId id="268" r:id="rId23"/>
    <p:sldId id="270" r:id="rId24"/>
    <p:sldId id="285" r:id="rId25"/>
    <p:sldId id="292" r:id="rId26"/>
    <p:sldId id="286" r:id="rId27"/>
    <p:sldId id="297" r:id="rId28"/>
    <p:sldId id="287" r:id="rId29"/>
    <p:sldId id="274" r:id="rId30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Yotam Harchol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9" autoAdjust="0"/>
    <p:restoredTop sz="89515" autoAdjust="0"/>
  </p:normalViewPr>
  <p:slideViewPr>
    <p:cSldViewPr>
      <p:cViewPr varScale="1">
        <p:scale>
          <a:sx n="62" d="100"/>
          <a:sy n="62" d="100"/>
        </p:scale>
        <p:origin x="-121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otamhc:Dropbox:HPSR11:PPT:data_mor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otamhc:Dropbox:HPSR11:PPT:data_yotam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otamhc:Dropbox:HPSR11:PPT:data_yotam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otamhc:Dropbox:HPSR11:PPT:data_yotam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otamhc:Dropbox:HPSR11:PPT:data_yotam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4.65009149384496E-2"/>
          <c:y val="3.3419023136246798E-2"/>
          <c:w val="0.93312493068648095"/>
          <c:h val="0.823770621217335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Sheet1!$B$8</c:f>
              <c:strCache>
                <c:ptCount val="1"/>
                <c:pt idx="0">
                  <c:v>Snort</c:v>
                </c:pt>
              </c:strCache>
            </c:strRef>
          </c:tx>
          <c:invertIfNegative val="0"/>
          <c:cat>
            <c:strRef>
              <c:f>Sheet1!$A$9:$A$11</c:f>
              <c:strCache>
                <c:ptCount val="3"/>
                <c:pt idx="0">
                  <c:v>Naïve Implementation</c:v>
                </c:pt>
                <c:pt idx="1">
                  <c:v>Best Prior-Art               Implementation</c:v>
                </c:pt>
                <c:pt idx="2">
                  <c:v>Our                  Implementation</c:v>
                </c:pt>
              </c:strCache>
            </c:strRef>
          </c:cat>
          <c:val>
            <c:numRef>
              <c:f>Sheet1!$B$9:$B$11</c:f>
              <c:numCache>
                <c:formatCode>General</c:formatCode>
                <c:ptCount val="3"/>
                <c:pt idx="0">
                  <c:v>75.150000000000006</c:v>
                </c:pt>
                <c:pt idx="1">
                  <c:v>1.3</c:v>
                </c:pt>
                <c:pt idx="2">
                  <c:v>1.5</c:v>
                </c:pt>
              </c:numCache>
            </c:numRef>
          </c:val>
        </c:ser>
        <c:ser>
          <c:idx val="1"/>
          <c:order val="1"/>
          <c:tx>
            <c:strRef>
              <c:f>Sheet1!$C$8</c:f>
              <c:strCache>
                <c:ptCount val="1"/>
                <c:pt idx="0">
                  <c:v>(Partial) ClamAV</c:v>
                </c:pt>
              </c:strCache>
            </c:strRef>
          </c:tx>
          <c:invertIfNegative val="0"/>
          <c:cat>
            <c:strRef>
              <c:f>Sheet1!$A$9:$A$11</c:f>
              <c:strCache>
                <c:ptCount val="3"/>
                <c:pt idx="0">
                  <c:v>Naïve Implementation</c:v>
                </c:pt>
                <c:pt idx="1">
                  <c:v>Best Prior-Art               Implementation</c:v>
                </c:pt>
                <c:pt idx="2">
                  <c:v>Our                  Implementation</c:v>
                </c:pt>
              </c:strCache>
            </c:strRef>
          </c:cat>
          <c:val>
            <c:numRef>
              <c:f>Sheet1!$C$9:$C$11</c:f>
              <c:numCache>
                <c:formatCode>General</c:formatCode>
                <c:ptCount val="3"/>
                <c:pt idx="0">
                  <c:v>80</c:v>
                </c:pt>
                <c:pt idx="1">
                  <c:v>11.9</c:v>
                </c:pt>
                <c:pt idx="2">
                  <c:v>2.59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898368"/>
        <c:axId val="153941120"/>
      </c:barChart>
      <c:catAx>
        <c:axId val="1538983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he-IL"/>
          </a:p>
        </c:txPr>
        <c:crossAx val="153941120"/>
        <c:crosses val="autoZero"/>
        <c:auto val="1"/>
        <c:lblAlgn val="ctr"/>
        <c:lblOffset val="100"/>
        <c:noMultiLvlLbl val="0"/>
      </c:catAx>
      <c:valAx>
        <c:axId val="153941120"/>
        <c:scaling>
          <c:orientation val="minMax"/>
          <c:max val="8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he-IL"/>
          </a:p>
        </c:txPr>
        <c:crossAx val="1538983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8385119773760705"/>
          <c:y val="4.6710118818695197E-2"/>
          <c:w val="0.28621922479760398"/>
          <c:h val="0.140512924316337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1600"/>
          </a:pPr>
          <a:endParaRPr lang="he-I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cache!$A$16</c:f>
              <c:strCache>
                <c:ptCount val="1"/>
                <c:pt idx="0">
                  <c:v>Real Life Traffic</c:v>
                </c:pt>
              </c:strCache>
            </c:strRef>
          </c:tx>
          <c:invertIfNegative val="0"/>
          <c:cat>
            <c:strRef>
              <c:f>cache!$D$15:$E$15</c:f>
              <c:strCache>
                <c:ptCount val="2"/>
                <c:pt idx="0">
                  <c:v>Naïve Implementation</c:v>
                </c:pt>
                <c:pt idx="1">
                  <c:v>Our Implementation</c:v>
                </c:pt>
              </c:strCache>
            </c:strRef>
          </c:cat>
          <c:val>
            <c:numRef>
              <c:f>cache!$D$16:$E$16</c:f>
              <c:numCache>
                <c:formatCode>General</c:formatCode>
                <c:ptCount val="2"/>
                <c:pt idx="0">
                  <c:v>3.0106374539784002</c:v>
                </c:pt>
                <c:pt idx="1">
                  <c:v>32.441816033730198</c:v>
                </c:pt>
              </c:numCache>
            </c:numRef>
          </c:val>
        </c:ser>
        <c:ser>
          <c:idx val="1"/>
          <c:order val="1"/>
          <c:tx>
            <c:strRef>
              <c:f>cache!$A$17</c:f>
              <c:strCache>
                <c:ptCount val="1"/>
                <c:pt idx="0">
                  <c:v>Exhaustive Traversal Adversarial Traffic</c:v>
                </c:pt>
              </c:strCache>
            </c:strRef>
          </c:tx>
          <c:invertIfNegative val="0"/>
          <c:cat>
            <c:strRef>
              <c:f>cache!$D$15:$E$15</c:f>
              <c:strCache>
                <c:ptCount val="2"/>
                <c:pt idx="0">
                  <c:v>Naïve Implementation</c:v>
                </c:pt>
                <c:pt idx="1">
                  <c:v>Our Implementation</c:v>
                </c:pt>
              </c:strCache>
            </c:strRef>
          </c:cat>
          <c:val>
            <c:numRef>
              <c:f>cache!$D$17:$E$17</c:f>
              <c:numCache>
                <c:formatCode>General</c:formatCode>
                <c:ptCount val="2"/>
                <c:pt idx="0">
                  <c:v>3.000035820467815</c:v>
                </c:pt>
                <c:pt idx="1">
                  <c:v>16.70831648278827</c:v>
                </c:pt>
              </c:numCache>
            </c:numRef>
          </c:val>
        </c:ser>
        <c:ser>
          <c:idx val="2"/>
          <c:order val="2"/>
          <c:tx>
            <c:strRef>
              <c:f>cache!$A$18</c:f>
              <c:strCache>
                <c:ptCount val="1"/>
                <c:pt idx="0">
                  <c:v>Failure-Path Traversal Adversarial Traffic</c:v>
                </c:pt>
              </c:strCache>
            </c:strRef>
          </c:tx>
          <c:invertIfNegative val="0"/>
          <c:cat>
            <c:strRef>
              <c:f>cache!$D$15:$E$15</c:f>
              <c:strCache>
                <c:ptCount val="2"/>
                <c:pt idx="0">
                  <c:v>Naïve Implementation</c:v>
                </c:pt>
                <c:pt idx="1">
                  <c:v>Our Implementation</c:v>
                </c:pt>
              </c:strCache>
            </c:strRef>
          </c:cat>
          <c:val>
            <c:numRef>
              <c:f>cache!$D$18:$E$18</c:f>
              <c:numCache>
                <c:formatCode>General</c:formatCode>
                <c:ptCount val="2"/>
                <c:pt idx="0">
                  <c:v>3.0002309468822168</c:v>
                </c:pt>
                <c:pt idx="1">
                  <c:v>36.569688397805997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40"/>
        <c:axId val="154948352"/>
        <c:axId val="154949888"/>
      </c:barChart>
      <c:catAx>
        <c:axId val="1549483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he-IL"/>
          </a:p>
        </c:txPr>
        <c:crossAx val="154949888"/>
        <c:crosses val="autoZero"/>
        <c:auto val="1"/>
        <c:lblAlgn val="ctr"/>
        <c:lblOffset val="100"/>
        <c:noMultiLvlLbl val="0"/>
      </c:catAx>
      <c:valAx>
        <c:axId val="154949888"/>
        <c:scaling>
          <c:orientation val="minMax"/>
          <c:max val="5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en-US" sz="1400" b="0" dirty="0" smtClean="0"/>
                  <a:t>Memory accesses per input symbol</a:t>
                </a:r>
                <a:endParaRPr lang="en-US" sz="1400" b="0" dirty="0"/>
              </a:p>
            </c:rich>
          </c:tx>
          <c:layout>
            <c:manualLayout>
              <c:xMode val="edge"/>
              <c:yMode val="edge"/>
              <c:x val="1.1049723756906099E-2"/>
              <c:y val="0.2029986613119139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he-IL"/>
          </a:p>
        </c:txPr>
        <c:crossAx val="1549483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5383912646278"/>
          <c:y val="4.4874721985053101E-2"/>
          <c:w val="0.308446658256116"/>
          <c:h val="0.37477532175947897"/>
        </c:manualLayout>
      </c:layout>
      <c:overlay val="1"/>
      <c:spPr>
        <a:solidFill>
          <a:srgbClr val="FFFFFF"/>
        </a:solidFill>
        <a:ln>
          <a:solidFill>
            <a:srgbClr val="000000"/>
          </a:solidFill>
        </a:ln>
      </c:spPr>
      <c:txPr>
        <a:bodyPr/>
        <a:lstStyle/>
        <a:p>
          <a:pPr>
            <a:defRPr sz="1600"/>
          </a:pPr>
          <a:endParaRPr lang="he-I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cache!$A$16</c:f>
              <c:strCache>
                <c:ptCount val="1"/>
                <c:pt idx="0">
                  <c:v>Real Life Traffic</c:v>
                </c:pt>
              </c:strCache>
            </c:strRef>
          </c:tx>
          <c:invertIfNegative val="0"/>
          <c:cat>
            <c:strRef>
              <c:f>cache!$J$15:$K$15</c:f>
              <c:strCache>
                <c:ptCount val="2"/>
                <c:pt idx="0">
                  <c:v>Naïve Implementation</c:v>
                </c:pt>
                <c:pt idx="1">
                  <c:v>Our Implementation</c:v>
                </c:pt>
              </c:strCache>
            </c:strRef>
          </c:cat>
          <c:val>
            <c:numRef>
              <c:f>cache!$J$16:$K$16</c:f>
              <c:numCache>
                <c:formatCode>General</c:formatCode>
                <c:ptCount val="2"/>
                <c:pt idx="0">
                  <c:v>0.166993746886894</c:v>
                </c:pt>
                <c:pt idx="1">
                  <c:v>1.50137540496262E-2</c:v>
                </c:pt>
              </c:numCache>
            </c:numRef>
          </c:val>
        </c:ser>
        <c:ser>
          <c:idx val="1"/>
          <c:order val="1"/>
          <c:tx>
            <c:strRef>
              <c:f>cache!$A$17</c:f>
              <c:strCache>
                <c:ptCount val="1"/>
                <c:pt idx="0">
                  <c:v>Exhaustive Traversal Adversarial Traffic</c:v>
                </c:pt>
              </c:strCache>
            </c:strRef>
          </c:tx>
          <c:invertIfNegative val="0"/>
          <c:cat>
            <c:strRef>
              <c:f>cache!$J$15:$K$15</c:f>
              <c:strCache>
                <c:ptCount val="2"/>
                <c:pt idx="0">
                  <c:v>Naïve Implementation</c:v>
                </c:pt>
                <c:pt idx="1">
                  <c:v>Our Implementation</c:v>
                </c:pt>
              </c:strCache>
            </c:strRef>
          </c:cat>
          <c:val>
            <c:numRef>
              <c:f>cache!$J$17:$K$17</c:f>
              <c:numCache>
                <c:formatCode>General</c:formatCode>
                <c:ptCount val="2"/>
                <c:pt idx="0">
                  <c:v>0.32446092929124098</c:v>
                </c:pt>
                <c:pt idx="1">
                  <c:v>3.73298429558215E-2</c:v>
                </c:pt>
              </c:numCache>
            </c:numRef>
          </c:val>
        </c:ser>
        <c:ser>
          <c:idx val="2"/>
          <c:order val="2"/>
          <c:tx>
            <c:strRef>
              <c:f>cache!$A$18</c:f>
              <c:strCache>
                <c:ptCount val="1"/>
                <c:pt idx="0">
                  <c:v>Failure-Path Traversal Adversarial Traffic</c:v>
                </c:pt>
              </c:strCache>
            </c:strRef>
          </c:tx>
          <c:invertIfNegative val="0"/>
          <c:cat>
            <c:strRef>
              <c:f>cache!$J$15:$K$15</c:f>
              <c:strCache>
                <c:ptCount val="2"/>
                <c:pt idx="0">
                  <c:v>Naïve Implementation</c:v>
                </c:pt>
                <c:pt idx="1">
                  <c:v>Our Implementation</c:v>
                </c:pt>
              </c:strCache>
            </c:strRef>
          </c:cat>
          <c:val>
            <c:numRef>
              <c:f>cache!$J$18:$K$18</c:f>
              <c:numCache>
                <c:formatCode>General</c:formatCode>
                <c:ptCount val="2"/>
                <c:pt idx="0">
                  <c:v>0.23348948406589201</c:v>
                </c:pt>
                <c:pt idx="1">
                  <c:v>4.8479854075569102E-2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40"/>
        <c:axId val="155212416"/>
        <c:axId val="155218304"/>
      </c:barChart>
      <c:catAx>
        <c:axId val="1552124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he-IL"/>
          </a:p>
        </c:txPr>
        <c:crossAx val="155218304"/>
        <c:crosses val="autoZero"/>
        <c:auto val="1"/>
        <c:lblAlgn val="ctr"/>
        <c:lblOffset val="100"/>
        <c:noMultiLvlLbl val="0"/>
      </c:catAx>
      <c:valAx>
        <c:axId val="155218304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he-IL"/>
          </a:p>
        </c:txPr>
        <c:crossAx val="1552124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4720929220864"/>
          <c:y val="4.4874721985053101E-2"/>
          <c:w val="0.308446658256116"/>
          <c:h val="0.37477532175947897"/>
        </c:manualLayout>
      </c:layout>
      <c:overlay val="1"/>
      <c:spPr>
        <a:solidFill>
          <a:srgbClr val="FFFFFF"/>
        </a:solidFill>
        <a:ln>
          <a:solidFill>
            <a:srgbClr val="000000"/>
          </a:solidFill>
        </a:ln>
      </c:spPr>
      <c:txPr>
        <a:bodyPr/>
        <a:lstStyle/>
        <a:p>
          <a:pPr>
            <a:defRPr sz="1600"/>
          </a:pPr>
          <a:endParaRPr lang="he-I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cache!$A$16</c:f>
              <c:strCache>
                <c:ptCount val="1"/>
                <c:pt idx="0">
                  <c:v>Real Life Traffic</c:v>
                </c:pt>
              </c:strCache>
            </c:strRef>
          </c:tx>
          <c:invertIfNegative val="0"/>
          <c:cat>
            <c:strRef>
              <c:f>cache!$P$15:$Q$15</c:f>
              <c:strCache>
                <c:ptCount val="2"/>
                <c:pt idx="0">
                  <c:v>Naïve Implementation</c:v>
                </c:pt>
                <c:pt idx="1">
                  <c:v>Our Implementation</c:v>
                </c:pt>
              </c:strCache>
            </c:strRef>
          </c:cat>
          <c:val>
            <c:numRef>
              <c:f>cache!$P$16:$Q$16</c:f>
              <c:numCache>
                <c:formatCode>General</c:formatCode>
                <c:ptCount val="2"/>
                <c:pt idx="0">
                  <c:v>7.0779267065324298E-3</c:v>
                </c:pt>
                <c:pt idx="1">
                  <c:v>3.8055959031403202E-4</c:v>
                </c:pt>
              </c:numCache>
            </c:numRef>
          </c:val>
        </c:ser>
        <c:ser>
          <c:idx val="1"/>
          <c:order val="1"/>
          <c:tx>
            <c:strRef>
              <c:f>cache!$A$17</c:f>
              <c:strCache>
                <c:ptCount val="1"/>
                <c:pt idx="0">
                  <c:v>Exhaustive Traversal Adversarial Traffic</c:v>
                </c:pt>
              </c:strCache>
            </c:strRef>
          </c:tx>
          <c:invertIfNegative val="0"/>
          <c:cat>
            <c:strRef>
              <c:f>cache!$P$15:$Q$15</c:f>
              <c:strCache>
                <c:ptCount val="2"/>
                <c:pt idx="0">
                  <c:v>Naïve Implementation</c:v>
                </c:pt>
                <c:pt idx="1">
                  <c:v>Our Implementation</c:v>
                </c:pt>
              </c:strCache>
            </c:strRef>
          </c:cat>
          <c:val>
            <c:numRef>
              <c:f>cache!$P$17:$Q$17</c:f>
              <c:numCache>
                <c:formatCode>General</c:formatCode>
                <c:ptCount val="2"/>
                <c:pt idx="0">
                  <c:v>0.23107726457278599</c:v>
                </c:pt>
                <c:pt idx="1">
                  <c:v>6.7095053855566601E-4</c:v>
                </c:pt>
              </c:numCache>
            </c:numRef>
          </c:val>
        </c:ser>
        <c:ser>
          <c:idx val="2"/>
          <c:order val="2"/>
          <c:tx>
            <c:strRef>
              <c:f>cache!$A$18</c:f>
              <c:strCache>
                <c:ptCount val="1"/>
                <c:pt idx="0">
                  <c:v>Failure-Path Traversal Adversarial Traffic</c:v>
                </c:pt>
              </c:strCache>
            </c:strRef>
          </c:tx>
          <c:invertIfNegative val="0"/>
          <c:cat>
            <c:strRef>
              <c:f>cache!$P$15:$Q$15</c:f>
              <c:strCache>
                <c:ptCount val="2"/>
                <c:pt idx="0">
                  <c:v>Naïve Implementation</c:v>
                </c:pt>
                <c:pt idx="1">
                  <c:v>Our Implementation</c:v>
                </c:pt>
              </c:strCache>
            </c:strRef>
          </c:cat>
          <c:val>
            <c:numRef>
              <c:f>cache!$P$18:$Q$18</c:f>
              <c:numCache>
                <c:formatCode>General</c:formatCode>
                <c:ptCount val="2"/>
                <c:pt idx="0">
                  <c:v>5.1335799784466202E-2</c:v>
                </c:pt>
                <c:pt idx="1">
                  <c:v>3.2166370595242198E-4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40"/>
        <c:axId val="155272320"/>
        <c:axId val="155273856"/>
      </c:barChart>
      <c:catAx>
        <c:axId val="1552723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he-IL"/>
          </a:p>
        </c:txPr>
        <c:crossAx val="155273856"/>
        <c:crosses val="autoZero"/>
        <c:auto val="1"/>
        <c:lblAlgn val="ctr"/>
        <c:lblOffset val="100"/>
        <c:noMultiLvlLbl val="0"/>
      </c:catAx>
      <c:valAx>
        <c:axId val="155273856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he-IL"/>
          </a:p>
        </c:txPr>
        <c:crossAx val="1552723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4720929220864"/>
          <c:y val="4.4874721985053101E-2"/>
          <c:w val="0.308446658256116"/>
          <c:h val="0.37477532175947897"/>
        </c:manualLayout>
      </c:layout>
      <c:overlay val="1"/>
      <c:spPr>
        <a:solidFill>
          <a:srgbClr val="FFFFFF"/>
        </a:solidFill>
        <a:ln>
          <a:solidFill>
            <a:srgbClr val="000000"/>
          </a:solidFill>
        </a:ln>
      </c:spPr>
      <c:txPr>
        <a:bodyPr/>
        <a:lstStyle/>
        <a:p>
          <a:pPr>
            <a:defRPr sz="1600"/>
          </a:pPr>
          <a:endParaRPr lang="he-I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1"/>
          <c:order val="0"/>
          <c:tx>
            <c:strRef>
              <c:f>tradeoff!$E$1</c:f>
              <c:strCache>
                <c:ptCount val="1"/>
                <c:pt idx="0">
                  <c:v>Real-Life Traffic Throughput</c:v>
                </c:pt>
              </c:strCache>
            </c:strRef>
          </c:tx>
          <c:spPr>
            <a:ln w="47625">
              <a:noFill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c:spPr>
          <c:marker>
            <c:symbol val="square"/>
            <c:size val="20"/>
            <c:spPr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xVal>
            <c:numRef>
              <c:f>tradeoff!$B$2:$B$4</c:f>
              <c:numCache>
                <c:formatCode>General</c:formatCode>
                <c:ptCount val="3"/>
                <c:pt idx="0">
                  <c:v>75.150000000000006</c:v>
                </c:pt>
                <c:pt idx="2">
                  <c:v>1.4</c:v>
                </c:pt>
              </c:numCache>
            </c:numRef>
          </c:xVal>
          <c:yVal>
            <c:numRef>
              <c:f>tradeoff!$E$2:$E$4</c:f>
              <c:numCache>
                <c:formatCode>General</c:formatCode>
                <c:ptCount val="3"/>
                <c:pt idx="0">
                  <c:v>1222.5693000000001</c:v>
                </c:pt>
                <c:pt idx="1">
                  <c:v>257.80759999999998</c:v>
                </c:pt>
                <c:pt idx="2">
                  <c:v>488</c:v>
                </c:pt>
              </c:numCache>
            </c:numRef>
          </c:yVal>
          <c:smooth val="0"/>
        </c:ser>
        <c:ser>
          <c:idx val="2"/>
          <c:order val="1"/>
          <c:tx>
            <c:strRef>
              <c:f>tradeoff!$F$1</c:f>
              <c:strCache>
                <c:ptCount val="1"/>
                <c:pt idx="0">
                  <c:v>Adversarial Traffic Throughput</c:v>
                </c:pt>
              </c:strCache>
            </c:strRef>
          </c:tx>
          <c:spPr>
            <a:ln w="47625">
              <a:noFill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c:spPr>
          <c:marker>
            <c:symbol val="circle"/>
            <c:size val="20"/>
            <c:spPr>
              <a:solidFill>
                <a:srgbClr val="FF0000"/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xVal>
            <c:numRef>
              <c:f>tradeoff!$B$2:$B$4</c:f>
              <c:numCache>
                <c:formatCode>General</c:formatCode>
                <c:ptCount val="3"/>
                <c:pt idx="0">
                  <c:v>75.150000000000006</c:v>
                </c:pt>
                <c:pt idx="2">
                  <c:v>1.4</c:v>
                </c:pt>
              </c:numCache>
            </c:numRef>
          </c:xVal>
          <c:yVal>
            <c:numRef>
              <c:f>tradeoff!$F$2:$F$4</c:f>
              <c:numCache>
                <c:formatCode>General</c:formatCode>
                <c:ptCount val="3"/>
                <c:pt idx="0">
                  <c:v>180.714</c:v>
                </c:pt>
                <c:pt idx="1">
                  <c:v>196.9785</c:v>
                </c:pt>
                <c:pt idx="2">
                  <c:v>304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4055424"/>
        <c:axId val="154057728"/>
      </c:scatterChart>
      <c:valAx>
        <c:axId val="154055424"/>
        <c:scaling>
          <c:logBase val="10"/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 dirty="0"/>
                  <a:t>Memory Footprint</a:t>
                </a:r>
                <a:r>
                  <a:rPr lang="en-US" sz="1600" baseline="0" dirty="0"/>
                  <a:t> [MB</a:t>
                </a:r>
                <a:r>
                  <a:rPr lang="en-US" sz="1600" baseline="0" dirty="0" smtClean="0"/>
                  <a:t>]</a:t>
                </a:r>
                <a:r>
                  <a:rPr lang="he-IL" sz="1600" baseline="0" dirty="0" smtClean="0"/>
                  <a:t> </a:t>
                </a:r>
                <a:r>
                  <a:rPr lang="en-US" sz="1600" baseline="0" dirty="0" smtClean="0"/>
                  <a:t>(Logarithmic Scale)</a:t>
                </a:r>
                <a:endParaRPr lang="en-US" sz="16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he-IL"/>
          </a:p>
        </c:txPr>
        <c:crossAx val="154057728"/>
        <c:crosses val="autoZero"/>
        <c:crossBetween val="midCat"/>
      </c:valAx>
      <c:valAx>
        <c:axId val="1540577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Throughput [MBps]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he-IL"/>
          </a:p>
        </c:txPr>
        <c:crossAx val="154055424"/>
        <c:crossesAt val="0"/>
        <c:crossBetween val="midCat"/>
      </c:valAx>
    </c:plotArea>
    <c:legend>
      <c:legendPos val="l"/>
      <c:layout>
        <c:manualLayout>
          <c:xMode val="edge"/>
          <c:yMode val="edge"/>
          <c:x val="0.17232042988933499"/>
          <c:y val="3.7355151217805499E-2"/>
          <c:w val="0.32642819051531302"/>
          <c:h val="0.11473672357735"/>
        </c:manualLayout>
      </c:layout>
      <c:overlay val="1"/>
      <c:spPr>
        <a:solidFill>
          <a:srgbClr val="FFFFFF"/>
        </a:solidFill>
        <a:ln>
          <a:solidFill>
            <a:srgbClr val="000000"/>
          </a:solidFill>
        </a:ln>
      </c:spPr>
      <c:txPr>
        <a:bodyPr/>
        <a:lstStyle/>
        <a:p>
          <a:pPr>
            <a:defRPr sz="1200"/>
          </a:pPr>
          <a:endParaRPr lang="he-IL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794A1F-FF96-AA4D-B83D-F84A76C1FBE7}" type="datetimeFigureOut">
              <a:rPr lang="en-US" smtClean="0"/>
              <a:t>9/16/2011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415FE-E8C0-2448-897C-4E589026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4153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E4B4B47-412D-4CF0-BFD2-BAEB3384D1AE}" type="datetimeFigureOut">
              <a:rPr lang="he-IL" smtClean="0"/>
              <a:pPr/>
              <a:t>י"ז/אלול/תשע"א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481E071-7B23-4208-B2E4-ED941288140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196556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94327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I will shortly describe what are network intrusion</a:t>
            </a:r>
            <a:r>
              <a:rPr lang="en-US" baseline="0" dirty="0" smtClean="0"/>
              <a:t> detection systems</a:t>
            </a:r>
          </a:p>
          <a:p>
            <a:pPr algn="l"/>
            <a:r>
              <a:rPr lang="en-US" dirty="0" smtClean="0">
                <a:sym typeface="Wingdings"/>
              </a:rPr>
              <a:t> Used to prevent attacks</a:t>
            </a:r>
            <a:r>
              <a:rPr lang="en-US" baseline="0" dirty="0" smtClean="0">
                <a:sym typeface="Wingdings"/>
              </a:rPr>
              <a:t> on the system, by filtering traffic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0561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The</a:t>
            </a:r>
            <a:r>
              <a:rPr lang="en-US" baseline="0" dirty="0" smtClean="0"/>
              <a:t> environment we work in is…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2722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he-IL" sz="1800" b="1" dirty="0" smtClean="0"/>
              <a:t>להתלהב!!!</a:t>
            </a:r>
            <a:endParaRPr lang="en-US" sz="1800" b="1" dirty="0" smtClean="0"/>
          </a:p>
          <a:p>
            <a:pPr algn="l"/>
            <a:r>
              <a:rPr lang="en-US" dirty="0" smtClean="0"/>
              <a:t>Literature:</a:t>
            </a:r>
            <a:r>
              <a:rPr lang="en-US" baseline="0" dirty="0" smtClean="0"/>
              <a:t> compress to fit in faster memories</a:t>
            </a:r>
          </a:p>
          <a:p>
            <a:pPr algn="l"/>
            <a:r>
              <a:rPr lang="en-US" baseline="0" dirty="0" smtClean="0"/>
              <a:t>On real life traffic, non-compressed shows good locality, and performs less memory accesses – it is faster</a:t>
            </a:r>
          </a:p>
          <a:p>
            <a:pPr algn="l"/>
            <a:r>
              <a:rPr lang="en-US" baseline="0" dirty="0" smtClean="0"/>
              <a:t>BUT!!!</a:t>
            </a:r>
          </a:p>
          <a:p>
            <a:pPr algn="l"/>
            <a:r>
              <a:rPr lang="en-US" baseline="0" dirty="0" smtClean="0"/>
              <a:t>If we ruin this locality using some specifically engineered traffic, it will work much slower!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86592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Which attack?</a:t>
            </a:r>
          </a:p>
          <a:p>
            <a:pPr algn="l"/>
            <a:r>
              <a:rPr lang="en-US" baseline="0" dirty="0" smtClean="0"/>
              <a:t>I said that the NIDS is a tool that is intended to prevent attacks, but now you will see that we can attack it and make the whole system slower</a:t>
            </a:r>
          </a:p>
          <a:p>
            <a:pPr algn="l"/>
            <a:r>
              <a:rPr lang="en-US" baseline="0" dirty="0" smtClean="0"/>
              <a:t>In our case – average case = in cache, worst case = not in cache</a:t>
            </a:r>
          </a:p>
          <a:p>
            <a:pPr algn="l"/>
            <a:r>
              <a:rPr lang="en-US" baseline="0" dirty="0" smtClean="0"/>
              <a:t>ADVERSARIAL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44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The</a:t>
            </a:r>
            <a:r>
              <a:rPr lang="en-US" baseline="0" dirty="0" smtClean="0"/>
              <a:t> standard algorithm for exact string matching in DPI is </a:t>
            </a:r>
            <a:r>
              <a:rPr lang="en-US" baseline="0" dirty="0" err="1" smtClean="0"/>
              <a:t>Aho-Corasick</a:t>
            </a:r>
            <a:endParaRPr lang="en-US" dirty="0" smtClean="0"/>
          </a:p>
          <a:p>
            <a:pPr algn="l"/>
            <a:r>
              <a:rPr lang="en-US" dirty="0" smtClean="0"/>
              <a:t>Its idea is to build a Deterministic</a:t>
            </a:r>
            <a:r>
              <a:rPr lang="en-US" baseline="0" dirty="0" smtClean="0"/>
              <a:t> Finite Automaton that when traversing it we recognize patterns </a:t>
            </a:r>
          </a:p>
          <a:p>
            <a:pPr algn="l"/>
            <a:r>
              <a:rPr lang="en-US" b="1" baseline="0" dirty="0" smtClean="0"/>
              <a:t>Each state corresponds to the longest prefix, that is the suffix of the current input</a:t>
            </a:r>
          </a:p>
          <a:p>
            <a:pPr algn="l"/>
            <a:r>
              <a:rPr lang="en-US" baseline="0" dirty="0" smtClean="0"/>
              <a:t>To build the automaton one builds a </a:t>
            </a:r>
            <a:r>
              <a:rPr lang="en-US" baseline="0" dirty="0" err="1" smtClean="0"/>
              <a:t>trie</a:t>
            </a:r>
            <a:r>
              <a:rPr lang="en-US" baseline="0" dirty="0" smtClean="0"/>
              <a:t> over the alphabet and it should contain all possible transitions</a:t>
            </a:r>
          </a:p>
          <a:p>
            <a:pPr algn="l"/>
            <a:endParaRPr lang="en-US" baseline="0" dirty="0" smtClean="0"/>
          </a:p>
          <a:p>
            <a:pPr algn="l"/>
            <a:r>
              <a:rPr lang="en-US" baseline="0" dirty="0" smtClean="0"/>
              <a:t>Usually, the automaton remains in the higher levels, under real-life traffic (about 10% of the states, 85% of the time)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645357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1" dirty="0" smtClean="0"/>
              <a:t>One way</a:t>
            </a:r>
            <a:r>
              <a:rPr lang="en-US" b="1" baseline="0" dirty="0" smtClean="0"/>
              <a:t> to </a:t>
            </a:r>
            <a:r>
              <a:rPr lang="en-US" baseline="0" dirty="0" smtClean="0"/>
              <a:t>represent this automaton is a table with (alphabet size) multiplied by (number of states) entries</a:t>
            </a:r>
            <a:endParaRPr lang="he-IL" baseline="0" dirty="0" smtClean="0"/>
          </a:p>
          <a:p>
            <a:pPr algn="l"/>
            <a:endParaRPr lang="en-US" baseline="0" dirty="0" smtClean="0"/>
          </a:p>
          <a:p>
            <a:pPr algn="l"/>
            <a:r>
              <a:rPr lang="en-US" b="1" baseline="0" dirty="0" smtClean="0"/>
              <a:t>It looks like the lookup time of this method is constant and so it will give a constant throughput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96564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However, even though the table is very big, most memory</a:t>
            </a:r>
            <a:r>
              <a:rPr lang="en-US" baseline="0" dirty="0" smtClean="0"/>
              <a:t> accesses go to the cache, as under real life traffic, the automaton stays in higher levels (as there are no matches)</a:t>
            </a:r>
          </a:p>
          <a:p>
            <a:pPr algn="l"/>
            <a:r>
              <a:rPr lang="en-US" b="1" baseline="0" dirty="0" smtClean="0"/>
              <a:t>We will see later on that this attack reduces throughput by a factor of 7</a:t>
            </a:r>
            <a:endParaRPr lang="he-IL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30975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Let's take away</a:t>
            </a:r>
            <a:r>
              <a:rPr lang="en-US" baseline="0" dirty="0" smtClean="0"/>
              <a:t> the extra transitions that make the automaton so big</a:t>
            </a:r>
          </a:p>
          <a:p>
            <a:pPr algn="l"/>
            <a:r>
              <a:rPr lang="en-US" baseline="0" dirty="0" smtClean="0"/>
              <a:t>We'll add, instead, different transitions, call them "failure transitions". They point where we should go if we did not find a matching forward transition. </a:t>
            </a:r>
            <a:r>
              <a:rPr lang="en-US" b="1" baseline="0" dirty="0" smtClean="0"/>
              <a:t>Without consuming an input symbol.</a:t>
            </a:r>
            <a:endParaRPr lang="en-US" baseline="0" dirty="0" smtClean="0"/>
          </a:p>
          <a:p>
            <a:pPr algn="l"/>
            <a:r>
              <a:rPr lang="en-US" baseline="0" dirty="0" smtClean="0"/>
              <a:t>(Failure transition points to the state with the longest common suffix of current state's label)</a:t>
            </a:r>
          </a:p>
          <a:p>
            <a:pPr algn="l"/>
            <a:endParaRPr lang="en-US" baseline="0" dirty="0" smtClean="0"/>
          </a:p>
          <a:p>
            <a:pPr algn="l"/>
            <a:r>
              <a:rPr lang="en-US" baseline="0" dirty="0" smtClean="0"/>
              <a:t>Why two memory accesses? Because failure transitions always go up the tree, so we will at most go up what we went down before.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64609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We can</a:t>
            </a:r>
            <a:r>
              <a:rPr lang="en-US" baseline="0" dirty="0" smtClean="0"/>
              <a:t> attack this implementation as well.</a:t>
            </a:r>
          </a:p>
          <a:p>
            <a:pPr algn="l"/>
            <a:r>
              <a:rPr lang="en-US" baseline="0" dirty="0" smtClean="0"/>
              <a:t>Attacking memory hierarchy is less effective as the data structure is very small.</a:t>
            </a:r>
          </a:p>
          <a:p>
            <a:pPr algn="l"/>
            <a:r>
              <a:rPr lang="en-US" baseline="0" dirty="0" smtClean="0"/>
              <a:t>But we can make the automaton do as much failure transitions as possible – to make as much memory accesses.</a:t>
            </a:r>
          </a:p>
          <a:p>
            <a:pPr algn="l"/>
            <a:r>
              <a:rPr lang="en-US" b="1" baseline="0" dirty="0" smtClean="0"/>
              <a:t>We now have two types of traffic, each one attacking a different implementation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095557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How</a:t>
            </a:r>
            <a:r>
              <a:rPr lang="en-US" baseline="0" dirty="0" smtClean="0"/>
              <a:t> do we represent a state in this method?</a:t>
            </a:r>
          </a:p>
          <a:p>
            <a:pPr algn="l"/>
            <a:r>
              <a:rPr lang="en-US" baseline="0" dirty="0" smtClean="0"/>
              <a:t>We want: smaller representation, to fit in cache, AND fast lookup</a:t>
            </a:r>
          </a:p>
          <a:p>
            <a:pPr algn="l"/>
            <a:r>
              <a:rPr lang="en-US" b="1" dirty="0" smtClean="0"/>
              <a:t>These are the known methods.</a:t>
            </a:r>
          </a:p>
          <a:p>
            <a:pPr algn="l"/>
            <a:r>
              <a:rPr lang="en-US" dirty="0" smtClean="0"/>
              <a:t>In bitmap – say "</a:t>
            </a:r>
            <a:r>
              <a:rPr lang="en-US" dirty="0" err="1" smtClean="0"/>
              <a:t>popcnt</a:t>
            </a:r>
            <a:r>
              <a:rPr lang="en-US" dirty="0" smtClean="0"/>
              <a:t>"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Now</a:t>
            </a:r>
            <a:r>
              <a:rPr lang="en-US" baseline="0" dirty="0" smtClean="0"/>
              <a:t> – how can we make the automaton even smaller?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4239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Look at this path</a:t>
            </a:r>
            <a:r>
              <a:rPr lang="en-US" baseline="0" dirty="0" smtClean="0"/>
              <a:t> that has no branching</a:t>
            </a:r>
          </a:p>
          <a:p>
            <a:pPr algn="l"/>
            <a:r>
              <a:rPr lang="en-US" baseline="0" dirty="0" smtClean="0"/>
              <a:t>We can compress it to a single state, and by that reduce the number of states and pointer size</a:t>
            </a:r>
          </a:p>
          <a:p>
            <a:pPr algn="l"/>
            <a:endParaRPr lang="en-US" baseline="0" dirty="0" smtClean="0"/>
          </a:p>
          <a:p>
            <a:pPr algn="l"/>
            <a:r>
              <a:rPr lang="en-US" baseline="0" dirty="0" smtClean="0"/>
              <a:t>Here there is a problem – incoming failure transitions. If we simply compress the whole path, we should mark each failure transition with where should it point inside the path.</a:t>
            </a:r>
          </a:p>
          <a:p>
            <a:pPr algn="l"/>
            <a:r>
              <a:rPr lang="en-US" baseline="0" dirty="0" smtClean="0"/>
              <a:t>We found that the best approach is to compress only the states with no incoming failure transitions.</a:t>
            </a:r>
          </a:p>
          <a:p>
            <a:pPr algn="l"/>
            <a:endParaRPr lang="en-US" baseline="0" dirty="0" smtClean="0"/>
          </a:p>
          <a:p>
            <a:pPr algn="l"/>
            <a:r>
              <a:rPr lang="en-US" baseline="0" dirty="0" smtClean="0"/>
              <a:t>It reduces about 25% of the memory footprint over the best prior art solution.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055668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781001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Instead of holding</a:t>
            </a:r>
            <a:r>
              <a:rPr lang="en-US" baseline="0" dirty="0" smtClean="0"/>
              <a:t> whole pointers, we just encode the depth of pointed state (for depths 0,1,2)</a:t>
            </a:r>
          </a:p>
          <a:p>
            <a:pPr algn="l"/>
            <a:r>
              <a:rPr lang="en-US" baseline="0" dirty="0" smtClean="0"/>
              <a:t>If pointer points to depth 3 and deeper, we also store the pointer itself (only for 21% of the pointers)</a:t>
            </a:r>
          </a:p>
          <a:p>
            <a:pPr algn="l"/>
            <a:endParaRPr lang="en-US" baseline="0" dirty="0" smtClean="0"/>
          </a:p>
          <a:p>
            <a:pPr algn="l"/>
            <a:r>
              <a:rPr lang="en-US" baseline="0" dirty="0" smtClean="0"/>
              <a:t>If pointer points to depth 0, 1, or 2…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4883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If pointer points to depth 0 – the next state is the root</a:t>
            </a:r>
          </a:p>
          <a:p>
            <a:pPr marL="0" marR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If it points to depth 1, we use a lookup table of size of the alphabet to find the next state, using the last symbol from input (which we already have)</a:t>
            </a:r>
          </a:p>
          <a:p>
            <a:pPr marL="0" marR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If it points to depth 2, we use a hash table, using last two symbols from input, to find the next state that corresponds to these two symbols.</a:t>
            </a:r>
          </a:p>
          <a:p>
            <a:pPr marL="0" marR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This hash turns out to be much smaller than the pointers it replaces.</a:t>
            </a:r>
          </a:p>
          <a:p>
            <a:pPr marL="0" marR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This reduces memory footprint by almost 50% over path-compressed automaton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18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4883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Look</a:t>
            </a:r>
            <a:r>
              <a:rPr lang="en-US" baseline="0" dirty="0" smtClean="0"/>
              <a:t> at the cache sizes. Each level is roughly 10 times faster than the one below it</a:t>
            </a:r>
          </a:p>
          <a:p>
            <a:pPr algn="l"/>
            <a:r>
              <a:rPr lang="en-US" baseline="0" dirty="0" smtClean="0"/>
              <a:t>Note that we used only about half of the </a:t>
            </a:r>
            <a:r>
              <a:rPr lang="en-US" baseline="0" dirty="0" err="1" smtClean="0"/>
              <a:t>ClamAV</a:t>
            </a:r>
            <a:r>
              <a:rPr lang="en-US" baseline="0" dirty="0" smtClean="0"/>
              <a:t> pattern set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169471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994591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Note that </a:t>
            </a:r>
            <a:r>
              <a:rPr lang="en-US" dirty="0" err="1" smtClean="0"/>
              <a:t>na</a:t>
            </a:r>
            <a:r>
              <a:rPr lang="fr-FR" dirty="0" err="1" smtClean="0"/>
              <a:t>ï</a:t>
            </a:r>
            <a:r>
              <a:rPr lang="en-US" dirty="0" err="1" smtClean="0"/>
              <a:t>ve</a:t>
            </a:r>
            <a:r>
              <a:rPr lang="en-US" dirty="0" smtClean="0"/>
              <a:t> does much less accesses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90811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Memory</a:t>
            </a:r>
            <a:r>
              <a:rPr lang="en-US" baseline="0" dirty="0" smtClean="0"/>
              <a:t> access count is important, but cache miss rate should also be taken into account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24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293214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293214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This emphasizes</a:t>
            </a:r>
            <a:r>
              <a:rPr lang="en-US" baseline="0" dirty="0" smtClean="0"/>
              <a:t> what I said at the beginning</a:t>
            </a:r>
          </a:p>
          <a:p>
            <a:pPr marL="0" marR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YOU BUY A PRODUCT THAT IS SUPPOSED TO GIVE A GIVEN THROUGHPUT BUT UNDER ATTACKS IT DROPS!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26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791875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sz="3200" b="1" dirty="0" smtClean="0"/>
              <a:t>להתלהב!!!</a:t>
            </a:r>
          </a:p>
          <a:p>
            <a:r>
              <a:rPr lang="en-US" dirty="0" smtClean="0"/>
              <a:t>You</a:t>
            </a:r>
            <a:r>
              <a:rPr lang="en-US" baseline="0" dirty="0" smtClean="0"/>
              <a:t> buy equipment that promises some throughput, but then when attacked it goes down by a factor of 7!</a:t>
            </a:r>
            <a:endParaRPr lang="he-IL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28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448243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E071-7B23-4208-B2E4-ED9412881408}" type="slidenum">
              <a:rPr lang="he-IL" smtClean="0"/>
              <a:pPr/>
              <a:t>29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5612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214422"/>
            <a:ext cx="6429420" cy="1643074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he-I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17032"/>
            <a:ext cx="6400800" cy="1921768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 dirty="0"/>
          </a:p>
        </p:txBody>
      </p:sp>
      <p:sp>
        <p:nvSpPr>
          <p:cNvPr id="4" name="Round Same Side Corner Rectangle 3"/>
          <p:cNvSpPr/>
          <p:nvPr userDrawn="1"/>
        </p:nvSpPr>
        <p:spPr>
          <a:xfrm rot="5400000">
            <a:off x="2754052" y="-1557300"/>
            <a:ext cx="1656184" cy="7164288"/>
          </a:xfrm>
          <a:prstGeom prst="round2SameRect">
            <a:avLst>
              <a:gd name="adj1" fmla="val 8147"/>
              <a:gd name="adj2" fmla="val 0"/>
            </a:avLst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-3600" y="6453336"/>
            <a:ext cx="9147600" cy="41978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 </a:t>
            </a:r>
            <a:endParaRPr lang="he-I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2" y="-24"/>
            <a:ext cx="9144032" cy="857256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18457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6216" y="6471306"/>
            <a:ext cx="477416" cy="386694"/>
          </a:xfr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09383A44-8CEE-491E-A025-750DE26126E7}" type="slidenum">
              <a:rPr lang="he-IL" smtClean="0"/>
              <a:pPr/>
              <a:t>‹#›</a:t>
            </a:fld>
            <a:endParaRPr lang="he-IL" dirty="0"/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-3600" y="6456188"/>
            <a:ext cx="1187624" cy="40181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Motivation</a:t>
            </a:r>
            <a:endParaRPr lang="he-IL" sz="1400" b="1" dirty="0">
              <a:solidFill>
                <a:srgbClr val="000000"/>
              </a:solidFill>
            </a:endParaRPr>
          </a:p>
        </p:txBody>
      </p:sp>
      <p:sp>
        <p:nvSpPr>
          <p:cNvPr id="18" name="Slide Number Placeholder 5"/>
          <p:cNvSpPr txBox="1">
            <a:spLocks/>
          </p:cNvSpPr>
          <p:nvPr userDrawn="1"/>
        </p:nvSpPr>
        <p:spPr>
          <a:xfrm>
            <a:off x="1220536" y="6453336"/>
            <a:ext cx="1259632" cy="40466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Background</a:t>
            </a:r>
            <a:endParaRPr lang="he-IL" sz="1400" b="1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5"/>
          <p:cNvSpPr txBox="1">
            <a:spLocks/>
          </p:cNvSpPr>
          <p:nvPr userDrawn="1"/>
        </p:nvSpPr>
        <p:spPr>
          <a:xfrm>
            <a:off x="2518723" y="6453336"/>
            <a:ext cx="2448272" cy="40466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New Compression Techniques</a:t>
            </a:r>
            <a:endParaRPr lang="he-IL" sz="1400" b="1" dirty="0">
              <a:solidFill>
                <a:srgbClr val="000000"/>
              </a:solidFill>
            </a:endParaRPr>
          </a:p>
        </p:txBody>
      </p:sp>
      <p:sp>
        <p:nvSpPr>
          <p:cNvPr id="20" name="Slide Number Placeholder 5"/>
          <p:cNvSpPr txBox="1">
            <a:spLocks/>
          </p:cNvSpPr>
          <p:nvPr userDrawn="1"/>
        </p:nvSpPr>
        <p:spPr>
          <a:xfrm>
            <a:off x="5000448" y="6453336"/>
            <a:ext cx="2088232" cy="40466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Experimental</a:t>
            </a:r>
            <a:r>
              <a:rPr lang="en-US" sz="1400" b="1" baseline="0" dirty="0" smtClean="0">
                <a:solidFill>
                  <a:srgbClr val="000000"/>
                </a:solidFill>
              </a:rPr>
              <a:t> Results</a:t>
            </a:r>
            <a:endParaRPr lang="he-IL" sz="1400" b="1" dirty="0">
              <a:solidFill>
                <a:srgbClr val="000000"/>
              </a:solidFill>
            </a:endParaRP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7088680" y="6453336"/>
            <a:ext cx="1584176" cy="40466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Conclusions</a:t>
            </a:r>
            <a:endParaRPr lang="he-IL" sz="14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5E08F-9F6C-E348-87CC-1C4A98B299C1}" type="datetime1">
              <a:rPr lang="en-US" smtClean="0"/>
              <a:t>9/16/2011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E42D-4E68-8544-BFF3-C9E256A0BD69}" type="datetime1">
              <a:rPr lang="en-US" smtClean="0"/>
              <a:t>9/16/2011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C9767-295F-8449-B909-C6B7B07C2FEC}" type="datetime1">
              <a:rPr lang="en-US" smtClean="0"/>
              <a:t>9/16/2011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857256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he-IL" dirty="0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-3600" y="6453336"/>
            <a:ext cx="9147600" cy="41978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 </a:t>
            </a:r>
            <a:endParaRPr lang="he-IL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646216" y="6471306"/>
            <a:ext cx="477416" cy="38669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383A44-8CEE-491E-A025-750DE26126E7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069B-629B-7948-9881-4DE7B6E49216}" type="datetime1">
              <a:rPr lang="en-US" smtClean="0"/>
              <a:t>9/16/2011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F4546-2A65-4C4C-AD3C-A3153FEDFC52}" type="datetime1">
              <a:rPr lang="en-US" smtClean="0"/>
              <a:t>9/16/2011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6BE96-7160-BD4D-9204-43817BC60E75}" type="datetime1">
              <a:rPr lang="en-US" smtClean="0"/>
              <a:t>9/16/2011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F9472-648B-8C40-BE7D-C09C48CDBC03}" type="datetime1">
              <a:rPr lang="en-US" smtClean="0"/>
              <a:t>9/16/2011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9382-02CC-CD44-B21B-8255F9522EEE}" type="datetime1">
              <a:rPr lang="en-US" smtClean="0"/>
              <a:t>9/16/2011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0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2B51A8B-9B32-5947-A56C-E1556EDE42A7}" type="datetime1">
              <a:rPr lang="en-US" smtClean="0"/>
              <a:t>9/16/2011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0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/>
            <a:fld id="{09383A44-8CEE-491E-A025-750DE26126E7}" type="slidenum">
              <a:rPr lang="he-IL" smtClean="0"/>
              <a:pPr algn="l"/>
              <a:t>‹#›</a:t>
            </a:fld>
            <a:endParaRPr lang="he-I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chart" Target="../charts/char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chart" Target="../charts/char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chart" Target="../charts/char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22.xml"/><Relationship Id="rId7" Type="http://schemas.microsoft.com/office/2007/relationships/hdphoto" Target="../media/hdphoto3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5" Type="http://schemas.microsoft.com/office/2007/relationships/hdphoto" Target="../media/hdphoto5.wdp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214422"/>
            <a:ext cx="7128792" cy="1643074"/>
          </a:xfrm>
        </p:spPr>
        <p:txBody>
          <a:bodyPr>
            <a:normAutofit/>
          </a:bodyPr>
          <a:lstStyle/>
          <a:p>
            <a:r>
              <a:rPr lang="en-US" sz="3200" i="1" dirty="0" smtClean="0"/>
              <a:t>Space-Time Tradeoffs in Software-Based Deep Packet Inspection</a:t>
            </a:r>
            <a:endParaRPr lang="en-US" sz="32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3356992"/>
            <a:ext cx="8496944" cy="1944216"/>
          </a:xfrm>
        </p:spPr>
        <p:txBody>
          <a:bodyPr>
            <a:noAutofit/>
          </a:bodyPr>
          <a:lstStyle/>
          <a:p>
            <a:r>
              <a:rPr lang="en-US" sz="2800" dirty="0" err="1">
                <a:solidFill>
                  <a:schemeClr val="tx1"/>
                </a:solidFill>
              </a:rPr>
              <a:t>Anat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Bremler</a:t>
            </a:r>
            <a:r>
              <a:rPr lang="en-US" sz="2800" dirty="0">
                <a:solidFill>
                  <a:schemeClr val="tx1"/>
                </a:solidFill>
              </a:rPr>
              <a:t>-</a:t>
            </a:r>
            <a:r>
              <a:rPr lang="en-US" sz="2800" dirty="0" smtClean="0">
                <a:solidFill>
                  <a:schemeClr val="tx1"/>
                </a:solidFill>
              </a:rPr>
              <a:t>Barr 	</a:t>
            </a:r>
            <a:r>
              <a:rPr lang="en-US" sz="2800" dirty="0" smtClean="0">
                <a:solidFill>
                  <a:srgbClr val="FF6600"/>
                </a:solidFill>
              </a:rPr>
              <a:t>Yotam Harchol</a:t>
            </a:r>
            <a:r>
              <a:rPr lang="en-US" sz="2400" i="1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⋆</a:t>
            </a:r>
            <a:r>
              <a:rPr lang="en-US" sz="2800" dirty="0" smtClean="0">
                <a:solidFill>
                  <a:srgbClr val="000000"/>
                </a:solidFill>
                <a:cs typeface="Times New Roman" pitchFamily="18" charset="0"/>
              </a:rPr>
              <a:t> 	</a:t>
            </a:r>
            <a:r>
              <a:rPr lang="en-US" sz="2800" dirty="0" smtClean="0">
                <a:solidFill>
                  <a:schemeClr val="tx1"/>
                </a:solidFill>
              </a:rPr>
              <a:t>David Hay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IDC </a:t>
            </a:r>
            <a:r>
              <a:rPr lang="en-US" sz="2400" dirty="0" err="1" smtClean="0">
                <a:solidFill>
                  <a:schemeClr val="tx1"/>
                </a:solidFill>
              </a:rPr>
              <a:t>Herzliya</a:t>
            </a:r>
            <a:r>
              <a:rPr lang="en-US" sz="2400" dirty="0" smtClean="0">
                <a:solidFill>
                  <a:schemeClr val="tx1"/>
                </a:solidFill>
              </a:rPr>
              <a:t>, Israel	                  Hebrew University, Israel    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OWASP Israel 2011</a:t>
            </a:r>
          </a:p>
        </p:txBody>
      </p:sp>
      <p:sp>
        <p:nvSpPr>
          <p:cNvPr id="5" name="Rectangle 4"/>
          <p:cNvSpPr/>
          <p:nvPr/>
        </p:nvSpPr>
        <p:spPr>
          <a:xfrm>
            <a:off x="107504" y="6309320"/>
            <a:ext cx="9036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Parts of this work were supported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by European Research Council (ERC) Starting Grant no.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259085</a:t>
            </a:r>
          </a:p>
          <a:p>
            <a:pPr algn="l"/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⋆ Supported by the Check Point Institute for Information Security</a:t>
            </a:r>
            <a:endParaRPr lang="he-IL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1403" y="5373216"/>
            <a:ext cx="30813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(Was also presented in IEEE HPSR 2011)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3856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7544" y="1052736"/>
            <a:ext cx="8229600" cy="5184775"/>
          </a:xfrm>
        </p:spPr>
        <p:txBody>
          <a:bodyPr anchor="ctr">
            <a:normAutofit/>
          </a:bodyPr>
          <a:lstStyle/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Motivation</a:t>
            </a:r>
          </a:p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Background</a:t>
            </a:r>
          </a:p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New Compression Techniques</a:t>
            </a:r>
          </a:p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Experimental Results</a:t>
            </a:r>
          </a:p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Conclusions</a:t>
            </a:r>
            <a:endParaRPr lang="en-US" sz="2800" b="1" dirty="0"/>
          </a:p>
        </p:txBody>
      </p:sp>
      <p:sp>
        <p:nvSpPr>
          <p:cNvPr id="5" name="Right Arrow 4"/>
          <p:cNvSpPr/>
          <p:nvPr/>
        </p:nvSpPr>
        <p:spPr>
          <a:xfrm>
            <a:off x="467544" y="1628800"/>
            <a:ext cx="504056" cy="50405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36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Intrusion Detection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187220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Classify packets according to:</a:t>
            </a:r>
          </a:p>
          <a:p>
            <a:pPr lvl="1"/>
            <a:r>
              <a:rPr lang="en-US" sz="2000" dirty="0" smtClean="0"/>
              <a:t>Header fields:</a:t>
            </a:r>
            <a:br>
              <a:rPr lang="en-US" sz="2000" dirty="0" smtClean="0"/>
            </a:br>
            <a:r>
              <a:rPr lang="en-US" sz="2000" dirty="0" smtClean="0"/>
              <a:t>Source IP &amp; port, destination IP &amp; port, protocol, etc.</a:t>
            </a:r>
          </a:p>
          <a:p>
            <a:pPr lvl="1"/>
            <a:r>
              <a:rPr lang="en-US" sz="2000" dirty="0" smtClean="0"/>
              <a:t>Packet payload (data)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3</a:t>
            </a:fld>
            <a:endParaRPr lang="he-IL" dirty="0"/>
          </a:p>
        </p:txBody>
      </p:sp>
      <p:sp>
        <p:nvSpPr>
          <p:cNvPr id="5" name="Cloud 4"/>
          <p:cNvSpPr/>
          <p:nvPr/>
        </p:nvSpPr>
        <p:spPr>
          <a:xfrm>
            <a:off x="251520" y="4437112"/>
            <a:ext cx="3024336" cy="1584176"/>
          </a:xfrm>
          <a:prstGeom prst="cloud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Comic Sans MS"/>
                <a:cs typeface="Comic Sans MS"/>
              </a:rPr>
              <a:t>Internet</a:t>
            </a:r>
            <a:endParaRPr lang="en-US" sz="2400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491880" y="3140968"/>
            <a:ext cx="2016224" cy="23042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6296" y="2780928"/>
            <a:ext cx="1714500" cy="1828800"/>
          </a:xfrm>
          <a:prstGeom prst="rect">
            <a:avLst/>
          </a:prstGeom>
        </p:spPr>
      </p:pic>
      <p:sp>
        <p:nvSpPr>
          <p:cNvPr id="13" name="Folded Corner 12"/>
          <p:cNvSpPr/>
          <p:nvPr/>
        </p:nvSpPr>
        <p:spPr>
          <a:xfrm>
            <a:off x="1403648" y="4581128"/>
            <a:ext cx="864096" cy="936104"/>
          </a:xfrm>
          <a:prstGeom prst="foldedCorner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IP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packet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3275856" y="4725144"/>
            <a:ext cx="1008112" cy="360040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5580112" y="3501008"/>
            <a:ext cx="1872208" cy="720080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2160" y="4077072"/>
            <a:ext cx="1112912" cy="111291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979712" y="5661248"/>
            <a:ext cx="61926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Deep Packet Inspection</a:t>
            </a:r>
            <a:endParaRPr lang="en-US" sz="4400" b="1" dirty="0"/>
          </a:p>
        </p:txBody>
      </p:sp>
      <p:sp>
        <p:nvSpPr>
          <p:cNvPr id="33" name="Slide Number Placeholder 5"/>
          <p:cNvSpPr txBox="1">
            <a:spLocks/>
          </p:cNvSpPr>
          <p:nvPr/>
        </p:nvSpPr>
        <p:spPr>
          <a:xfrm>
            <a:off x="1630" y="6453336"/>
            <a:ext cx="1185994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Motivation</a:t>
            </a:r>
            <a:endParaRPr lang="he-IL" sz="1400" b="1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724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1 -0.00533 L 0.44097 -0.2729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49" y="-13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1" animBg="1"/>
      <p:bldP spid="13" grpId="2" animBg="1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Packet Inspection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00" b="93000" l="6000" r="93667">
                        <a14:foregroundMark x1="55000" y1="53000" x2="55333" y2="58667"/>
                      </a14:backgroundRemoval>
                    </a14:imgEffect>
                  </a14:imgLayer>
                </a14:imgProps>
              </a:ext>
            </a:extLst>
          </a:blip>
          <a:srcRect l="6651" t="11111" r="6431" b="12444"/>
          <a:stretch/>
        </p:blipFill>
        <p:spPr>
          <a:xfrm>
            <a:off x="4211960" y="3861048"/>
            <a:ext cx="1728192" cy="1516577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3275856" y="2065257"/>
            <a:ext cx="3528392" cy="678537"/>
            <a:chOff x="5436096" y="3010654"/>
            <a:chExt cx="3528392" cy="678537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6"/>
            <a:srcRect l="2223" t="37037" r="1481" b="38271"/>
            <a:stretch/>
          </p:blipFill>
          <p:spPr>
            <a:xfrm>
              <a:off x="5436096" y="3010654"/>
              <a:ext cx="3528392" cy="678537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6372200" y="3140968"/>
              <a:ext cx="1656184" cy="36004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</a:rPr>
                <a:t>(D)RAM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Up-Down Arrow 24"/>
          <p:cNvSpPr/>
          <p:nvPr/>
        </p:nvSpPr>
        <p:spPr>
          <a:xfrm>
            <a:off x="4932040" y="2696396"/>
            <a:ext cx="216024" cy="288032"/>
          </a:xfrm>
          <a:prstGeom prst="upDownArrow">
            <a:avLst>
              <a:gd name="adj1" fmla="val 23125"/>
              <a:gd name="adj2" fmla="val 29844"/>
            </a:avLst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499992" y="3001361"/>
            <a:ext cx="1080120" cy="66177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Cache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Memory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26" name="Up-Down Arrow 25"/>
          <p:cNvSpPr/>
          <p:nvPr/>
        </p:nvSpPr>
        <p:spPr>
          <a:xfrm>
            <a:off x="4932040" y="3670642"/>
            <a:ext cx="216024" cy="288032"/>
          </a:xfrm>
          <a:prstGeom prst="upDownArrow">
            <a:avLst>
              <a:gd name="adj1" fmla="val 23125"/>
              <a:gd name="adj2" fmla="val 29844"/>
            </a:avLst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619672" y="1993249"/>
            <a:ext cx="1728192" cy="72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High Capacity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Slow Memory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699792" y="2929353"/>
            <a:ext cx="1728192" cy="8640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Locality-based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Low Capacity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Fast Memory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2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76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 smtClean="0"/>
              <a:t>The environment:</a:t>
            </a:r>
            <a:endParaRPr lang="en-US" u="sng" dirty="0"/>
          </a:p>
        </p:txBody>
      </p:sp>
      <p:sp>
        <p:nvSpPr>
          <p:cNvPr id="34" name="Slide Number Placeholder 5"/>
          <p:cNvSpPr txBox="1">
            <a:spLocks/>
          </p:cNvSpPr>
          <p:nvPr/>
        </p:nvSpPr>
        <p:spPr>
          <a:xfrm>
            <a:off x="0" y="6456188"/>
            <a:ext cx="1187624" cy="40181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Motivation</a:t>
            </a:r>
            <a:endParaRPr lang="he-IL" sz="1400" b="1" dirty="0">
              <a:solidFill>
                <a:srgbClr val="000000"/>
              </a:solidFill>
            </a:endParaRPr>
          </a:p>
        </p:txBody>
      </p:sp>
      <p:sp>
        <p:nvSpPr>
          <p:cNvPr id="3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6" y="6471306"/>
            <a:ext cx="477416" cy="386694"/>
          </a:xfrm>
        </p:spPr>
        <p:txBody>
          <a:bodyPr/>
          <a:lstStyle/>
          <a:p>
            <a:fld id="{09383A44-8CEE-491E-A025-750DE26126E7}" type="slidenum">
              <a:rPr lang="he-IL" smtClean="0"/>
              <a:pPr/>
              <a:t>4</a:t>
            </a:fld>
            <a:endParaRPr lang="he-IL" dirty="0"/>
          </a:p>
        </p:txBody>
      </p:sp>
      <p:sp>
        <p:nvSpPr>
          <p:cNvPr id="40" name="Slide Number Placeholder 5"/>
          <p:cNvSpPr txBox="1">
            <a:spLocks/>
          </p:cNvSpPr>
          <p:nvPr/>
        </p:nvSpPr>
        <p:spPr>
          <a:xfrm>
            <a:off x="1630" y="6453336"/>
            <a:ext cx="1185994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Motivation</a:t>
            </a:r>
            <a:endParaRPr lang="he-IL" sz="1400" b="1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847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0" grpId="0" animBg="1"/>
      <p:bldP spid="26" grpId="0" animBg="1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18457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b="1" dirty="0" smtClean="0"/>
              <a:t>Literature assumption: try to fit data structure in cache</a:t>
            </a:r>
          </a:p>
          <a:p>
            <a:pPr marL="457200" lvl="1" indent="0">
              <a:buNone/>
            </a:pPr>
            <a:r>
              <a:rPr lang="en-US" sz="2400" dirty="0" smtClean="0">
                <a:sym typeface="Wingdings"/>
              </a:rPr>
              <a:t> Efforts to compress the data structures</a:t>
            </a:r>
          </a:p>
          <a:p>
            <a:pPr marL="0" indent="0">
              <a:buNone/>
            </a:pPr>
            <a:endParaRPr lang="en-US" dirty="0" smtClean="0">
              <a:sym typeface="Wingdings"/>
            </a:endParaRPr>
          </a:p>
          <a:p>
            <a:pPr marL="0" indent="0">
              <a:buNone/>
            </a:pPr>
            <a:r>
              <a:rPr lang="en-US" sz="2600" b="1" dirty="0" smtClean="0">
                <a:sym typeface="Wingdings"/>
              </a:rPr>
              <a:t>Our paper: </a:t>
            </a:r>
            <a:r>
              <a:rPr lang="en-US" sz="2600" b="1" smtClean="0">
                <a:sym typeface="Wingdings"/>
              </a:rPr>
              <a:t>Is it beneficial</a:t>
            </a:r>
            <a:r>
              <a:rPr lang="en-US" sz="2600" b="1" dirty="0" smtClean="0">
                <a:sym typeface="Wingdings"/>
              </a:rPr>
              <a:t>?</a:t>
            </a:r>
          </a:p>
          <a:p>
            <a:pPr marL="0" indent="0">
              <a:buNone/>
            </a:pPr>
            <a:endParaRPr lang="en-US" dirty="0">
              <a:sym typeface="Wingdings"/>
            </a:endParaRPr>
          </a:p>
          <a:p>
            <a:r>
              <a:rPr lang="en-US" dirty="0" smtClean="0">
                <a:sym typeface="Wingdings"/>
              </a:rPr>
              <a:t>In reality, even in non-compressed implementation</a:t>
            </a:r>
            <a:r>
              <a:rPr lang="en-US" i="1" dirty="0" smtClean="0">
                <a:sym typeface="Wingdings"/>
              </a:rPr>
              <a:t>, most memory accesses </a:t>
            </a:r>
            <a:r>
              <a:rPr lang="en-US" dirty="0" smtClean="0">
                <a:sym typeface="Wingdings"/>
              </a:rPr>
              <a:t>are done to the cache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dirty="0">
                <a:sym typeface="Wingdings"/>
              </a:rPr>
              <a:t>	</a:t>
            </a:r>
            <a:r>
              <a:rPr lang="en-US" dirty="0" smtClean="0">
                <a:sym typeface="Wingdings"/>
              </a:rPr>
              <a:t>			</a:t>
            </a:r>
            <a:r>
              <a:rPr lang="en-US" sz="3500" b="1" dirty="0" smtClean="0">
                <a:solidFill>
                  <a:srgbClr val="FF6600"/>
                </a:solidFill>
                <a:latin typeface="Arial Black"/>
                <a:cs typeface="Arial Black"/>
                <a:sym typeface="Wingdings"/>
              </a:rPr>
              <a:t>BUT</a:t>
            </a:r>
            <a:endParaRPr lang="en-US" b="1" dirty="0" smtClean="0">
              <a:solidFill>
                <a:srgbClr val="FF6600"/>
              </a:solidFill>
              <a:latin typeface="Arial Black"/>
              <a:cs typeface="Arial Black"/>
              <a:sym typeface="Wingdings"/>
            </a:endParaRPr>
          </a:p>
          <a:p>
            <a:r>
              <a:rPr lang="en-US" dirty="0" smtClean="0">
                <a:sym typeface="Wingdings"/>
              </a:rPr>
              <a:t>One can </a:t>
            </a:r>
            <a:r>
              <a:rPr lang="en-US" b="1" i="1" dirty="0" smtClean="0">
                <a:solidFill>
                  <a:srgbClr val="FF6600"/>
                </a:solidFill>
                <a:sym typeface="Wingdings"/>
              </a:rPr>
              <a:t>attack</a:t>
            </a:r>
            <a:r>
              <a:rPr lang="en-US" dirty="0" smtClean="0">
                <a:solidFill>
                  <a:srgbClr val="FF6600"/>
                </a:solidFill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the non-compressed implementation by reducing its locality, getting it out of cache - and making it </a:t>
            </a:r>
            <a:r>
              <a:rPr lang="en-US" b="1" i="1" dirty="0" smtClean="0">
                <a:solidFill>
                  <a:srgbClr val="FF6600"/>
                </a:solidFill>
                <a:sym typeface="Wingdings"/>
              </a:rPr>
              <a:t>much slower!</a:t>
            </a:r>
          </a:p>
          <a:p>
            <a:pPr marL="0" indent="0">
              <a:buNone/>
            </a:pPr>
            <a:endParaRPr lang="en-US" dirty="0" smtClean="0">
              <a:sym typeface="Wingdings"/>
            </a:endParaRPr>
          </a:p>
          <a:p>
            <a:pPr marL="0" indent="0">
              <a:buNone/>
            </a:pPr>
            <a:r>
              <a:rPr lang="en-US" sz="2600" b="1" dirty="0" smtClean="0">
                <a:sym typeface="Wingdings"/>
              </a:rPr>
              <a:t>How to mitigate this attack?</a:t>
            </a:r>
          </a:p>
          <a:p>
            <a:r>
              <a:rPr lang="en-US" dirty="0" smtClean="0">
                <a:sym typeface="Wingdings"/>
              </a:rPr>
              <a:t>Compress even further - our new techniques: 60% less memory</a:t>
            </a:r>
            <a:endParaRPr lang="en-US" dirty="0">
              <a:sym typeface="Wingding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5</a:t>
            </a:fld>
            <a:endParaRPr lang="he-IL" dirty="0"/>
          </a:p>
        </p:txBody>
      </p:sp>
      <p:sp>
        <p:nvSpPr>
          <p:cNvPr id="15" name="Slide Number Placeholder 5"/>
          <p:cNvSpPr txBox="1">
            <a:spLocks/>
          </p:cNvSpPr>
          <p:nvPr/>
        </p:nvSpPr>
        <p:spPr>
          <a:xfrm>
            <a:off x="1630" y="6453336"/>
            <a:ext cx="1185994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Motivation</a:t>
            </a:r>
            <a:endParaRPr lang="he-IL" sz="1400" b="1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954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Complexity </a:t>
            </a:r>
            <a:r>
              <a:rPr lang="en-US" dirty="0" err="1" smtClean="0"/>
              <a:t>DoS</a:t>
            </a:r>
            <a:r>
              <a:rPr lang="en-US" dirty="0" smtClean="0"/>
              <a:t> Attack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a gap between average case and worst case</a:t>
            </a:r>
          </a:p>
          <a:p>
            <a:r>
              <a:rPr lang="en-US" dirty="0" smtClean="0"/>
              <a:t>Engineer input that exploits this gap</a:t>
            </a:r>
          </a:p>
          <a:p>
            <a:r>
              <a:rPr lang="en-US" dirty="0" smtClean="0"/>
              <a:t>Launch a Denial of Service attack on the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6</a:t>
            </a:fld>
            <a:endParaRPr lang="he-IL" dirty="0"/>
          </a:p>
        </p:txBody>
      </p:sp>
      <p:sp>
        <p:nvSpPr>
          <p:cNvPr id="22" name="Cloud 21"/>
          <p:cNvSpPr/>
          <p:nvPr/>
        </p:nvSpPr>
        <p:spPr>
          <a:xfrm>
            <a:off x="1907704" y="3861048"/>
            <a:ext cx="3024336" cy="1584176"/>
          </a:xfrm>
          <a:prstGeom prst="cloud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Comic Sans MS"/>
                <a:cs typeface="Comic Sans MS"/>
              </a:rPr>
              <a:t>Internet</a:t>
            </a:r>
            <a:endParaRPr lang="en-US" sz="2400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588224" y="2492896"/>
            <a:ext cx="2016224" cy="2304256"/>
          </a:xfrm>
          <a:prstGeom prst="rect">
            <a:avLst/>
          </a:prstGeom>
        </p:spPr>
      </p:pic>
      <p:sp>
        <p:nvSpPr>
          <p:cNvPr id="31" name="Folded Corner 30"/>
          <p:cNvSpPr/>
          <p:nvPr/>
        </p:nvSpPr>
        <p:spPr>
          <a:xfrm>
            <a:off x="3923928" y="4221088"/>
            <a:ext cx="432048" cy="504056"/>
          </a:xfrm>
          <a:prstGeom prst="foldedCorner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2" name="Folded Corner 31"/>
          <p:cNvSpPr/>
          <p:nvPr/>
        </p:nvSpPr>
        <p:spPr>
          <a:xfrm>
            <a:off x="3923928" y="4221088"/>
            <a:ext cx="432048" cy="504056"/>
          </a:xfrm>
          <a:prstGeom prst="foldedCorner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3" name="Folded Corner 32"/>
          <p:cNvSpPr/>
          <p:nvPr/>
        </p:nvSpPr>
        <p:spPr>
          <a:xfrm>
            <a:off x="3923928" y="4221088"/>
            <a:ext cx="432048" cy="504056"/>
          </a:xfrm>
          <a:prstGeom prst="foldedCorner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4" name="Folded Corner 33"/>
          <p:cNvSpPr/>
          <p:nvPr/>
        </p:nvSpPr>
        <p:spPr>
          <a:xfrm>
            <a:off x="3923928" y="4221088"/>
            <a:ext cx="432048" cy="504056"/>
          </a:xfrm>
          <a:prstGeom prst="foldedCorner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8" y="2708920"/>
            <a:ext cx="1768875" cy="1440160"/>
          </a:xfrm>
          <a:prstGeom prst="rect">
            <a:avLst/>
          </a:prstGeom>
        </p:spPr>
      </p:pic>
      <p:sp>
        <p:nvSpPr>
          <p:cNvPr id="35" name="Folded Corner 34"/>
          <p:cNvSpPr/>
          <p:nvPr/>
        </p:nvSpPr>
        <p:spPr>
          <a:xfrm>
            <a:off x="971600" y="3861048"/>
            <a:ext cx="432048" cy="504056"/>
          </a:xfrm>
          <a:prstGeom prst="foldedCorne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 rot="20634877">
            <a:off x="4248729" y="3104761"/>
            <a:ext cx="2398602" cy="43204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</a:rPr>
              <a:t>Real-Life Traffic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44" name="Folded Corner 43"/>
          <p:cNvSpPr/>
          <p:nvPr/>
        </p:nvSpPr>
        <p:spPr>
          <a:xfrm>
            <a:off x="971600" y="3861048"/>
            <a:ext cx="432048" cy="504056"/>
          </a:xfrm>
          <a:prstGeom prst="foldedCorne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5" name="Folded Corner 44"/>
          <p:cNvSpPr/>
          <p:nvPr/>
        </p:nvSpPr>
        <p:spPr>
          <a:xfrm>
            <a:off x="971600" y="3861048"/>
            <a:ext cx="432048" cy="504056"/>
          </a:xfrm>
          <a:prstGeom prst="foldedCorne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6" name="Folded Corner 45"/>
          <p:cNvSpPr/>
          <p:nvPr/>
        </p:nvSpPr>
        <p:spPr>
          <a:xfrm>
            <a:off x="971600" y="3861048"/>
            <a:ext cx="432048" cy="504056"/>
          </a:xfrm>
          <a:prstGeom prst="foldedCorne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2280" y="5085184"/>
            <a:ext cx="1362348" cy="785726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2280" y="5085184"/>
            <a:ext cx="1366590" cy="782712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6565886" y="5805264"/>
            <a:ext cx="2398602" cy="43204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</a:rPr>
              <a:t>Throughput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52" name="Slide Number Placeholder 5"/>
          <p:cNvSpPr txBox="1">
            <a:spLocks/>
          </p:cNvSpPr>
          <p:nvPr/>
        </p:nvSpPr>
        <p:spPr>
          <a:xfrm>
            <a:off x="1630" y="6453336"/>
            <a:ext cx="1185994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Motivation</a:t>
            </a:r>
            <a:endParaRPr lang="he-IL" sz="1400" b="1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770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17 -0.02106 0.0434 -0.0419 0.07882 -0.06296 C 0.11424 -0.08403 0.17066 -0.11204 0.21268 -0.12593 C 0.25469 -0.13981 0.29271 -0.14352 0.3309 -0.14699 " pathEditMode="relative" ptsTypes="aaaA">
                                      <p:cBhvr>
                                        <p:cTn id="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17 -0.02106 0.0434 -0.0419 0.07882 -0.06296 C 0.11424 -0.08403 0.17066 -0.11204 0.21268 -0.12593 C 0.25469 -0.13981 0.29271 -0.14352 0.3309 -0.14699 " pathEditMode="relative" ptsTypes="aaaA">
                                      <p:cBhvr>
                                        <p:cTn id="2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17 -0.02106 0.0434 -0.0419 0.07882 -0.06296 C 0.11424 -0.08403 0.17066 -0.11204 0.21268 -0.12593 C 0.25469 -0.13981 0.29271 -0.14352 0.3309 -0.14699 " pathEditMode="relative" ptsTypes="aaaA">
                                      <p:cBhvr>
                                        <p:cTn id="3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500"/>
                            </p:stCondLst>
                            <p:childTnLst>
                              <p:par>
                                <p:cTn id="40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500"/>
                            </p:stCondLst>
                            <p:childTnLst>
                              <p:par>
                                <p:cTn id="4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17 -0.02106 0.0434 -0.0419 0.07882 -0.06296 C 0.11424 -0.08403 0.17066 -0.11204 0.21268 -0.12593 C 0.25469 -0.13981 0.29271 -0.14352 0.3309 -0.14699 " pathEditMode="relative" ptsTypes="aaaA">
                                      <p:cBhvr>
                                        <p:cTn id="4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500"/>
                            </p:stCondLst>
                            <p:childTnLst>
                              <p:par>
                                <p:cTn id="51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000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674 -0.00417 0.05191 -0.00833 0.07952 -0.00995 C 0.14723 -0.00833 0.16059 -0.01806 0.20556 0 C 0.21979 0.00556 0.23386 0.01111 0.24809 0.01736 C 0.25174 0.01898 0.25539 0.02083 0.2592 0.02222 C 0.26407 0.02384 0.27396 0.02708 0.27396 0.02708 C 0.28299 0.0331 0.29202 0.0375 0.30174 0.0419 C 0.30348 0.04259 0.30539 0.04352 0.30729 0.04444 C 0.30903 0.04514 0.31285 0.04699 0.31285 0.04699 C 0.32118 0.04352 0.33282 0.03958 0.34063 0.03449 C 0.34445 0.03171 0.3474 0.02639 0.35174 0.02477 C 0.35955 0.02153 0.37049 0.01806 0.37778 0.01227 C 0.38177 0.0088 0.3849 0.00347 0.38889 0 C 0.40157 -0.01204 0.41754 -0.02662 0.43143 -0.03704 C 0.45382 -0.05417 0.47622 -0.06319 0.50174 -0.06667 C 0.51789 -0.07431 0.53837 -0.07685 0.55556 -0.07894 C 0.58681 -0.09005 0.61493 -0.09144 0.64809 -0.09144 " pathEditMode="relative" ptsTypes="ffffffffffffffffA">
                                      <p:cBhvr>
                                        <p:cTn id="6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500"/>
                            </p:stCondLst>
                            <p:childTnLst>
                              <p:par>
                                <p:cTn id="82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674 -0.00417 0.05191 -0.00833 0.07952 -0.00995 C 0.14723 -0.00833 0.16059 -0.01806 0.20556 0 C 0.21979 0.00556 0.23386 0.01111 0.24809 0.01736 C 0.25174 0.01898 0.25539 0.02083 0.2592 0.02222 C 0.26407 0.02384 0.27396 0.02708 0.27396 0.02708 C 0.28299 0.0331 0.29202 0.0375 0.30174 0.0419 C 0.30348 0.04259 0.30539 0.04352 0.30729 0.04444 C 0.30903 0.04514 0.31285 0.04699 0.31285 0.04699 C 0.32118 0.04352 0.33282 0.03958 0.34063 0.03449 C 0.34445 0.03171 0.3474 0.02639 0.35174 0.02477 C 0.35955 0.02153 0.37049 0.01806 0.37778 0.01227 C 0.38177 0.0088 0.3849 0.00347 0.38889 0 C 0.40157 -0.01204 0.41754 -0.02662 0.43143 -0.03704 C 0.45382 -0.05417 0.47622 -0.06319 0.50174 -0.06667 C 0.51789 -0.07431 0.53837 -0.07685 0.55556 -0.07894 C 0.58681 -0.09005 0.61493 -0.09144 0.64809 -0.09144 " pathEditMode="relative" ptsTypes="ffffffffffffffffA">
                                      <p:cBhvr>
                                        <p:cTn id="8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500"/>
                            </p:stCondLst>
                            <p:childTnLst>
                              <p:par>
                                <p:cTn id="93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674 -0.00417 0.05191 -0.00833 0.07952 -0.00995 C 0.14723 -0.00833 0.16059 -0.01806 0.20556 0 C 0.21979 0.00556 0.23386 0.01111 0.24809 0.01736 C 0.25174 0.01898 0.25539 0.02083 0.2592 0.02222 C 0.26407 0.02384 0.27396 0.02708 0.27396 0.02708 C 0.28299 0.0331 0.29202 0.0375 0.30174 0.0419 C 0.30348 0.04259 0.30539 0.04352 0.30729 0.04444 C 0.30903 0.04514 0.31285 0.04699 0.31285 0.04699 C 0.32118 0.04352 0.33282 0.03958 0.34063 0.03449 C 0.34445 0.03171 0.3474 0.02639 0.35174 0.02477 C 0.35955 0.02153 0.37049 0.01806 0.37778 0.01227 C 0.38177 0.0088 0.3849 0.00347 0.38889 0 C 0.40157 -0.01204 0.41754 -0.02662 0.43143 -0.03704 C 0.45382 -0.05417 0.47622 -0.06319 0.50174 -0.06667 C 0.51789 -0.07431 0.53837 -0.07685 0.55556 -0.07894 C 0.58681 -0.09005 0.61493 -0.09144 0.64809 -0.09144 " pathEditMode="relative" ptsTypes="ffffffffffffffffA">
                                      <p:cBhvr>
                                        <p:cTn id="9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0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500"/>
                            </p:stCondLst>
                            <p:childTnLst>
                              <p:par>
                                <p:cTn id="104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674 -0.00417 0.05191 -0.00833 0.07952 -0.00995 C 0.14723 -0.00833 0.16059 -0.01806 0.20556 0 C 0.21979 0.00556 0.23386 0.01111 0.24809 0.01736 C 0.25174 0.01898 0.25539 0.02083 0.2592 0.02222 C 0.26407 0.02384 0.27396 0.02708 0.27396 0.02708 C 0.28299 0.0331 0.29202 0.0375 0.30174 0.0419 C 0.30348 0.04259 0.30539 0.04352 0.30729 0.04444 C 0.30903 0.04514 0.31285 0.04699 0.31285 0.04699 C 0.32118 0.04352 0.33282 0.03958 0.34063 0.03449 C 0.34445 0.03171 0.3474 0.02639 0.35174 0.02477 C 0.35955 0.02153 0.37049 0.01806 0.37778 0.01227 C 0.38177 0.0088 0.3849 0.00347 0.38889 0 C 0.40157 -0.01204 0.41754 -0.02662 0.43143 -0.03704 C 0.45382 -0.05417 0.47622 -0.06319 0.50174 -0.06667 C 0.51789 -0.07431 0.53837 -0.07685 0.55556 -0.07894 C 0.58681 -0.09005 0.61493 -0.09144 0.64809 -0.09144 " pathEditMode="relative" ptsTypes="ffffffffffffffffA">
                                      <p:cBhvr>
                                        <p:cTn id="10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2" animBg="1"/>
      <p:bldP spid="35" grpId="3" animBg="1"/>
      <p:bldP spid="21" grpId="0"/>
      <p:bldP spid="21" grpId="1"/>
      <p:bldP spid="44" grpId="0" animBg="1"/>
      <p:bldP spid="44" grpId="1" animBg="1"/>
      <p:bldP spid="44" grpId="2" animBg="1"/>
      <p:bldP spid="45" grpId="0" animBg="1"/>
      <p:bldP spid="45" grpId="1" animBg="1"/>
      <p:bldP spid="45" grpId="2" animBg="1"/>
      <p:bldP spid="46" grpId="0" animBg="1"/>
      <p:bldP spid="46" grpId="1" animBg="1"/>
      <p:bldP spid="46" grpId="2" animBg="1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7544" y="1052736"/>
            <a:ext cx="8229600" cy="5184775"/>
          </a:xfrm>
        </p:spPr>
        <p:txBody>
          <a:bodyPr anchor="ctr">
            <a:normAutofit/>
          </a:bodyPr>
          <a:lstStyle/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Motivation</a:t>
            </a:r>
          </a:p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Background</a:t>
            </a:r>
          </a:p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New Compression Techniques</a:t>
            </a:r>
          </a:p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Experimental Results</a:t>
            </a:r>
          </a:p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Conclusions</a:t>
            </a:r>
            <a:endParaRPr lang="en-US" sz="2800" b="1" dirty="0"/>
          </a:p>
        </p:txBody>
      </p:sp>
      <p:sp>
        <p:nvSpPr>
          <p:cNvPr id="5" name="Right Arrow 4"/>
          <p:cNvSpPr/>
          <p:nvPr/>
        </p:nvSpPr>
        <p:spPr>
          <a:xfrm>
            <a:off x="467544" y="2564904"/>
            <a:ext cx="504056" cy="50405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36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Aho-Corasick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 a Deterministic Finite </a:t>
            </a:r>
            <a:br>
              <a:rPr lang="en-US" dirty="0" smtClean="0"/>
            </a:br>
            <a:r>
              <a:rPr lang="en-US" dirty="0" smtClean="0"/>
              <a:t>Automaton</a:t>
            </a:r>
          </a:p>
          <a:p>
            <a:r>
              <a:rPr lang="en-US" sz="2400" dirty="0" smtClean="0"/>
              <a:t>Traverse the DFA, </a:t>
            </a:r>
            <a:br>
              <a:rPr lang="en-US" sz="2400" dirty="0" smtClean="0"/>
            </a:br>
            <a:r>
              <a:rPr lang="en-US" sz="2400" dirty="0" smtClean="0"/>
              <a:t>byte by byte</a:t>
            </a:r>
          </a:p>
          <a:p>
            <a:r>
              <a:rPr lang="en-US" sz="2400" dirty="0" smtClean="0"/>
              <a:t>Accepting state </a:t>
            </a:r>
            <a:r>
              <a:rPr lang="en-US" sz="24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/>
            </a:r>
            <a:br>
              <a:rPr lang="en-US" dirty="0" smtClean="0">
                <a:sym typeface="Wingdings"/>
              </a:rPr>
            </a:br>
            <a:r>
              <a:rPr lang="en-US" dirty="0" smtClean="0"/>
              <a:t>pattern found</a:t>
            </a:r>
          </a:p>
          <a:p>
            <a:endParaRPr lang="en-US" sz="2400" dirty="0"/>
          </a:p>
          <a:p>
            <a:r>
              <a:rPr lang="en-US" dirty="0" smtClean="0"/>
              <a:t>Example:</a:t>
            </a:r>
            <a:br>
              <a:rPr lang="en-US" dirty="0" smtClean="0"/>
            </a:br>
            <a:r>
              <a:rPr lang="en-US" dirty="0" smtClean="0"/>
              <a:t>{E, BE, BD, BCD, CDBCAB, BCAA}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8</a:t>
            </a:fld>
            <a:endParaRPr lang="he-IL" dirty="0"/>
          </a:p>
        </p:txBody>
      </p:sp>
      <p:sp>
        <p:nvSpPr>
          <p:cNvPr id="5" name="TextBox 4"/>
          <p:cNvSpPr txBox="1"/>
          <p:nvPr/>
        </p:nvSpPr>
        <p:spPr>
          <a:xfrm>
            <a:off x="6860337" y="493605"/>
            <a:ext cx="217615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[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Aho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Corasick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; 1975]</a:t>
            </a:r>
            <a:endParaRPr lang="he-IL" dirty="0"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240" name="Group 239"/>
          <p:cNvGrpSpPr/>
          <p:nvPr/>
        </p:nvGrpSpPr>
        <p:grpSpPr>
          <a:xfrm>
            <a:off x="5191454" y="1268760"/>
            <a:ext cx="3005473" cy="4968552"/>
            <a:chOff x="2959206" y="980728"/>
            <a:chExt cx="3005473" cy="4968552"/>
          </a:xfrm>
        </p:grpSpPr>
        <p:sp>
          <p:nvSpPr>
            <p:cNvPr id="241" name="Oval 115"/>
            <p:cNvSpPr>
              <a:spLocks noChangeArrowheads="1"/>
            </p:cNvSpPr>
            <p:nvPr/>
          </p:nvSpPr>
          <p:spPr bwMode="auto">
            <a:xfrm>
              <a:off x="4084488" y="980728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242" name="Oval 116"/>
            <p:cNvSpPr>
              <a:spLocks noChangeArrowheads="1"/>
            </p:cNvSpPr>
            <p:nvPr/>
          </p:nvSpPr>
          <p:spPr bwMode="auto">
            <a:xfrm>
              <a:off x="5274906" y="1635406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7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 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3" name="Oval 117"/>
            <p:cNvSpPr>
              <a:spLocks noChangeArrowheads="1"/>
            </p:cNvSpPr>
            <p:nvPr/>
          </p:nvSpPr>
          <p:spPr bwMode="auto">
            <a:xfrm>
              <a:off x="5563755" y="5494572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12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4" name="Oval 132"/>
            <p:cNvSpPr>
              <a:spLocks noChangeArrowheads="1"/>
            </p:cNvSpPr>
            <p:nvPr/>
          </p:nvSpPr>
          <p:spPr bwMode="auto">
            <a:xfrm>
              <a:off x="2959206" y="1635406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57150" cmpd="sng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245" name="Oval 134"/>
            <p:cNvSpPr>
              <a:spLocks noChangeArrowheads="1"/>
            </p:cNvSpPr>
            <p:nvPr/>
          </p:nvSpPr>
          <p:spPr bwMode="auto">
            <a:xfrm>
              <a:off x="4095718" y="1635406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246" name="Oval 135"/>
            <p:cNvSpPr>
              <a:spLocks noChangeArrowheads="1"/>
            </p:cNvSpPr>
            <p:nvPr/>
          </p:nvSpPr>
          <p:spPr bwMode="auto">
            <a:xfrm>
              <a:off x="3625166" y="2481038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3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7" name="Oval 136"/>
            <p:cNvSpPr>
              <a:spLocks noChangeArrowheads="1"/>
            </p:cNvSpPr>
            <p:nvPr/>
          </p:nvSpPr>
          <p:spPr bwMode="auto">
            <a:xfrm>
              <a:off x="4608946" y="2490332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5</a:t>
              </a:r>
            </a:p>
          </p:txBody>
        </p:sp>
        <p:sp>
          <p:nvSpPr>
            <p:cNvPr id="248" name="Oval 137"/>
            <p:cNvSpPr>
              <a:spLocks noChangeArrowheads="1"/>
            </p:cNvSpPr>
            <p:nvPr/>
          </p:nvSpPr>
          <p:spPr bwMode="auto">
            <a:xfrm>
              <a:off x="4095718" y="2481038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57150" cmpd="sng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4</a:t>
              </a:r>
            </a:p>
          </p:txBody>
        </p:sp>
        <p:sp>
          <p:nvSpPr>
            <p:cNvPr id="249" name="Oval 133"/>
            <p:cNvSpPr>
              <a:spLocks noChangeArrowheads="1"/>
            </p:cNvSpPr>
            <p:nvPr/>
          </p:nvSpPr>
          <p:spPr bwMode="auto">
            <a:xfrm>
              <a:off x="4045252" y="4042743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14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0" name="Oval 133"/>
            <p:cNvSpPr>
              <a:spLocks noChangeArrowheads="1"/>
            </p:cNvSpPr>
            <p:nvPr/>
          </p:nvSpPr>
          <p:spPr bwMode="auto">
            <a:xfrm>
              <a:off x="4051849" y="3334390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13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1" name="Oval 139"/>
            <p:cNvSpPr>
              <a:spLocks noChangeArrowheads="1"/>
            </p:cNvSpPr>
            <p:nvPr/>
          </p:nvSpPr>
          <p:spPr bwMode="auto">
            <a:xfrm>
              <a:off x="4605594" y="3334390"/>
              <a:ext cx="440230" cy="454708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6</a:t>
              </a:r>
            </a:p>
          </p:txBody>
        </p:sp>
        <p:sp>
          <p:nvSpPr>
            <p:cNvPr id="252" name="Oval 116"/>
            <p:cNvSpPr>
              <a:spLocks noChangeArrowheads="1"/>
            </p:cNvSpPr>
            <p:nvPr/>
          </p:nvSpPr>
          <p:spPr bwMode="auto">
            <a:xfrm>
              <a:off x="5563755" y="2498411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8 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3" name="Oval 116"/>
            <p:cNvSpPr>
              <a:spLocks noChangeArrowheads="1"/>
            </p:cNvSpPr>
            <p:nvPr/>
          </p:nvSpPr>
          <p:spPr bwMode="auto">
            <a:xfrm>
              <a:off x="5563755" y="3276616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9 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4" name="Oval 116"/>
            <p:cNvSpPr>
              <a:spLocks noChangeArrowheads="1"/>
            </p:cNvSpPr>
            <p:nvPr/>
          </p:nvSpPr>
          <p:spPr bwMode="auto">
            <a:xfrm>
              <a:off x="5563755" y="4042743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10 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5" name="Oval 116"/>
            <p:cNvSpPr>
              <a:spLocks noChangeArrowheads="1"/>
            </p:cNvSpPr>
            <p:nvPr/>
          </p:nvSpPr>
          <p:spPr bwMode="auto">
            <a:xfrm>
              <a:off x="5563755" y="4793803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11 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256" name="Group 255"/>
          <p:cNvGrpSpPr/>
          <p:nvPr/>
        </p:nvGrpSpPr>
        <p:grpSpPr>
          <a:xfrm>
            <a:off x="5533980" y="1496750"/>
            <a:ext cx="2638420" cy="4315123"/>
            <a:chOff x="3301732" y="1208718"/>
            <a:chExt cx="2638420" cy="4315123"/>
          </a:xfrm>
        </p:grpSpPr>
        <p:cxnSp>
          <p:nvCxnSpPr>
            <p:cNvPr id="257" name="Straight Arrow Connector 121"/>
            <p:cNvCxnSpPr>
              <a:cxnSpLocks noChangeShapeType="1"/>
              <a:stCxn id="241" idx="6"/>
              <a:endCxn id="242" idx="1"/>
            </p:cNvCxnSpPr>
            <p:nvPr/>
          </p:nvCxnSpPr>
          <p:spPr bwMode="auto">
            <a:xfrm>
              <a:off x="4485412" y="1208718"/>
              <a:ext cx="847893" cy="4929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8" name="Straight Arrow Connector 123"/>
            <p:cNvCxnSpPr>
              <a:cxnSpLocks noChangeShapeType="1"/>
              <a:stCxn id="242" idx="4"/>
              <a:endCxn id="252" idx="0"/>
            </p:cNvCxnSpPr>
            <p:nvPr/>
          </p:nvCxnSpPr>
          <p:spPr bwMode="auto">
            <a:xfrm>
              <a:off x="5475368" y="2090113"/>
              <a:ext cx="288848" cy="40829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9" name="Straight Arrow Connector 141"/>
            <p:cNvCxnSpPr>
              <a:cxnSpLocks noChangeShapeType="1"/>
              <a:stCxn id="241" idx="4"/>
              <a:endCxn id="245" idx="0"/>
            </p:cNvCxnSpPr>
            <p:nvPr/>
          </p:nvCxnSpPr>
          <p:spPr bwMode="auto">
            <a:xfrm>
              <a:off x="4285511" y="1435436"/>
              <a:ext cx="11230" cy="1999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0" name="Straight Arrow Connector 144"/>
            <p:cNvCxnSpPr>
              <a:cxnSpLocks noChangeShapeType="1"/>
              <a:stCxn id="245" idx="3"/>
              <a:endCxn id="246" idx="0"/>
            </p:cNvCxnSpPr>
            <p:nvPr/>
          </p:nvCxnSpPr>
          <p:spPr bwMode="auto">
            <a:xfrm flipH="1">
              <a:off x="3825628" y="2023523"/>
              <a:ext cx="328804" cy="4575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1" name="Straight Arrow Connector 155"/>
            <p:cNvCxnSpPr>
              <a:cxnSpLocks noChangeShapeType="1"/>
              <a:stCxn id="245" idx="4"/>
              <a:endCxn id="248" idx="0"/>
            </p:cNvCxnSpPr>
            <p:nvPr/>
          </p:nvCxnSpPr>
          <p:spPr bwMode="auto">
            <a:xfrm>
              <a:off x="4296181" y="2090113"/>
              <a:ext cx="0" cy="39092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2" name="Straight Arrow Connector 165"/>
            <p:cNvCxnSpPr>
              <a:cxnSpLocks noChangeShapeType="1"/>
              <a:stCxn id="241" idx="2"/>
              <a:endCxn id="244" idx="7"/>
            </p:cNvCxnSpPr>
            <p:nvPr/>
          </p:nvCxnSpPr>
          <p:spPr bwMode="auto">
            <a:xfrm flipH="1">
              <a:off x="3301732" y="1208718"/>
              <a:ext cx="782757" cy="4929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3" name="TextBox 172"/>
            <p:cNvSpPr txBox="1">
              <a:spLocks noChangeArrowheads="1"/>
            </p:cNvSpPr>
            <p:nvPr/>
          </p:nvSpPr>
          <p:spPr bwMode="auto">
            <a:xfrm>
              <a:off x="4758414" y="1227386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sp>
          <p:nvSpPr>
            <p:cNvPr id="264" name="TextBox 174"/>
            <p:cNvSpPr txBox="1">
              <a:spLocks noChangeArrowheads="1"/>
            </p:cNvSpPr>
            <p:nvPr/>
          </p:nvSpPr>
          <p:spPr bwMode="auto">
            <a:xfrm>
              <a:off x="4463566" y="2137170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sp>
          <p:nvSpPr>
            <p:cNvPr id="265" name="TextBox 176"/>
            <p:cNvSpPr txBox="1">
              <a:spLocks noChangeArrowheads="1"/>
            </p:cNvSpPr>
            <p:nvPr/>
          </p:nvSpPr>
          <p:spPr bwMode="auto">
            <a:xfrm>
              <a:off x="3433969" y="1227386"/>
              <a:ext cx="23920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E</a:t>
              </a:r>
            </a:p>
          </p:txBody>
        </p:sp>
        <p:sp>
          <p:nvSpPr>
            <p:cNvPr id="266" name="TextBox 177"/>
            <p:cNvSpPr txBox="1">
              <a:spLocks noChangeArrowheads="1"/>
            </p:cNvSpPr>
            <p:nvPr/>
          </p:nvSpPr>
          <p:spPr bwMode="auto">
            <a:xfrm>
              <a:off x="5521711" y="2128595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D</a:t>
              </a:r>
              <a:endParaRPr lang="en-US" sz="1600" dirty="0"/>
            </a:p>
          </p:txBody>
        </p:sp>
        <p:sp>
          <p:nvSpPr>
            <p:cNvPr id="267" name="TextBox 178"/>
            <p:cNvSpPr txBox="1">
              <a:spLocks noChangeArrowheads="1"/>
            </p:cNvSpPr>
            <p:nvPr/>
          </p:nvSpPr>
          <p:spPr bwMode="auto">
            <a:xfrm>
              <a:off x="4283967" y="1407414"/>
              <a:ext cx="168805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B</a:t>
              </a:r>
            </a:p>
          </p:txBody>
        </p:sp>
        <p:sp>
          <p:nvSpPr>
            <p:cNvPr id="268" name="TextBox 184"/>
            <p:cNvSpPr txBox="1">
              <a:spLocks noChangeArrowheads="1"/>
            </p:cNvSpPr>
            <p:nvPr/>
          </p:nvSpPr>
          <p:spPr bwMode="auto">
            <a:xfrm>
              <a:off x="3801216" y="2151768"/>
              <a:ext cx="13685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E</a:t>
              </a:r>
              <a:endParaRPr lang="en-US" sz="1600" dirty="0"/>
            </a:p>
          </p:txBody>
        </p:sp>
        <p:sp>
          <p:nvSpPr>
            <p:cNvPr id="269" name="TextBox 187"/>
            <p:cNvSpPr txBox="1">
              <a:spLocks noChangeArrowheads="1"/>
            </p:cNvSpPr>
            <p:nvPr/>
          </p:nvSpPr>
          <p:spPr bwMode="auto">
            <a:xfrm>
              <a:off x="4296926" y="2132329"/>
              <a:ext cx="156739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D</a:t>
              </a:r>
              <a:endParaRPr lang="en-US" sz="1600" dirty="0"/>
            </a:p>
          </p:txBody>
        </p:sp>
        <p:cxnSp>
          <p:nvCxnSpPr>
            <p:cNvPr id="270" name="Straight Arrow Connector 168"/>
            <p:cNvCxnSpPr>
              <a:cxnSpLocks noChangeShapeType="1"/>
              <a:stCxn id="247" idx="3"/>
              <a:endCxn id="250" idx="0"/>
            </p:cNvCxnSpPr>
            <p:nvPr/>
          </p:nvCxnSpPr>
          <p:spPr bwMode="auto">
            <a:xfrm flipH="1">
              <a:off x="4252311" y="2878449"/>
              <a:ext cx="415349" cy="45594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1" name="Straight Arrow Connector 158"/>
            <p:cNvCxnSpPr>
              <a:cxnSpLocks noChangeShapeType="1"/>
              <a:stCxn id="247" idx="4"/>
              <a:endCxn id="251" idx="0"/>
            </p:cNvCxnSpPr>
            <p:nvPr/>
          </p:nvCxnSpPr>
          <p:spPr bwMode="auto">
            <a:xfrm>
              <a:off x="4809408" y="2945039"/>
              <a:ext cx="16301" cy="38935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2" name="TextBox 174"/>
            <p:cNvSpPr txBox="1">
              <a:spLocks noChangeArrowheads="1"/>
            </p:cNvSpPr>
            <p:nvPr/>
          </p:nvSpPr>
          <p:spPr bwMode="auto">
            <a:xfrm>
              <a:off x="4815580" y="2988215"/>
              <a:ext cx="15865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D</a:t>
              </a:r>
            </a:p>
          </p:txBody>
        </p:sp>
        <p:cxnSp>
          <p:nvCxnSpPr>
            <p:cNvPr id="273" name="Straight Arrow Connector 168"/>
            <p:cNvCxnSpPr>
              <a:cxnSpLocks noChangeShapeType="1"/>
              <a:stCxn id="250" idx="4"/>
              <a:endCxn id="249" idx="0"/>
            </p:cNvCxnSpPr>
            <p:nvPr/>
          </p:nvCxnSpPr>
          <p:spPr bwMode="auto">
            <a:xfrm flipH="1">
              <a:off x="4245714" y="3789098"/>
              <a:ext cx="6597" cy="25364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4" name="Straight Arrow Connector 123"/>
            <p:cNvCxnSpPr>
              <a:cxnSpLocks noChangeShapeType="1"/>
              <a:stCxn id="252" idx="4"/>
              <a:endCxn id="253" idx="0"/>
            </p:cNvCxnSpPr>
            <p:nvPr/>
          </p:nvCxnSpPr>
          <p:spPr bwMode="auto">
            <a:xfrm>
              <a:off x="5764217" y="2953119"/>
              <a:ext cx="0" cy="32349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5" name="TextBox 177"/>
            <p:cNvSpPr txBox="1">
              <a:spLocks noChangeArrowheads="1"/>
            </p:cNvSpPr>
            <p:nvPr/>
          </p:nvSpPr>
          <p:spPr bwMode="auto">
            <a:xfrm>
              <a:off x="5783010" y="3002813"/>
              <a:ext cx="13732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B</a:t>
              </a:r>
              <a:endParaRPr lang="en-US" sz="1600" dirty="0"/>
            </a:p>
          </p:txBody>
        </p:sp>
        <p:cxnSp>
          <p:nvCxnSpPr>
            <p:cNvPr id="276" name="Straight Arrow Connector 123"/>
            <p:cNvCxnSpPr>
              <a:cxnSpLocks noChangeShapeType="1"/>
              <a:stCxn id="253" idx="4"/>
              <a:endCxn id="254" idx="0"/>
            </p:cNvCxnSpPr>
            <p:nvPr/>
          </p:nvCxnSpPr>
          <p:spPr bwMode="auto">
            <a:xfrm>
              <a:off x="5764217" y="3731324"/>
              <a:ext cx="0" cy="3114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7" name="TextBox 177"/>
            <p:cNvSpPr txBox="1">
              <a:spLocks noChangeArrowheads="1"/>
            </p:cNvSpPr>
            <p:nvPr/>
          </p:nvSpPr>
          <p:spPr bwMode="auto">
            <a:xfrm>
              <a:off x="5767516" y="3743199"/>
              <a:ext cx="152821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cxnSp>
          <p:nvCxnSpPr>
            <p:cNvPr id="278" name="Straight Arrow Connector 123"/>
            <p:cNvCxnSpPr>
              <a:cxnSpLocks noChangeShapeType="1"/>
              <a:stCxn id="254" idx="4"/>
              <a:endCxn id="255" idx="0"/>
            </p:cNvCxnSpPr>
            <p:nvPr/>
          </p:nvCxnSpPr>
          <p:spPr bwMode="auto">
            <a:xfrm>
              <a:off x="5764217" y="4497450"/>
              <a:ext cx="0" cy="29635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9" name="TextBox 177"/>
            <p:cNvSpPr txBox="1">
              <a:spLocks noChangeArrowheads="1"/>
            </p:cNvSpPr>
            <p:nvPr/>
          </p:nvSpPr>
          <p:spPr bwMode="auto">
            <a:xfrm>
              <a:off x="5682568" y="4494975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A</a:t>
              </a:r>
              <a:endParaRPr lang="en-US" sz="1600" dirty="0"/>
            </a:p>
          </p:txBody>
        </p:sp>
        <p:cxnSp>
          <p:nvCxnSpPr>
            <p:cNvPr id="280" name="Straight Arrow Connector 123"/>
            <p:cNvCxnSpPr>
              <a:cxnSpLocks noChangeShapeType="1"/>
              <a:stCxn id="255" idx="4"/>
              <a:endCxn id="243" idx="0"/>
            </p:cNvCxnSpPr>
            <p:nvPr/>
          </p:nvCxnSpPr>
          <p:spPr bwMode="auto">
            <a:xfrm>
              <a:off x="5764217" y="5248510"/>
              <a:ext cx="0" cy="2460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1" name="TextBox 177"/>
            <p:cNvSpPr txBox="1">
              <a:spLocks noChangeArrowheads="1"/>
            </p:cNvSpPr>
            <p:nvPr/>
          </p:nvSpPr>
          <p:spPr bwMode="auto">
            <a:xfrm>
              <a:off x="5796135" y="5226324"/>
              <a:ext cx="14401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B</a:t>
              </a:r>
              <a:endParaRPr lang="en-US" sz="1600" dirty="0"/>
            </a:p>
          </p:txBody>
        </p:sp>
        <p:cxnSp>
          <p:nvCxnSpPr>
            <p:cNvPr id="282" name="Straight Arrow Connector 155"/>
            <p:cNvCxnSpPr>
              <a:cxnSpLocks noChangeShapeType="1"/>
              <a:stCxn id="245" idx="5"/>
              <a:endCxn id="247" idx="1"/>
            </p:cNvCxnSpPr>
            <p:nvPr/>
          </p:nvCxnSpPr>
          <p:spPr bwMode="auto">
            <a:xfrm>
              <a:off x="4437928" y="2023523"/>
              <a:ext cx="229732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3" name="TextBox 174"/>
            <p:cNvSpPr txBox="1">
              <a:spLocks noChangeArrowheads="1"/>
            </p:cNvSpPr>
            <p:nvPr/>
          </p:nvSpPr>
          <p:spPr bwMode="auto">
            <a:xfrm>
              <a:off x="4366388" y="3000803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A</a:t>
              </a:r>
              <a:endParaRPr lang="en-US" sz="1600" dirty="0"/>
            </a:p>
          </p:txBody>
        </p:sp>
        <p:sp>
          <p:nvSpPr>
            <p:cNvPr id="284" name="TextBox 174"/>
            <p:cNvSpPr txBox="1">
              <a:spLocks noChangeArrowheads="1"/>
            </p:cNvSpPr>
            <p:nvPr/>
          </p:nvSpPr>
          <p:spPr bwMode="auto">
            <a:xfrm>
              <a:off x="3943371" y="3760243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A</a:t>
              </a:r>
              <a:endParaRPr lang="en-US" sz="1600" dirty="0"/>
            </a:p>
          </p:txBody>
        </p:sp>
      </p:grpSp>
      <p:grpSp>
        <p:nvGrpSpPr>
          <p:cNvPr id="285" name="Group 284"/>
          <p:cNvGrpSpPr/>
          <p:nvPr/>
        </p:nvGrpSpPr>
        <p:grpSpPr>
          <a:xfrm>
            <a:off x="4716016" y="1499855"/>
            <a:ext cx="3888432" cy="4510104"/>
            <a:chOff x="2483768" y="1211823"/>
            <a:chExt cx="3888432" cy="4510104"/>
          </a:xfrm>
        </p:grpSpPr>
        <p:cxnSp>
          <p:nvCxnSpPr>
            <p:cNvPr id="286" name="AutoShape 85"/>
            <p:cNvCxnSpPr>
              <a:cxnSpLocks noChangeShapeType="1"/>
            </p:cNvCxnSpPr>
            <p:nvPr/>
          </p:nvCxnSpPr>
          <p:spPr bwMode="auto">
            <a:xfrm rot="10800000">
              <a:off x="4496642" y="1862760"/>
              <a:ext cx="1067113" cy="3859167"/>
            </a:xfrm>
            <a:prstGeom prst="curvedConnector3">
              <a:avLst>
                <a:gd name="adj1" fmla="val 26814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" name="AutoShape 85"/>
            <p:cNvCxnSpPr>
              <a:cxnSpLocks noChangeShapeType="1"/>
            </p:cNvCxnSpPr>
            <p:nvPr/>
          </p:nvCxnSpPr>
          <p:spPr bwMode="auto">
            <a:xfrm rot="5400000" flipH="1">
              <a:off x="2929288" y="1892678"/>
              <a:ext cx="1926338" cy="1866503"/>
            </a:xfrm>
            <a:prstGeom prst="curvedConnector4">
              <a:avLst>
                <a:gd name="adj1" fmla="val -53981"/>
                <a:gd name="adj2" fmla="val 108664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8" name="AutoShape 85"/>
            <p:cNvCxnSpPr>
              <a:cxnSpLocks noChangeShapeType="1"/>
            </p:cNvCxnSpPr>
            <p:nvPr/>
          </p:nvCxnSpPr>
          <p:spPr bwMode="auto">
            <a:xfrm rot="10800000">
              <a:off x="3264848" y="2136205"/>
              <a:ext cx="360319" cy="572187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9" name="AutoShape 45"/>
            <p:cNvCxnSpPr>
              <a:cxnSpLocks noChangeShapeType="1"/>
            </p:cNvCxnSpPr>
            <p:nvPr/>
          </p:nvCxnSpPr>
          <p:spPr bwMode="auto">
            <a:xfrm rot="5400000" flipH="1" flipV="1">
              <a:off x="3995332" y="2100723"/>
              <a:ext cx="2020511" cy="1223057"/>
            </a:xfrm>
            <a:prstGeom prst="curvedConnector5">
              <a:avLst>
                <a:gd name="adj1" fmla="val -9077"/>
                <a:gd name="adj2" fmla="val 174693"/>
                <a:gd name="adj3" fmla="val 101038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0" name="AutoShape 45"/>
            <p:cNvCxnSpPr>
              <a:cxnSpLocks noChangeShapeType="1"/>
            </p:cNvCxnSpPr>
            <p:nvPr/>
          </p:nvCxnSpPr>
          <p:spPr bwMode="auto">
            <a:xfrm rot="10800000">
              <a:off x="4496642" y="1862760"/>
              <a:ext cx="778264" cy="1019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1" name="AutoShape 45"/>
            <p:cNvCxnSpPr>
              <a:cxnSpLocks noChangeShapeType="1"/>
            </p:cNvCxnSpPr>
            <p:nvPr/>
          </p:nvCxnSpPr>
          <p:spPr bwMode="auto">
            <a:xfrm rot="5400000" flipH="1" flipV="1">
              <a:off x="3996549" y="2247997"/>
              <a:ext cx="457515" cy="141748"/>
            </a:xfrm>
            <a:prstGeom prst="curvedConnector3">
              <a:avLst>
                <a:gd name="adj1" fmla="val 56455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2" name="AutoShape 85"/>
            <p:cNvCxnSpPr>
              <a:cxnSpLocks noChangeShapeType="1"/>
            </p:cNvCxnSpPr>
            <p:nvPr/>
          </p:nvCxnSpPr>
          <p:spPr bwMode="auto">
            <a:xfrm rot="5400000" flipH="1">
              <a:off x="3091201" y="1730766"/>
              <a:ext cx="1072985" cy="1336975"/>
            </a:xfrm>
            <a:prstGeom prst="curvedConnector4">
              <a:avLst>
                <a:gd name="adj1" fmla="val -17094"/>
                <a:gd name="adj2" fmla="val 112096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3" name="TextBox 178"/>
            <p:cNvSpPr txBox="1">
              <a:spLocks noChangeArrowheads="1"/>
            </p:cNvSpPr>
            <p:nvPr/>
          </p:nvSpPr>
          <p:spPr bwMode="auto">
            <a:xfrm>
              <a:off x="4604787" y="1615524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B</a:t>
              </a:r>
            </a:p>
          </p:txBody>
        </p:sp>
        <p:cxnSp>
          <p:nvCxnSpPr>
            <p:cNvPr id="294" name="AutoShape 45"/>
            <p:cNvCxnSpPr>
              <a:cxnSpLocks noChangeShapeType="1"/>
            </p:cNvCxnSpPr>
            <p:nvPr/>
          </p:nvCxnSpPr>
          <p:spPr bwMode="auto">
            <a:xfrm rot="16200000" flipV="1">
              <a:off x="4316916" y="477555"/>
              <a:ext cx="10190" cy="2315700"/>
            </a:xfrm>
            <a:prstGeom prst="curvedConnector3">
              <a:avLst>
                <a:gd name="adj1" fmla="val 8031465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5" name="TextBox 176"/>
            <p:cNvSpPr txBox="1">
              <a:spLocks noChangeArrowheads="1"/>
            </p:cNvSpPr>
            <p:nvPr/>
          </p:nvSpPr>
          <p:spPr bwMode="auto">
            <a:xfrm>
              <a:off x="3010146" y="1211823"/>
              <a:ext cx="23920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E</a:t>
              </a:r>
            </a:p>
          </p:txBody>
        </p:sp>
        <p:cxnSp>
          <p:nvCxnSpPr>
            <p:cNvPr id="296" name="AutoShape 45"/>
            <p:cNvCxnSpPr>
              <a:cxnSpLocks noChangeShapeType="1"/>
            </p:cNvCxnSpPr>
            <p:nvPr/>
          </p:nvCxnSpPr>
          <p:spPr bwMode="auto">
            <a:xfrm rot="5400000" flipH="1" flipV="1">
              <a:off x="4875689" y="2098990"/>
              <a:ext cx="533400" cy="382465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" name="TextBox 172"/>
            <p:cNvSpPr txBox="1">
              <a:spLocks noChangeArrowheads="1"/>
            </p:cNvSpPr>
            <p:nvPr/>
          </p:nvSpPr>
          <p:spPr bwMode="auto">
            <a:xfrm>
              <a:off x="4945874" y="2020657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cxnSp>
          <p:nvCxnSpPr>
            <p:cNvPr id="298" name="AutoShape 45"/>
            <p:cNvCxnSpPr>
              <a:cxnSpLocks noChangeShapeType="1"/>
            </p:cNvCxnSpPr>
            <p:nvPr/>
          </p:nvCxnSpPr>
          <p:spPr bwMode="auto">
            <a:xfrm rot="16200000" flipV="1">
              <a:off x="4390263" y="2071187"/>
              <a:ext cx="466809" cy="371480"/>
            </a:xfrm>
            <a:prstGeom prst="curvedConnector3">
              <a:avLst>
                <a:gd name="adj1" fmla="val 100612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9" name="TextBox 174"/>
            <p:cNvSpPr txBox="1">
              <a:spLocks noChangeArrowheads="1"/>
            </p:cNvSpPr>
            <p:nvPr/>
          </p:nvSpPr>
          <p:spPr bwMode="auto">
            <a:xfrm>
              <a:off x="4642705" y="2020657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B</a:t>
              </a:r>
            </a:p>
          </p:txBody>
        </p:sp>
        <p:cxnSp>
          <p:nvCxnSpPr>
            <p:cNvPr id="300" name="AutoShape 45"/>
            <p:cNvCxnSpPr>
              <a:cxnSpLocks noChangeShapeType="1"/>
            </p:cNvCxnSpPr>
            <p:nvPr/>
          </p:nvCxnSpPr>
          <p:spPr bwMode="auto">
            <a:xfrm rot="5400000" flipH="1">
              <a:off x="3557075" y="1767863"/>
              <a:ext cx="854926" cy="1366244"/>
            </a:xfrm>
            <a:prstGeom prst="curvedConnector3">
              <a:avLst>
                <a:gd name="adj1" fmla="val -29243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1" name="TextBox 176"/>
            <p:cNvSpPr txBox="1">
              <a:spLocks noChangeArrowheads="1"/>
            </p:cNvSpPr>
            <p:nvPr/>
          </p:nvSpPr>
          <p:spPr bwMode="auto">
            <a:xfrm>
              <a:off x="3264847" y="2713227"/>
              <a:ext cx="23920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E</a:t>
              </a:r>
            </a:p>
          </p:txBody>
        </p:sp>
        <p:cxnSp>
          <p:nvCxnSpPr>
            <p:cNvPr id="302" name="AutoShape 45"/>
            <p:cNvCxnSpPr>
              <a:cxnSpLocks noChangeShapeType="1"/>
            </p:cNvCxnSpPr>
            <p:nvPr/>
          </p:nvCxnSpPr>
          <p:spPr bwMode="auto">
            <a:xfrm flipH="1" flipV="1">
              <a:off x="5617116" y="1701996"/>
              <a:ext cx="58714" cy="160764"/>
            </a:xfrm>
            <a:prstGeom prst="curvedConnector4">
              <a:avLst>
                <a:gd name="adj1" fmla="val -275432"/>
                <a:gd name="adj2" fmla="val 255509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3" name="TextBox 172"/>
            <p:cNvSpPr txBox="1">
              <a:spLocks noChangeArrowheads="1"/>
            </p:cNvSpPr>
            <p:nvPr/>
          </p:nvSpPr>
          <p:spPr bwMode="auto">
            <a:xfrm>
              <a:off x="5709977" y="1327371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cxnSp>
          <p:nvCxnSpPr>
            <p:cNvPr id="304" name="AutoShape 45"/>
            <p:cNvCxnSpPr>
              <a:cxnSpLocks noChangeShapeType="1"/>
            </p:cNvCxnSpPr>
            <p:nvPr/>
          </p:nvCxnSpPr>
          <p:spPr bwMode="auto">
            <a:xfrm rot="10800000" flipH="1">
              <a:off x="4095718" y="1701996"/>
              <a:ext cx="58714" cy="160764"/>
            </a:xfrm>
            <a:prstGeom prst="curvedConnector4">
              <a:avLst>
                <a:gd name="adj1" fmla="val -275432"/>
                <a:gd name="adj2" fmla="val 255509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5" name="TextBox 172"/>
            <p:cNvSpPr txBox="1">
              <a:spLocks noChangeArrowheads="1"/>
            </p:cNvSpPr>
            <p:nvPr/>
          </p:nvSpPr>
          <p:spPr bwMode="auto">
            <a:xfrm>
              <a:off x="3671220" y="1616240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B</a:t>
              </a:r>
              <a:endParaRPr lang="en-US" sz="1600" dirty="0"/>
            </a:p>
          </p:txBody>
        </p:sp>
        <p:cxnSp>
          <p:nvCxnSpPr>
            <p:cNvPr id="306" name="AutoShape 45"/>
            <p:cNvCxnSpPr>
              <a:cxnSpLocks noChangeShapeType="1"/>
            </p:cNvCxnSpPr>
            <p:nvPr/>
          </p:nvCxnSpPr>
          <p:spPr bwMode="auto">
            <a:xfrm rot="10800000" flipH="1">
              <a:off x="2908266" y="1674014"/>
              <a:ext cx="58714" cy="160764"/>
            </a:xfrm>
            <a:prstGeom prst="curvedConnector4">
              <a:avLst>
                <a:gd name="adj1" fmla="val -275432"/>
                <a:gd name="adj2" fmla="val 255509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7" name="TextBox 172"/>
            <p:cNvSpPr txBox="1">
              <a:spLocks noChangeArrowheads="1"/>
            </p:cNvSpPr>
            <p:nvPr/>
          </p:nvSpPr>
          <p:spPr bwMode="auto">
            <a:xfrm>
              <a:off x="2483768" y="1588259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E</a:t>
              </a:r>
              <a:endParaRPr lang="en-US" sz="1600" dirty="0"/>
            </a:p>
          </p:txBody>
        </p:sp>
        <p:cxnSp>
          <p:nvCxnSpPr>
            <p:cNvPr id="308" name="AutoShape 45"/>
            <p:cNvCxnSpPr>
              <a:cxnSpLocks noChangeShapeType="1"/>
            </p:cNvCxnSpPr>
            <p:nvPr/>
          </p:nvCxnSpPr>
          <p:spPr bwMode="auto">
            <a:xfrm rot="16200000" flipV="1">
              <a:off x="5490801" y="2149838"/>
              <a:ext cx="541479" cy="288848"/>
            </a:xfrm>
            <a:prstGeom prst="curvedConnector3">
              <a:avLst>
                <a:gd name="adj1" fmla="val 90906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9" name="TextBox 172"/>
            <p:cNvSpPr txBox="1">
              <a:spLocks noChangeArrowheads="1"/>
            </p:cNvSpPr>
            <p:nvPr/>
          </p:nvSpPr>
          <p:spPr bwMode="auto">
            <a:xfrm>
              <a:off x="5709977" y="1962167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cxnSp>
          <p:nvCxnSpPr>
            <p:cNvPr id="310" name="AutoShape 45"/>
            <p:cNvCxnSpPr>
              <a:cxnSpLocks noChangeShapeType="1"/>
            </p:cNvCxnSpPr>
            <p:nvPr/>
          </p:nvCxnSpPr>
          <p:spPr bwMode="auto">
            <a:xfrm rot="16200000" flipV="1">
              <a:off x="4068018" y="727056"/>
              <a:ext cx="929596" cy="2746296"/>
            </a:xfrm>
            <a:prstGeom prst="curvedConnector3">
              <a:avLst>
                <a:gd name="adj1" fmla="val 199154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1" name="AutoShape 45"/>
            <p:cNvCxnSpPr>
              <a:cxnSpLocks noChangeShapeType="1"/>
            </p:cNvCxnSpPr>
            <p:nvPr/>
          </p:nvCxnSpPr>
          <p:spPr bwMode="auto">
            <a:xfrm rot="16200000" flipV="1">
              <a:off x="4793172" y="2513910"/>
              <a:ext cx="474052" cy="1184541"/>
            </a:xfrm>
            <a:prstGeom prst="curvedConnector3">
              <a:avLst>
                <a:gd name="adj1" fmla="val 6869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2" name="TextBox 174"/>
            <p:cNvSpPr txBox="1">
              <a:spLocks noChangeArrowheads="1"/>
            </p:cNvSpPr>
            <p:nvPr/>
          </p:nvSpPr>
          <p:spPr bwMode="auto">
            <a:xfrm>
              <a:off x="5047755" y="2829492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D</a:t>
              </a:r>
            </a:p>
          </p:txBody>
        </p:sp>
        <p:cxnSp>
          <p:nvCxnSpPr>
            <p:cNvPr id="313" name="AutoShape 45"/>
            <p:cNvCxnSpPr>
              <a:cxnSpLocks noChangeShapeType="1"/>
            </p:cNvCxnSpPr>
            <p:nvPr/>
          </p:nvCxnSpPr>
          <p:spPr bwMode="auto">
            <a:xfrm rot="16200000" flipV="1">
              <a:off x="4520318" y="2241056"/>
              <a:ext cx="407462" cy="1796841"/>
            </a:xfrm>
            <a:prstGeom prst="curvedConnector3">
              <a:avLst>
                <a:gd name="adj1" fmla="val 21008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4" name="TextBox 176"/>
            <p:cNvSpPr txBox="1">
              <a:spLocks noChangeArrowheads="1"/>
            </p:cNvSpPr>
            <p:nvPr/>
          </p:nvSpPr>
          <p:spPr bwMode="auto">
            <a:xfrm>
              <a:off x="3851920" y="3068960"/>
              <a:ext cx="23920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E</a:t>
              </a:r>
            </a:p>
          </p:txBody>
        </p:sp>
        <p:cxnSp>
          <p:nvCxnSpPr>
            <p:cNvPr id="315" name="AutoShape 45"/>
            <p:cNvCxnSpPr>
              <a:cxnSpLocks noChangeShapeType="1"/>
            </p:cNvCxnSpPr>
            <p:nvPr/>
          </p:nvCxnSpPr>
          <p:spPr bwMode="auto">
            <a:xfrm rot="16200000" flipV="1">
              <a:off x="3936269" y="2423133"/>
              <a:ext cx="2246573" cy="1125827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6" name="TextBox 178"/>
            <p:cNvSpPr txBox="1">
              <a:spLocks noChangeArrowheads="1"/>
            </p:cNvSpPr>
            <p:nvPr/>
          </p:nvSpPr>
          <p:spPr bwMode="auto">
            <a:xfrm>
              <a:off x="5200575" y="2425075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B</a:t>
              </a:r>
            </a:p>
          </p:txBody>
        </p:sp>
        <p:cxnSp>
          <p:nvCxnSpPr>
            <p:cNvPr id="317" name="AutoShape 45"/>
            <p:cNvCxnSpPr>
              <a:cxnSpLocks noChangeShapeType="1"/>
            </p:cNvCxnSpPr>
            <p:nvPr/>
          </p:nvCxnSpPr>
          <p:spPr bwMode="auto">
            <a:xfrm flipH="1" flipV="1">
              <a:off x="5675830" y="1862760"/>
              <a:ext cx="288848" cy="2407337"/>
            </a:xfrm>
            <a:prstGeom prst="curvedConnector3">
              <a:avLst>
                <a:gd name="adj1" fmla="val -132628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8" name="TextBox 172"/>
            <p:cNvSpPr txBox="1">
              <a:spLocks noChangeArrowheads="1"/>
            </p:cNvSpPr>
            <p:nvPr/>
          </p:nvSpPr>
          <p:spPr bwMode="auto">
            <a:xfrm>
              <a:off x="6015619" y="2598396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cxnSp>
          <p:nvCxnSpPr>
            <p:cNvPr id="319" name="AutoShape 45"/>
            <p:cNvCxnSpPr>
              <a:cxnSpLocks noChangeShapeType="1"/>
            </p:cNvCxnSpPr>
            <p:nvPr/>
          </p:nvCxnSpPr>
          <p:spPr bwMode="auto">
            <a:xfrm flipV="1">
              <a:off x="5964678" y="2725765"/>
              <a:ext cx="8984" cy="1544332"/>
            </a:xfrm>
            <a:prstGeom prst="curvedConnector3">
              <a:avLst>
                <a:gd name="adj1" fmla="val 180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0" name="TextBox 177"/>
            <p:cNvSpPr txBox="1">
              <a:spLocks noChangeArrowheads="1"/>
            </p:cNvSpPr>
            <p:nvPr/>
          </p:nvSpPr>
          <p:spPr bwMode="auto">
            <a:xfrm>
              <a:off x="6015619" y="3002813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D</a:t>
              </a:r>
              <a:endParaRPr lang="en-US" sz="1600" dirty="0"/>
            </a:p>
          </p:txBody>
        </p:sp>
        <p:cxnSp>
          <p:nvCxnSpPr>
            <p:cNvPr id="321" name="AutoShape 45"/>
            <p:cNvCxnSpPr>
              <a:cxnSpLocks noChangeShapeType="1"/>
            </p:cNvCxnSpPr>
            <p:nvPr/>
          </p:nvCxnSpPr>
          <p:spPr bwMode="auto">
            <a:xfrm rot="5400000" flipH="1">
              <a:off x="3116526" y="1924917"/>
              <a:ext cx="2407337" cy="2604549"/>
            </a:xfrm>
            <a:prstGeom prst="curvedConnector3">
              <a:avLst>
                <a:gd name="adj1" fmla="val -9772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2" name="TextBox 176"/>
            <p:cNvSpPr txBox="1">
              <a:spLocks noChangeArrowheads="1"/>
            </p:cNvSpPr>
            <p:nvPr/>
          </p:nvSpPr>
          <p:spPr bwMode="auto">
            <a:xfrm>
              <a:off x="4843994" y="4388669"/>
              <a:ext cx="23920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E</a:t>
              </a:r>
            </a:p>
          </p:txBody>
        </p:sp>
        <p:cxnSp>
          <p:nvCxnSpPr>
            <p:cNvPr id="323" name="AutoShape 45"/>
            <p:cNvCxnSpPr>
              <a:cxnSpLocks noChangeShapeType="1"/>
            </p:cNvCxnSpPr>
            <p:nvPr/>
          </p:nvCxnSpPr>
          <p:spPr bwMode="auto">
            <a:xfrm flipH="1" flipV="1">
              <a:off x="5617116" y="1701996"/>
              <a:ext cx="347563" cy="3319161"/>
            </a:xfrm>
            <a:prstGeom prst="curvedConnector4">
              <a:avLst>
                <a:gd name="adj1" fmla="val -125209"/>
                <a:gd name="adj2" fmla="val 93741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4" name="TextBox 172"/>
            <p:cNvSpPr txBox="1">
              <a:spLocks noChangeArrowheads="1"/>
            </p:cNvSpPr>
            <p:nvPr/>
          </p:nvSpPr>
          <p:spPr bwMode="auto">
            <a:xfrm>
              <a:off x="5975403" y="4447160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cxnSp>
          <p:nvCxnSpPr>
            <p:cNvPr id="325" name="AutoShape 45"/>
            <p:cNvCxnSpPr>
              <a:cxnSpLocks noChangeShapeType="1"/>
            </p:cNvCxnSpPr>
            <p:nvPr/>
          </p:nvCxnSpPr>
          <p:spPr bwMode="auto">
            <a:xfrm rot="10800000">
              <a:off x="2959207" y="1862761"/>
              <a:ext cx="2604549" cy="3158397"/>
            </a:xfrm>
            <a:prstGeom prst="curvedConnector3">
              <a:avLst>
                <a:gd name="adj1" fmla="val 97709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6" name="TextBox 176"/>
            <p:cNvSpPr txBox="1">
              <a:spLocks noChangeArrowheads="1"/>
            </p:cNvSpPr>
            <p:nvPr/>
          </p:nvSpPr>
          <p:spPr bwMode="auto">
            <a:xfrm>
              <a:off x="4894934" y="4793086"/>
              <a:ext cx="23920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E</a:t>
              </a:r>
            </a:p>
          </p:txBody>
        </p:sp>
        <p:sp>
          <p:nvSpPr>
            <p:cNvPr id="327" name="TextBox 174"/>
            <p:cNvSpPr txBox="1">
              <a:spLocks noChangeArrowheads="1"/>
            </p:cNvSpPr>
            <p:nvPr/>
          </p:nvSpPr>
          <p:spPr bwMode="auto">
            <a:xfrm>
              <a:off x="5149635" y="5371541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B</a:t>
              </a:r>
            </a:p>
          </p:txBody>
        </p:sp>
        <p:cxnSp>
          <p:nvCxnSpPr>
            <p:cNvPr id="328" name="AutoShape 85"/>
            <p:cNvCxnSpPr>
              <a:cxnSpLocks noChangeShapeType="1"/>
            </p:cNvCxnSpPr>
            <p:nvPr/>
          </p:nvCxnSpPr>
          <p:spPr bwMode="auto">
            <a:xfrm flipH="1" flipV="1">
              <a:off x="5675830" y="1862760"/>
              <a:ext cx="288848" cy="3859167"/>
            </a:xfrm>
            <a:prstGeom prst="curvedConnector3">
              <a:avLst>
                <a:gd name="adj1" fmla="val -182218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9" name="TextBox 172"/>
            <p:cNvSpPr txBox="1">
              <a:spLocks noChangeArrowheads="1"/>
            </p:cNvSpPr>
            <p:nvPr/>
          </p:nvSpPr>
          <p:spPr bwMode="auto">
            <a:xfrm>
              <a:off x="5963529" y="5255994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cxnSp>
          <p:nvCxnSpPr>
            <p:cNvPr id="330" name="AutoShape 45"/>
            <p:cNvCxnSpPr>
              <a:cxnSpLocks noChangeShapeType="1"/>
            </p:cNvCxnSpPr>
            <p:nvPr/>
          </p:nvCxnSpPr>
          <p:spPr bwMode="auto">
            <a:xfrm rot="10800000">
              <a:off x="3017920" y="2023523"/>
              <a:ext cx="2545835" cy="3698404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1" name="TextBox 176"/>
            <p:cNvSpPr txBox="1">
              <a:spLocks noChangeArrowheads="1"/>
            </p:cNvSpPr>
            <p:nvPr/>
          </p:nvSpPr>
          <p:spPr bwMode="auto">
            <a:xfrm>
              <a:off x="4843994" y="5371541"/>
              <a:ext cx="23920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E</a:t>
              </a:r>
            </a:p>
          </p:txBody>
        </p:sp>
        <p:cxnSp>
          <p:nvCxnSpPr>
            <p:cNvPr id="332" name="AutoShape 45"/>
            <p:cNvCxnSpPr>
              <a:cxnSpLocks noChangeShapeType="1"/>
            </p:cNvCxnSpPr>
            <p:nvPr/>
          </p:nvCxnSpPr>
          <p:spPr bwMode="auto">
            <a:xfrm rot="10800000" flipH="1">
              <a:off x="4051848" y="1862761"/>
              <a:ext cx="43870" cy="1698985"/>
            </a:xfrm>
            <a:prstGeom prst="curvedConnector3">
              <a:avLst>
                <a:gd name="adj1" fmla="val -1793442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3" name="TextBox 172"/>
            <p:cNvSpPr txBox="1">
              <a:spLocks noChangeArrowheads="1"/>
            </p:cNvSpPr>
            <p:nvPr/>
          </p:nvSpPr>
          <p:spPr bwMode="auto">
            <a:xfrm>
              <a:off x="3570488" y="3226299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B</a:t>
              </a:r>
              <a:endParaRPr lang="en-US" sz="1600" dirty="0"/>
            </a:p>
          </p:txBody>
        </p:sp>
        <p:sp>
          <p:nvSpPr>
            <p:cNvPr id="334" name="TextBox 172"/>
            <p:cNvSpPr txBox="1">
              <a:spLocks noChangeArrowheads="1"/>
            </p:cNvSpPr>
            <p:nvPr/>
          </p:nvSpPr>
          <p:spPr bwMode="auto">
            <a:xfrm>
              <a:off x="6125132" y="1557750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cxnSp>
          <p:nvCxnSpPr>
            <p:cNvPr id="335" name="AutoShape 45"/>
            <p:cNvCxnSpPr>
              <a:cxnSpLocks noChangeShapeType="1"/>
            </p:cNvCxnSpPr>
            <p:nvPr/>
          </p:nvCxnSpPr>
          <p:spPr bwMode="auto">
            <a:xfrm rot="10800000">
              <a:off x="3017920" y="2023523"/>
              <a:ext cx="1033929" cy="1538222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6" name="TextBox 176"/>
            <p:cNvSpPr txBox="1">
              <a:spLocks noChangeArrowheads="1"/>
            </p:cNvSpPr>
            <p:nvPr/>
          </p:nvSpPr>
          <p:spPr bwMode="auto">
            <a:xfrm>
              <a:off x="2959206" y="2309527"/>
              <a:ext cx="23920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E</a:t>
              </a:r>
            </a:p>
          </p:txBody>
        </p:sp>
        <p:cxnSp>
          <p:nvCxnSpPr>
            <p:cNvPr id="337" name="AutoShape 45"/>
            <p:cNvCxnSpPr>
              <a:cxnSpLocks noChangeShapeType="1"/>
            </p:cNvCxnSpPr>
            <p:nvPr/>
          </p:nvCxnSpPr>
          <p:spPr bwMode="auto">
            <a:xfrm rot="10800000" flipH="1">
              <a:off x="4045251" y="1862761"/>
              <a:ext cx="50467" cy="2407337"/>
            </a:xfrm>
            <a:prstGeom prst="curvedConnector3">
              <a:avLst>
                <a:gd name="adj1" fmla="val -1584792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" name="TextBox 172"/>
            <p:cNvSpPr txBox="1">
              <a:spLocks noChangeArrowheads="1"/>
            </p:cNvSpPr>
            <p:nvPr/>
          </p:nvSpPr>
          <p:spPr bwMode="auto">
            <a:xfrm>
              <a:off x="3621429" y="3977359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B</a:t>
              </a:r>
              <a:endParaRPr lang="en-US" sz="1600" dirty="0"/>
            </a:p>
          </p:txBody>
        </p:sp>
        <p:cxnSp>
          <p:nvCxnSpPr>
            <p:cNvPr id="339" name="AutoShape 45"/>
            <p:cNvCxnSpPr>
              <a:cxnSpLocks noChangeShapeType="1"/>
            </p:cNvCxnSpPr>
            <p:nvPr/>
          </p:nvCxnSpPr>
          <p:spPr bwMode="auto">
            <a:xfrm flipV="1">
              <a:off x="4446176" y="1862760"/>
              <a:ext cx="1229654" cy="2407337"/>
            </a:xfrm>
            <a:prstGeom prst="curvedConnector3">
              <a:avLst>
                <a:gd name="adj1" fmla="val 163983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0" name="TextBox 172"/>
            <p:cNvSpPr txBox="1">
              <a:spLocks noChangeArrowheads="1"/>
            </p:cNvSpPr>
            <p:nvPr/>
          </p:nvSpPr>
          <p:spPr bwMode="auto">
            <a:xfrm>
              <a:off x="4843994" y="3984969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cxnSp>
          <p:nvCxnSpPr>
            <p:cNvPr id="341" name="AutoShape 45"/>
            <p:cNvCxnSpPr>
              <a:cxnSpLocks noChangeShapeType="1"/>
            </p:cNvCxnSpPr>
            <p:nvPr/>
          </p:nvCxnSpPr>
          <p:spPr bwMode="auto">
            <a:xfrm rot="10800000">
              <a:off x="2959207" y="1862761"/>
              <a:ext cx="1086046" cy="2407337"/>
            </a:xfrm>
            <a:prstGeom prst="curvedConnector3">
              <a:avLst>
                <a:gd name="adj1" fmla="val 11489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2" name="TextBox 176"/>
            <p:cNvSpPr txBox="1">
              <a:spLocks noChangeArrowheads="1"/>
            </p:cNvSpPr>
            <p:nvPr/>
          </p:nvSpPr>
          <p:spPr bwMode="auto">
            <a:xfrm>
              <a:off x="2516238" y="2598396"/>
              <a:ext cx="23920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E</a:t>
              </a:r>
            </a:p>
          </p:txBody>
        </p:sp>
        <p:cxnSp>
          <p:nvCxnSpPr>
            <p:cNvPr id="345" name="AutoShape 45"/>
            <p:cNvCxnSpPr>
              <a:cxnSpLocks noChangeShapeType="1"/>
            </p:cNvCxnSpPr>
            <p:nvPr/>
          </p:nvCxnSpPr>
          <p:spPr bwMode="auto">
            <a:xfrm rot="5400000" flipH="1" flipV="1">
              <a:off x="4288979" y="2394371"/>
              <a:ext cx="2020511" cy="635762"/>
            </a:xfrm>
            <a:prstGeom prst="curvedConnector5">
              <a:avLst>
                <a:gd name="adj1" fmla="val -9077"/>
                <a:gd name="adj2" fmla="val 280092"/>
                <a:gd name="adj3" fmla="val 109077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6" name="TextBox 172"/>
            <p:cNvSpPr txBox="1">
              <a:spLocks noChangeArrowheads="1"/>
            </p:cNvSpPr>
            <p:nvPr/>
          </p:nvSpPr>
          <p:spPr bwMode="auto">
            <a:xfrm>
              <a:off x="4902567" y="3580552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cxnSp>
          <p:nvCxnSpPr>
            <p:cNvPr id="347" name="AutoShape 45"/>
            <p:cNvCxnSpPr>
              <a:cxnSpLocks noChangeShapeType="1"/>
            </p:cNvCxnSpPr>
            <p:nvPr/>
          </p:nvCxnSpPr>
          <p:spPr bwMode="auto">
            <a:xfrm rot="5400000" flipH="1">
              <a:off x="2884762" y="1937205"/>
              <a:ext cx="1859747" cy="1710858"/>
            </a:xfrm>
            <a:prstGeom prst="curvedConnector4">
              <a:avLst>
                <a:gd name="adj1" fmla="val -6297"/>
                <a:gd name="adj2" fmla="val 109452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8" name="AutoShape 85"/>
            <p:cNvCxnSpPr>
              <a:cxnSpLocks noChangeShapeType="1"/>
            </p:cNvCxnSpPr>
            <p:nvPr/>
          </p:nvCxnSpPr>
          <p:spPr bwMode="auto">
            <a:xfrm rot="5400000" flipH="1" flipV="1">
              <a:off x="4208666" y="1460706"/>
              <a:ext cx="1167158" cy="1649740"/>
            </a:xfrm>
            <a:prstGeom prst="curvedConnector5">
              <a:avLst>
                <a:gd name="adj1" fmla="val -15714"/>
                <a:gd name="adj2" fmla="val 163755"/>
                <a:gd name="adj3" fmla="val 115714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9" name="AutoShape 45"/>
            <p:cNvCxnSpPr>
              <a:cxnSpLocks noChangeShapeType="1"/>
            </p:cNvCxnSpPr>
            <p:nvPr/>
          </p:nvCxnSpPr>
          <p:spPr bwMode="auto">
            <a:xfrm rot="5400000" flipH="1" flipV="1">
              <a:off x="3547365" y="1999275"/>
              <a:ext cx="684868" cy="411838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0" name="TextBox 174"/>
            <p:cNvSpPr txBox="1">
              <a:spLocks noChangeArrowheads="1"/>
            </p:cNvSpPr>
            <p:nvPr/>
          </p:nvSpPr>
          <p:spPr bwMode="auto">
            <a:xfrm>
              <a:off x="3519548" y="2078431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B</a:t>
              </a:r>
            </a:p>
          </p:txBody>
        </p:sp>
        <p:sp>
          <p:nvSpPr>
            <p:cNvPr id="351" name="TextBox 174"/>
            <p:cNvSpPr txBox="1">
              <a:spLocks noChangeArrowheads="1"/>
            </p:cNvSpPr>
            <p:nvPr/>
          </p:nvSpPr>
          <p:spPr bwMode="auto">
            <a:xfrm>
              <a:off x="3927070" y="2186369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B</a:t>
              </a:r>
            </a:p>
          </p:txBody>
        </p:sp>
        <p:cxnSp>
          <p:nvCxnSpPr>
            <p:cNvPr id="352" name="AutoShape 45"/>
            <p:cNvCxnSpPr>
              <a:cxnSpLocks noChangeShapeType="1"/>
            </p:cNvCxnSpPr>
            <p:nvPr/>
          </p:nvCxnSpPr>
          <p:spPr bwMode="auto">
            <a:xfrm>
              <a:off x="3360129" y="1862760"/>
              <a:ext cx="735589" cy="1019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54" name="Slide Number Placeholder 5"/>
          <p:cNvSpPr txBox="1">
            <a:spLocks/>
          </p:cNvSpPr>
          <p:nvPr/>
        </p:nvSpPr>
        <p:spPr>
          <a:xfrm>
            <a:off x="1153758" y="6453336"/>
            <a:ext cx="1258002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Background</a:t>
            </a:r>
            <a:endParaRPr lang="he-IL" sz="1400" b="1" dirty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58349" y="3752314"/>
            <a:ext cx="537654" cy="297517"/>
            <a:chOff x="7258349" y="3752314"/>
            <a:chExt cx="537654" cy="297517"/>
          </a:xfrm>
        </p:grpSpPr>
        <p:cxnSp>
          <p:nvCxnSpPr>
            <p:cNvPr id="120" name="AutoShape 45"/>
            <p:cNvCxnSpPr>
              <a:cxnSpLocks noChangeShapeType="1"/>
            </p:cNvCxnSpPr>
            <p:nvPr/>
          </p:nvCxnSpPr>
          <p:spPr bwMode="auto">
            <a:xfrm rot="5400000" flipH="1" flipV="1">
              <a:off x="7488885" y="3561466"/>
              <a:ext cx="76582" cy="537654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1" name="TextBox 172"/>
            <p:cNvSpPr txBox="1">
              <a:spLocks noChangeArrowheads="1"/>
            </p:cNvSpPr>
            <p:nvPr/>
          </p:nvSpPr>
          <p:spPr bwMode="auto">
            <a:xfrm>
              <a:off x="7471408" y="3752314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B</a:t>
              </a:r>
              <a:endParaRPr lang="en-US" sz="16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043608" y="5013176"/>
            <a:ext cx="2992491" cy="975013"/>
            <a:chOff x="1043608" y="5013176"/>
            <a:chExt cx="2992491" cy="975013"/>
          </a:xfrm>
        </p:grpSpPr>
        <p:sp>
          <p:nvSpPr>
            <p:cNvPr id="7" name="TextBox 6"/>
            <p:cNvSpPr txBox="1"/>
            <p:nvPr/>
          </p:nvSpPr>
          <p:spPr>
            <a:xfrm>
              <a:off x="1403648" y="5157192"/>
              <a:ext cx="263245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800" b="1" dirty="0" smtClean="0"/>
                <a:t>BCDBCAB</a:t>
              </a:r>
              <a:endParaRPr lang="en-US" sz="4800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43608" y="5013176"/>
              <a:ext cx="7457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 smtClean="0"/>
                <a:t>Input:</a:t>
              </a:r>
              <a:endParaRPr lang="en-US" dirty="0"/>
            </a:p>
          </p:txBody>
        </p:sp>
      </p:grpSp>
      <p:sp>
        <p:nvSpPr>
          <p:cNvPr id="126" name="Oval 115"/>
          <p:cNvSpPr>
            <a:spLocks noChangeArrowheads="1"/>
          </p:cNvSpPr>
          <p:nvPr/>
        </p:nvSpPr>
        <p:spPr bwMode="auto">
          <a:xfrm>
            <a:off x="6317125" y="1268760"/>
            <a:ext cx="400924" cy="45470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rIns="0"/>
          <a:lstStyle/>
          <a:p>
            <a:pPr algn="ctr">
              <a:lnSpc>
                <a:spcPct val="80000"/>
              </a:lnSpc>
              <a:buClr>
                <a:schemeClr val="folHlink"/>
              </a:buClr>
              <a:buSzPct val="90000"/>
              <a:buFont typeface="Wingdings" charset="0"/>
              <a:buNone/>
            </a:pPr>
            <a:r>
              <a:rPr lang="en-US" sz="1600" dirty="0">
                <a:latin typeface="Arial" charset="0"/>
                <a:cs typeface="Arial" charset="0"/>
              </a:rPr>
              <a:t>s</a:t>
            </a:r>
            <a:r>
              <a:rPr lang="en-US" sz="1600" baseline="-25000" dirty="0">
                <a:latin typeface="Arial" charset="0"/>
                <a:cs typeface="Arial" charset="0"/>
              </a:rPr>
              <a:t>0</a:t>
            </a:r>
          </a:p>
        </p:txBody>
      </p:sp>
      <p:sp>
        <p:nvSpPr>
          <p:cNvPr id="127" name="Oval 117"/>
          <p:cNvSpPr>
            <a:spLocks noChangeArrowheads="1"/>
          </p:cNvSpPr>
          <p:nvPr/>
        </p:nvSpPr>
        <p:spPr bwMode="auto">
          <a:xfrm>
            <a:off x="7796392" y="5782604"/>
            <a:ext cx="400924" cy="454708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lIns="0" rIns="0"/>
          <a:lstStyle/>
          <a:p>
            <a:pPr algn="ctr">
              <a:lnSpc>
                <a:spcPct val="80000"/>
              </a:lnSpc>
              <a:buClr>
                <a:schemeClr val="folHlink"/>
              </a:buClr>
              <a:buSzPct val="90000"/>
              <a:buFont typeface="Wingdings" charset="0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s</a:t>
            </a:r>
            <a:r>
              <a:rPr lang="en-US" sz="1600" baseline="-25000" dirty="0" smtClean="0">
                <a:latin typeface="Arial" charset="0"/>
                <a:cs typeface="Arial" charset="0"/>
              </a:rPr>
              <a:t>12</a:t>
            </a:r>
            <a:endParaRPr lang="en-US" sz="1600" baseline="-25000" dirty="0">
              <a:latin typeface="Arial" charset="0"/>
              <a:cs typeface="Arial" charset="0"/>
            </a:endParaRPr>
          </a:p>
        </p:txBody>
      </p:sp>
      <p:sp>
        <p:nvSpPr>
          <p:cNvPr id="128" name="Oval 134"/>
          <p:cNvSpPr>
            <a:spLocks noChangeArrowheads="1"/>
          </p:cNvSpPr>
          <p:nvPr/>
        </p:nvSpPr>
        <p:spPr bwMode="auto">
          <a:xfrm>
            <a:off x="6328355" y="1923438"/>
            <a:ext cx="400924" cy="45470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rIns="0"/>
          <a:lstStyle/>
          <a:p>
            <a:pPr algn="ctr">
              <a:lnSpc>
                <a:spcPct val="80000"/>
              </a:lnSpc>
              <a:buClr>
                <a:schemeClr val="folHlink"/>
              </a:buClr>
              <a:buSzPct val="90000"/>
              <a:buFont typeface="Wingdings" charset="0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s</a:t>
            </a:r>
            <a:r>
              <a:rPr lang="en-US" sz="1600" baseline="-25000" dirty="0"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29" name="Oval 136"/>
          <p:cNvSpPr>
            <a:spLocks noChangeArrowheads="1"/>
          </p:cNvSpPr>
          <p:nvPr/>
        </p:nvSpPr>
        <p:spPr bwMode="auto">
          <a:xfrm>
            <a:off x="6841583" y="2778364"/>
            <a:ext cx="400924" cy="45470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rIns="0"/>
          <a:lstStyle/>
          <a:p>
            <a:pPr algn="ctr">
              <a:lnSpc>
                <a:spcPct val="80000"/>
              </a:lnSpc>
              <a:buClr>
                <a:schemeClr val="folHlink"/>
              </a:buClr>
              <a:buSzPct val="90000"/>
              <a:buFont typeface="Wingdings" charset="0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s</a:t>
            </a:r>
            <a:r>
              <a:rPr lang="en-US" sz="1600" baseline="-25000" dirty="0"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30" name="Oval 139"/>
          <p:cNvSpPr>
            <a:spLocks noChangeArrowheads="1"/>
          </p:cNvSpPr>
          <p:nvPr/>
        </p:nvSpPr>
        <p:spPr bwMode="auto">
          <a:xfrm>
            <a:off x="6838231" y="3622422"/>
            <a:ext cx="440230" cy="454708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 lIns="0" rIns="0"/>
          <a:lstStyle/>
          <a:p>
            <a:pPr algn="ctr">
              <a:lnSpc>
                <a:spcPct val="80000"/>
              </a:lnSpc>
              <a:buClr>
                <a:schemeClr val="folHlink"/>
              </a:buClr>
              <a:buSzPct val="90000"/>
              <a:buFont typeface="Wingdings" charset="0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s</a:t>
            </a:r>
            <a:r>
              <a:rPr lang="en-US" sz="1600" baseline="-25000" dirty="0">
                <a:latin typeface="Arial" charset="0"/>
                <a:cs typeface="Arial" charset="0"/>
              </a:rPr>
              <a:t>6</a:t>
            </a:r>
          </a:p>
        </p:txBody>
      </p:sp>
      <p:sp>
        <p:nvSpPr>
          <p:cNvPr id="131" name="Oval 116"/>
          <p:cNvSpPr>
            <a:spLocks noChangeArrowheads="1"/>
          </p:cNvSpPr>
          <p:nvPr/>
        </p:nvSpPr>
        <p:spPr bwMode="auto">
          <a:xfrm>
            <a:off x="7796392" y="3564648"/>
            <a:ext cx="400924" cy="45470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rIns="0"/>
          <a:lstStyle/>
          <a:p>
            <a:pPr algn="ctr">
              <a:lnSpc>
                <a:spcPct val="80000"/>
              </a:lnSpc>
              <a:buClr>
                <a:schemeClr val="folHlink"/>
              </a:buClr>
              <a:buSzPct val="90000"/>
              <a:buFont typeface="Wingdings" charset="0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s</a:t>
            </a:r>
            <a:r>
              <a:rPr lang="en-US" sz="1600" baseline="-25000" dirty="0" smtClean="0">
                <a:latin typeface="Arial" charset="0"/>
                <a:cs typeface="Arial" charset="0"/>
              </a:rPr>
              <a:t>9 </a:t>
            </a:r>
            <a:endParaRPr lang="en-US" sz="1600" baseline="-25000" dirty="0">
              <a:latin typeface="Arial" charset="0"/>
              <a:cs typeface="Arial" charset="0"/>
            </a:endParaRPr>
          </a:p>
        </p:txBody>
      </p:sp>
      <p:sp>
        <p:nvSpPr>
          <p:cNvPr id="132" name="Oval 116"/>
          <p:cNvSpPr>
            <a:spLocks noChangeArrowheads="1"/>
          </p:cNvSpPr>
          <p:nvPr/>
        </p:nvSpPr>
        <p:spPr bwMode="auto">
          <a:xfrm>
            <a:off x="7796392" y="4330775"/>
            <a:ext cx="400924" cy="45470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rIns="0"/>
          <a:lstStyle/>
          <a:p>
            <a:pPr algn="ctr">
              <a:lnSpc>
                <a:spcPct val="80000"/>
              </a:lnSpc>
              <a:buClr>
                <a:schemeClr val="folHlink"/>
              </a:buClr>
              <a:buSzPct val="90000"/>
              <a:buFont typeface="Wingdings" charset="0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s</a:t>
            </a:r>
            <a:r>
              <a:rPr lang="en-US" sz="1600" baseline="-25000" dirty="0" smtClean="0">
                <a:latin typeface="Arial" charset="0"/>
                <a:cs typeface="Arial" charset="0"/>
              </a:rPr>
              <a:t>10 </a:t>
            </a:r>
            <a:endParaRPr lang="en-US" sz="1600" baseline="-25000" dirty="0">
              <a:latin typeface="Arial" charset="0"/>
              <a:cs typeface="Arial" charset="0"/>
            </a:endParaRPr>
          </a:p>
        </p:txBody>
      </p:sp>
      <p:sp>
        <p:nvSpPr>
          <p:cNvPr id="133" name="Oval 116"/>
          <p:cNvSpPr>
            <a:spLocks noChangeArrowheads="1"/>
          </p:cNvSpPr>
          <p:nvPr/>
        </p:nvSpPr>
        <p:spPr bwMode="auto">
          <a:xfrm>
            <a:off x="7796392" y="5081835"/>
            <a:ext cx="400924" cy="45470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rIns="0"/>
          <a:lstStyle/>
          <a:p>
            <a:pPr algn="ctr">
              <a:lnSpc>
                <a:spcPct val="80000"/>
              </a:lnSpc>
              <a:buClr>
                <a:schemeClr val="folHlink"/>
              </a:buClr>
              <a:buSzPct val="90000"/>
              <a:buFont typeface="Wingdings" charset="0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s</a:t>
            </a:r>
            <a:r>
              <a:rPr lang="en-US" sz="1600" baseline="-25000" dirty="0" smtClean="0">
                <a:latin typeface="Arial" charset="0"/>
                <a:cs typeface="Arial" charset="0"/>
              </a:rPr>
              <a:t>11 </a:t>
            </a:r>
            <a:endParaRPr lang="en-US" sz="1600" baseline="-25000" dirty="0">
              <a:latin typeface="Arial" charset="0"/>
              <a:cs typeface="Arial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004048" y="1124744"/>
            <a:ext cx="3816424" cy="3024336"/>
          </a:xfrm>
          <a:prstGeom prst="round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996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Aho-Corasick</a:t>
            </a:r>
            <a:r>
              <a:rPr lang="en-US" dirty="0"/>
              <a:t>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Na</a:t>
            </a:r>
            <a:r>
              <a:rPr lang="fr-FR" u="sng" dirty="0" err="1" smtClean="0"/>
              <a:t>ï</a:t>
            </a:r>
            <a:r>
              <a:rPr lang="en-US" u="sng" dirty="0" err="1" smtClean="0"/>
              <a:t>ve</a:t>
            </a:r>
            <a:r>
              <a:rPr lang="en-US" u="sng" dirty="0" smtClean="0"/>
              <a:t> </a:t>
            </a:r>
            <a:r>
              <a:rPr lang="en-US" u="sng" dirty="0"/>
              <a:t>implementation</a:t>
            </a:r>
            <a:r>
              <a:rPr lang="en-US" u="sng" dirty="0" smtClean="0"/>
              <a:t>:</a:t>
            </a:r>
            <a:br>
              <a:rPr lang="en-US" u="sng" dirty="0" smtClean="0"/>
            </a:br>
            <a:r>
              <a:rPr lang="en-US" dirty="0" smtClean="0"/>
              <a:t>Represent the transition function</a:t>
            </a:r>
            <a:br>
              <a:rPr lang="en-US" dirty="0" smtClean="0"/>
            </a:br>
            <a:r>
              <a:rPr lang="en-US" dirty="0" smtClean="0"/>
              <a:t>in a table of |</a:t>
            </a:r>
            <a:r>
              <a:rPr lang="en-US" dirty="0" err="1" smtClean="0"/>
              <a:t>Σ</a:t>
            </a:r>
            <a:r>
              <a:rPr lang="en-US" dirty="0" smtClean="0"/>
              <a:t>|×|S| entries</a:t>
            </a:r>
          </a:p>
          <a:p>
            <a:pPr lvl="1"/>
            <a:r>
              <a:rPr lang="en-US" dirty="0" err="1" smtClean="0"/>
              <a:t>Σ</a:t>
            </a:r>
            <a:r>
              <a:rPr lang="en-US" dirty="0" smtClean="0"/>
              <a:t>: alphabet</a:t>
            </a:r>
          </a:p>
          <a:p>
            <a:pPr lvl="1"/>
            <a:r>
              <a:rPr lang="en-US" dirty="0" smtClean="0"/>
              <a:t>S: set of states</a:t>
            </a:r>
          </a:p>
          <a:p>
            <a:endParaRPr lang="en-US" dirty="0"/>
          </a:p>
          <a:p>
            <a:r>
              <a:rPr lang="en-US" dirty="0" smtClean="0"/>
              <a:t>Lookup time: </a:t>
            </a:r>
            <a:r>
              <a:rPr lang="en-US" i="1" u="sng" dirty="0" smtClean="0"/>
              <a:t>one memory access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per input symbol</a:t>
            </a:r>
          </a:p>
          <a:p>
            <a:endParaRPr lang="en-US" dirty="0" smtClean="0"/>
          </a:p>
          <a:p>
            <a:r>
              <a:rPr lang="en-US" dirty="0" smtClean="0"/>
              <a:t>Space:</a:t>
            </a:r>
            <a:br>
              <a:rPr lang="en-US" dirty="0" smtClean="0"/>
            </a:br>
            <a:r>
              <a:rPr lang="en-US" dirty="0" smtClean="0"/>
              <a:t>	In reality: 70MB to gigabytes…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9</a:t>
            </a:fld>
            <a:endParaRPr lang="he-IL" dirty="0"/>
          </a:p>
        </p:txBody>
      </p:sp>
      <p:sp>
        <p:nvSpPr>
          <p:cNvPr id="5" name="TextBox 4"/>
          <p:cNvSpPr txBox="1"/>
          <p:nvPr/>
        </p:nvSpPr>
        <p:spPr>
          <a:xfrm>
            <a:off x="6860337" y="493605"/>
            <a:ext cx="217615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[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Aho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Corasick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; 1975]</a:t>
            </a:r>
            <a:endParaRPr lang="he-IL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4" name="Slide Number Placeholder 5"/>
          <p:cNvSpPr txBox="1">
            <a:spLocks/>
          </p:cNvSpPr>
          <p:nvPr/>
        </p:nvSpPr>
        <p:spPr>
          <a:xfrm>
            <a:off x="1153758" y="6453336"/>
            <a:ext cx="1258002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Background</a:t>
            </a:r>
            <a:endParaRPr lang="he-IL" sz="1400" b="1" dirty="0">
              <a:solidFill>
                <a:srgbClr val="0000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50472"/>
              </p:ext>
            </p:extLst>
          </p:nvPr>
        </p:nvGraphicFramePr>
        <p:xfrm>
          <a:off x="5436096" y="1124744"/>
          <a:ext cx="3552054" cy="5324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009"/>
                <a:gridCol w="592009"/>
                <a:gridCol w="592009"/>
                <a:gridCol w="592009"/>
                <a:gridCol w="592009"/>
                <a:gridCol w="592009"/>
              </a:tblGrid>
              <a:tr h="484031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B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C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D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403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b="1" baseline="-25000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b="1" baseline="-25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4031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b="1" baseline="-250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403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b="1" baseline="-250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b="1" baseline="-25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403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b="1" baseline="-250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b="1" baseline="-25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403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b="1" baseline="-2500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b="1" baseline="-25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403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b="1" baseline="-2500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b="1" baseline="-25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403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b="1" baseline="-25000" dirty="0" smtClean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US" b="1" baseline="-25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9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403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b="1" baseline="-25000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b="1" baseline="-25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403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b="1" baseline="-25000" dirty="0" smtClean="0">
                          <a:solidFill>
                            <a:srgbClr val="000000"/>
                          </a:solidFill>
                        </a:rPr>
                        <a:t>8</a:t>
                      </a:r>
                      <a:endParaRPr lang="en-US" b="1" baseline="-25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9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4031"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:</a:t>
                      </a:r>
                      <a:endParaRPr lang="en-US" baseline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988" y="4752548"/>
            <a:ext cx="2542576" cy="401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6372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320" y="4752547"/>
            <a:ext cx="1768875" cy="14401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Complexity </a:t>
            </a:r>
            <a:r>
              <a:rPr lang="en-US" dirty="0" err="1" smtClean="0"/>
              <a:t>DoS</a:t>
            </a:r>
            <a:r>
              <a:rPr lang="en-US" dirty="0" smtClean="0"/>
              <a:t> Attack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229600" cy="518457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Exhaustive Traversal Adversarial Traffic</a:t>
            </a:r>
          </a:p>
          <a:p>
            <a:pPr lvl="1"/>
            <a:r>
              <a:rPr lang="en-US" dirty="0" smtClean="0"/>
              <a:t>Traverses as much states of the automaton</a:t>
            </a:r>
          </a:p>
          <a:p>
            <a:pPr lvl="1"/>
            <a:r>
              <a:rPr lang="en-US" dirty="0" smtClean="0"/>
              <a:t>Bad locality - Bad for naïve implementation</a:t>
            </a:r>
            <a:br>
              <a:rPr lang="en-US" dirty="0" smtClean="0"/>
            </a:br>
            <a:r>
              <a:rPr lang="en-US" dirty="0" smtClean="0"/>
              <a:t>(will not utilize cache)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10</a:t>
            </a:fld>
            <a:endParaRPr lang="he-IL" dirty="0"/>
          </a:p>
        </p:txBody>
      </p:sp>
      <p:grpSp>
        <p:nvGrpSpPr>
          <p:cNvPr id="5" name="Group 4"/>
          <p:cNvGrpSpPr/>
          <p:nvPr/>
        </p:nvGrpSpPr>
        <p:grpSpPr>
          <a:xfrm>
            <a:off x="5747895" y="1055683"/>
            <a:ext cx="3168351" cy="4817126"/>
            <a:chOff x="2987824" y="548680"/>
            <a:chExt cx="4248472" cy="6192688"/>
          </a:xfrm>
        </p:grpSpPr>
        <p:sp>
          <p:nvSpPr>
            <p:cNvPr id="6" name="Oval 115"/>
            <p:cNvSpPr>
              <a:spLocks noChangeArrowheads="1"/>
            </p:cNvSpPr>
            <p:nvPr/>
          </p:nvSpPr>
          <p:spPr bwMode="auto">
            <a:xfrm>
              <a:off x="4578499" y="548680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7" name="Oval 116"/>
            <p:cNvSpPr>
              <a:spLocks noChangeArrowheads="1"/>
            </p:cNvSpPr>
            <p:nvPr/>
          </p:nvSpPr>
          <p:spPr bwMode="auto">
            <a:xfrm>
              <a:off x="6261249" y="1364655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7</a:t>
              </a:r>
              <a:r>
                <a:rPr lang="en-US" sz="14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 </a:t>
              </a:r>
              <a:endParaRPr lang="en-US" sz="14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Oval 117"/>
            <p:cNvSpPr>
              <a:spLocks noChangeArrowheads="1"/>
            </p:cNvSpPr>
            <p:nvPr/>
          </p:nvSpPr>
          <p:spPr bwMode="auto">
            <a:xfrm>
              <a:off x="6669559" y="6174631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12</a:t>
              </a:r>
              <a:endParaRPr lang="en-US" sz="14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9" name="Straight Arrow Connector 121"/>
            <p:cNvCxnSpPr>
              <a:cxnSpLocks noChangeShapeType="1"/>
              <a:stCxn id="6" idx="6"/>
              <a:endCxn id="7" idx="1"/>
            </p:cNvCxnSpPr>
            <p:nvPr/>
          </p:nvCxnSpPr>
          <p:spPr bwMode="auto">
            <a:xfrm>
              <a:off x="5145236" y="832842"/>
              <a:ext cx="1198563" cy="61436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traight Arrow Connector 123"/>
            <p:cNvCxnSpPr>
              <a:cxnSpLocks noChangeShapeType="1"/>
              <a:stCxn id="7" idx="4"/>
              <a:endCxn id="38" idx="0"/>
            </p:cNvCxnSpPr>
            <p:nvPr/>
          </p:nvCxnSpPr>
          <p:spPr bwMode="auto">
            <a:xfrm>
              <a:off x="6544618" y="1931392"/>
              <a:ext cx="408310" cy="50889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Oval 132"/>
            <p:cNvSpPr>
              <a:spLocks noChangeArrowheads="1"/>
            </p:cNvSpPr>
            <p:nvPr/>
          </p:nvSpPr>
          <p:spPr bwMode="auto">
            <a:xfrm>
              <a:off x="2987824" y="1364655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57150" cmpd="sng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2" name="Oval 134"/>
            <p:cNvSpPr>
              <a:spLocks noChangeArrowheads="1"/>
            </p:cNvSpPr>
            <p:nvPr/>
          </p:nvSpPr>
          <p:spPr bwMode="auto">
            <a:xfrm>
              <a:off x="4594374" y="1364655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13" name="Oval 135"/>
            <p:cNvSpPr>
              <a:spLocks noChangeArrowheads="1"/>
            </p:cNvSpPr>
            <p:nvPr/>
          </p:nvSpPr>
          <p:spPr bwMode="auto">
            <a:xfrm>
              <a:off x="3929211" y="2418631"/>
              <a:ext cx="566738" cy="566737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3</a:t>
              </a:r>
              <a:endParaRPr lang="en-US" sz="14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" name="Oval 136"/>
            <p:cNvSpPr>
              <a:spLocks noChangeArrowheads="1"/>
            </p:cNvSpPr>
            <p:nvPr/>
          </p:nvSpPr>
          <p:spPr bwMode="auto">
            <a:xfrm>
              <a:off x="5319861" y="2430215"/>
              <a:ext cx="566738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5</a:t>
              </a:r>
            </a:p>
          </p:txBody>
        </p:sp>
        <p:sp>
          <p:nvSpPr>
            <p:cNvPr id="15" name="Oval 137"/>
            <p:cNvSpPr>
              <a:spLocks noChangeArrowheads="1"/>
            </p:cNvSpPr>
            <p:nvPr/>
          </p:nvSpPr>
          <p:spPr bwMode="auto">
            <a:xfrm>
              <a:off x="4594374" y="2418631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57150" cmpd="sng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4</a:t>
              </a:r>
            </a:p>
          </p:txBody>
        </p:sp>
        <p:cxnSp>
          <p:nvCxnSpPr>
            <p:cNvPr id="16" name="Straight Arrow Connector 141"/>
            <p:cNvCxnSpPr>
              <a:cxnSpLocks noChangeShapeType="1"/>
              <a:stCxn id="6" idx="4"/>
              <a:endCxn id="12" idx="0"/>
            </p:cNvCxnSpPr>
            <p:nvPr/>
          </p:nvCxnSpPr>
          <p:spPr bwMode="auto">
            <a:xfrm>
              <a:off x="4862661" y="1115417"/>
              <a:ext cx="15875" cy="2492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144"/>
            <p:cNvCxnSpPr>
              <a:cxnSpLocks noChangeShapeType="1"/>
              <a:stCxn id="12" idx="3"/>
              <a:endCxn id="13" idx="0"/>
            </p:cNvCxnSpPr>
            <p:nvPr/>
          </p:nvCxnSpPr>
          <p:spPr bwMode="auto">
            <a:xfrm flipH="1">
              <a:off x="4212580" y="1848395"/>
              <a:ext cx="464791" cy="5702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Straight Arrow Connector 155"/>
            <p:cNvCxnSpPr>
              <a:cxnSpLocks noChangeShapeType="1"/>
              <a:stCxn id="12" idx="4"/>
              <a:endCxn id="15" idx="0"/>
            </p:cNvCxnSpPr>
            <p:nvPr/>
          </p:nvCxnSpPr>
          <p:spPr bwMode="auto">
            <a:xfrm>
              <a:off x="4877743" y="1931392"/>
              <a:ext cx="0" cy="48723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Straight Arrow Connector 165"/>
            <p:cNvCxnSpPr>
              <a:cxnSpLocks noChangeShapeType="1"/>
              <a:stCxn id="6" idx="2"/>
              <a:endCxn id="11" idx="7"/>
            </p:cNvCxnSpPr>
            <p:nvPr/>
          </p:nvCxnSpPr>
          <p:spPr bwMode="auto">
            <a:xfrm flipH="1">
              <a:off x="3472011" y="832842"/>
              <a:ext cx="1106488" cy="61436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" name="TextBox 172"/>
            <p:cNvSpPr txBox="1">
              <a:spLocks noChangeArrowheads="1"/>
            </p:cNvSpPr>
            <p:nvPr/>
          </p:nvSpPr>
          <p:spPr bwMode="auto">
            <a:xfrm>
              <a:off x="5531147" y="856109"/>
              <a:ext cx="349251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/>
                <a:t>C</a:t>
              </a:r>
            </a:p>
          </p:txBody>
        </p:sp>
        <p:sp>
          <p:nvSpPr>
            <p:cNvPr id="21" name="TextBox 174"/>
            <p:cNvSpPr txBox="1">
              <a:spLocks noChangeArrowheads="1"/>
            </p:cNvSpPr>
            <p:nvPr/>
          </p:nvSpPr>
          <p:spPr bwMode="auto">
            <a:xfrm>
              <a:off x="5171108" y="2008237"/>
              <a:ext cx="338137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/>
                <a:t>C</a:t>
              </a:r>
            </a:p>
          </p:txBody>
        </p:sp>
        <p:sp>
          <p:nvSpPr>
            <p:cNvPr id="22" name="TextBox 176"/>
            <p:cNvSpPr txBox="1">
              <a:spLocks noChangeArrowheads="1"/>
            </p:cNvSpPr>
            <p:nvPr/>
          </p:nvSpPr>
          <p:spPr bwMode="auto">
            <a:xfrm>
              <a:off x="3658938" y="856109"/>
              <a:ext cx="338138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/>
                <a:t>E</a:t>
              </a:r>
            </a:p>
          </p:txBody>
        </p:sp>
        <p:sp>
          <p:nvSpPr>
            <p:cNvPr id="23" name="TextBox 177"/>
            <p:cNvSpPr txBox="1">
              <a:spLocks noChangeArrowheads="1"/>
            </p:cNvSpPr>
            <p:nvPr/>
          </p:nvSpPr>
          <p:spPr bwMode="auto">
            <a:xfrm>
              <a:off x="6610127" y="1979355"/>
              <a:ext cx="338137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 smtClean="0"/>
                <a:t>D</a:t>
              </a:r>
              <a:endParaRPr lang="en-US" sz="1400" dirty="0"/>
            </a:p>
          </p:txBody>
        </p:sp>
        <p:sp>
          <p:nvSpPr>
            <p:cNvPr id="24" name="TextBox 178"/>
            <p:cNvSpPr txBox="1">
              <a:spLocks noChangeArrowheads="1"/>
            </p:cNvSpPr>
            <p:nvPr/>
          </p:nvSpPr>
          <p:spPr bwMode="auto">
            <a:xfrm>
              <a:off x="4760962" y="1080492"/>
              <a:ext cx="338137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/>
                <a:t>B</a:t>
              </a:r>
            </a:p>
          </p:txBody>
        </p:sp>
        <p:sp>
          <p:nvSpPr>
            <p:cNvPr id="25" name="TextBox 184"/>
            <p:cNvSpPr txBox="1">
              <a:spLocks noChangeArrowheads="1"/>
            </p:cNvSpPr>
            <p:nvPr/>
          </p:nvSpPr>
          <p:spPr bwMode="auto">
            <a:xfrm>
              <a:off x="4210315" y="2008237"/>
              <a:ext cx="161212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 smtClean="0"/>
                <a:t>E</a:t>
              </a:r>
              <a:endParaRPr lang="en-US" sz="1400" dirty="0"/>
            </a:p>
          </p:txBody>
        </p:sp>
        <p:sp>
          <p:nvSpPr>
            <p:cNvPr id="26" name="TextBox 187"/>
            <p:cNvSpPr txBox="1">
              <a:spLocks noChangeArrowheads="1"/>
            </p:cNvSpPr>
            <p:nvPr/>
          </p:nvSpPr>
          <p:spPr bwMode="auto">
            <a:xfrm>
              <a:off x="4688953" y="2008237"/>
              <a:ext cx="338138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 smtClean="0"/>
                <a:t>D</a:t>
              </a:r>
              <a:endParaRPr lang="en-US" sz="1400" dirty="0"/>
            </a:p>
          </p:txBody>
        </p:sp>
        <p:sp>
          <p:nvSpPr>
            <p:cNvPr id="27" name="Oval 133"/>
            <p:cNvSpPr>
              <a:spLocks noChangeArrowheads="1"/>
            </p:cNvSpPr>
            <p:nvPr/>
          </p:nvSpPr>
          <p:spPr bwMode="auto">
            <a:xfrm>
              <a:off x="4523035" y="4365104"/>
              <a:ext cx="566738" cy="566738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14</a:t>
              </a:r>
              <a:endParaRPr lang="en-US" sz="14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8" name="Oval 133"/>
            <p:cNvSpPr>
              <a:spLocks noChangeArrowheads="1"/>
            </p:cNvSpPr>
            <p:nvPr/>
          </p:nvSpPr>
          <p:spPr bwMode="auto">
            <a:xfrm>
              <a:off x="4532361" y="3482230"/>
              <a:ext cx="566738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13</a:t>
              </a:r>
              <a:endParaRPr lang="en-US" sz="14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29" name="Straight Arrow Connector 168"/>
            <p:cNvCxnSpPr>
              <a:cxnSpLocks noChangeShapeType="1"/>
              <a:stCxn id="14" idx="3"/>
              <a:endCxn id="28" idx="0"/>
            </p:cNvCxnSpPr>
            <p:nvPr/>
          </p:nvCxnSpPr>
          <p:spPr bwMode="auto">
            <a:xfrm flipH="1">
              <a:off x="4815730" y="2913955"/>
              <a:ext cx="587128" cy="5682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" name="Oval 139"/>
            <p:cNvSpPr>
              <a:spLocks noChangeArrowheads="1"/>
            </p:cNvSpPr>
            <p:nvPr/>
          </p:nvSpPr>
          <p:spPr bwMode="auto">
            <a:xfrm>
              <a:off x="5315123" y="3482230"/>
              <a:ext cx="622300" cy="566737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6</a:t>
              </a:r>
            </a:p>
          </p:txBody>
        </p:sp>
        <p:cxnSp>
          <p:nvCxnSpPr>
            <p:cNvPr id="31" name="Straight Arrow Connector 158"/>
            <p:cNvCxnSpPr>
              <a:cxnSpLocks noChangeShapeType="1"/>
              <a:stCxn id="14" idx="4"/>
              <a:endCxn id="30" idx="0"/>
            </p:cNvCxnSpPr>
            <p:nvPr/>
          </p:nvCxnSpPr>
          <p:spPr bwMode="auto">
            <a:xfrm>
              <a:off x="5603230" y="2996952"/>
              <a:ext cx="23043" cy="48527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" name="TextBox 174"/>
            <p:cNvSpPr txBox="1">
              <a:spLocks noChangeArrowheads="1"/>
            </p:cNvSpPr>
            <p:nvPr/>
          </p:nvSpPr>
          <p:spPr bwMode="auto">
            <a:xfrm>
              <a:off x="5459139" y="3068960"/>
              <a:ext cx="338137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/>
                <a:t>D</a:t>
              </a:r>
            </a:p>
          </p:txBody>
        </p:sp>
        <p:cxnSp>
          <p:nvCxnSpPr>
            <p:cNvPr id="37" name="Straight Arrow Connector 168"/>
            <p:cNvCxnSpPr>
              <a:cxnSpLocks noChangeShapeType="1"/>
              <a:stCxn id="28" idx="4"/>
              <a:endCxn id="27" idx="0"/>
            </p:cNvCxnSpPr>
            <p:nvPr/>
          </p:nvCxnSpPr>
          <p:spPr bwMode="auto">
            <a:xfrm flipH="1">
              <a:off x="4806404" y="4048967"/>
              <a:ext cx="9326" cy="31613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" name="Oval 116"/>
            <p:cNvSpPr>
              <a:spLocks noChangeArrowheads="1"/>
            </p:cNvSpPr>
            <p:nvPr/>
          </p:nvSpPr>
          <p:spPr bwMode="auto">
            <a:xfrm>
              <a:off x="6669559" y="2440285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8 </a:t>
              </a:r>
              <a:endParaRPr lang="en-US" sz="14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39" name="Straight Arrow Connector 123"/>
            <p:cNvCxnSpPr>
              <a:cxnSpLocks noChangeShapeType="1"/>
              <a:stCxn id="38" idx="4"/>
              <a:endCxn id="41" idx="0"/>
            </p:cNvCxnSpPr>
            <p:nvPr/>
          </p:nvCxnSpPr>
          <p:spPr bwMode="auto">
            <a:xfrm>
              <a:off x="6952928" y="3007022"/>
              <a:ext cx="0" cy="4032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TextBox 177"/>
            <p:cNvSpPr txBox="1">
              <a:spLocks noChangeArrowheads="1"/>
            </p:cNvSpPr>
            <p:nvPr/>
          </p:nvSpPr>
          <p:spPr bwMode="auto">
            <a:xfrm>
              <a:off x="6979494" y="3068960"/>
              <a:ext cx="194121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 smtClean="0"/>
                <a:t>B</a:t>
              </a:r>
              <a:endParaRPr lang="en-US" sz="1400" dirty="0"/>
            </a:p>
          </p:txBody>
        </p:sp>
        <p:sp>
          <p:nvSpPr>
            <p:cNvPr id="41" name="Oval 116"/>
            <p:cNvSpPr>
              <a:spLocks noChangeArrowheads="1"/>
            </p:cNvSpPr>
            <p:nvPr/>
          </p:nvSpPr>
          <p:spPr bwMode="auto">
            <a:xfrm>
              <a:off x="6669559" y="3410222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9 </a:t>
              </a:r>
              <a:endParaRPr lang="en-US" sz="14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42" name="Straight Arrow Connector 123"/>
            <p:cNvCxnSpPr>
              <a:cxnSpLocks noChangeShapeType="1"/>
              <a:stCxn id="41" idx="4"/>
              <a:endCxn id="44" idx="0"/>
            </p:cNvCxnSpPr>
            <p:nvPr/>
          </p:nvCxnSpPr>
          <p:spPr bwMode="auto">
            <a:xfrm>
              <a:off x="6952928" y="3976959"/>
              <a:ext cx="0" cy="38814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" name="TextBox 177"/>
            <p:cNvSpPr txBox="1">
              <a:spLocks noChangeArrowheads="1"/>
            </p:cNvSpPr>
            <p:nvPr/>
          </p:nvSpPr>
          <p:spPr bwMode="auto">
            <a:xfrm>
              <a:off x="6957591" y="4076179"/>
              <a:ext cx="216025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/>
                <a:t>C</a:t>
              </a:r>
            </a:p>
          </p:txBody>
        </p:sp>
        <p:sp>
          <p:nvSpPr>
            <p:cNvPr id="44" name="Oval 116"/>
            <p:cNvSpPr>
              <a:spLocks noChangeArrowheads="1"/>
            </p:cNvSpPr>
            <p:nvPr/>
          </p:nvSpPr>
          <p:spPr bwMode="auto">
            <a:xfrm>
              <a:off x="6669559" y="4365104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10 </a:t>
              </a:r>
              <a:endParaRPr lang="en-US" sz="14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45" name="Straight Arrow Connector 123"/>
            <p:cNvCxnSpPr>
              <a:cxnSpLocks noChangeShapeType="1"/>
              <a:stCxn id="44" idx="4"/>
              <a:endCxn id="47" idx="0"/>
            </p:cNvCxnSpPr>
            <p:nvPr/>
          </p:nvCxnSpPr>
          <p:spPr bwMode="auto">
            <a:xfrm>
              <a:off x="6952928" y="4931841"/>
              <a:ext cx="0" cy="36936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" name="TextBox 177"/>
            <p:cNvSpPr txBox="1">
              <a:spLocks noChangeArrowheads="1"/>
            </p:cNvSpPr>
            <p:nvPr/>
          </p:nvSpPr>
          <p:spPr bwMode="auto">
            <a:xfrm>
              <a:off x="6813576" y="5013176"/>
              <a:ext cx="338137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 smtClean="0"/>
                <a:t>A</a:t>
              </a:r>
              <a:endParaRPr lang="en-US" sz="1400" dirty="0"/>
            </a:p>
          </p:txBody>
        </p:sp>
        <p:sp>
          <p:nvSpPr>
            <p:cNvPr id="47" name="Oval 116"/>
            <p:cNvSpPr>
              <a:spLocks noChangeArrowheads="1"/>
            </p:cNvSpPr>
            <p:nvPr/>
          </p:nvSpPr>
          <p:spPr bwMode="auto">
            <a:xfrm>
              <a:off x="6669559" y="5301208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11 </a:t>
              </a:r>
              <a:endParaRPr lang="en-US" sz="14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48" name="Straight Arrow Connector 123"/>
            <p:cNvCxnSpPr>
              <a:cxnSpLocks noChangeShapeType="1"/>
              <a:stCxn id="47" idx="4"/>
              <a:endCxn id="8" idx="0"/>
            </p:cNvCxnSpPr>
            <p:nvPr/>
          </p:nvCxnSpPr>
          <p:spPr bwMode="auto">
            <a:xfrm>
              <a:off x="6952928" y="5867945"/>
              <a:ext cx="0" cy="30668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" name="TextBox 177"/>
            <p:cNvSpPr txBox="1">
              <a:spLocks noChangeArrowheads="1"/>
            </p:cNvSpPr>
            <p:nvPr/>
          </p:nvSpPr>
          <p:spPr bwMode="auto">
            <a:xfrm>
              <a:off x="6813576" y="5877272"/>
              <a:ext cx="338137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 smtClean="0"/>
                <a:t>B</a:t>
              </a:r>
              <a:endParaRPr lang="en-US" sz="1400" dirty="0"/>
            </a:p>
          </p:txBody>
        </p:sp>
        <p:cxnSp>
          <p:nvCxnSpPr>
            <p:cNvPr id="50" name="Straight Arrow Connector 155"/>
            <p:cNvCxnSpPr>
              <a:cxnSpLocks noChangeShapeType="1"/>
              <a:stCxn id="12" idx="5"/>
              <a:endCxn id="14" idx="1"/>
            </p:cNvCxnSpPr>
            <p:nvPr/>
          </p:nvCxnSpPr>
          <p:spPr bwMode="auto">
            <a:xfrm>
              <a:off x="5078114" y="1848395"/>
              <a:ext cx="324744" cy="66481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" name="TextBox 174"/>
            <p:cNvSpPr txBox="1">
              <a:spLocks noChangeArrowheads="1"/>
            </p:cNvSpPr>
            <p:nvPr/>
          </p:nvSpPr>
          <p:spPr bwMode="auto">
            <a:xfrm>
              <a:off x="4976985" y="3140075"/>
              <a:ext cx="338137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 smtClean="0"/>
                <a:t>A</a:t>
              </a:r>
              <a:endParaRPr lang="en-US" sz="1400" dirty="0"/>
            </a:p>
          </p:txBody>
        </p:sp>
        <p:sp>
          <p:nvSpPr>
            <p:cNvPr id="52" name="TextBox 174"/>
            <p:cNvSpPr txBox="1">
              <a:spLocks noChangeArrowheads="1"/>
            </p:cNvSpPr>
            <p:nvPr/>
          </p:nvSpPr>
          <p:spPr bwMode="auto">
            <a:xfrm>
              <a:off x="4379019" y="4067586"/>
              <a:ext cx="338137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 smtClean="0"/>
                <a:t>A</a:t>
              </a:r>
              <a:endParaRPr lang="en-US" sz="1400" dirty="0"/>
            </a:p>
          </p:txBody>
        </p:sp>
      </p:grpSp>
      <p:sp>
        <p:nvSpPr>
          <p:cNvPr id="64" name="Freeform 63"/>
          <p:cNvSpPr/>
          <p:nvPr/>
        </p:nvSpPr>
        <p:spPr>
          <a:xfrm>
            <a:off x="7099300" y="1206500"/>
            <a:ext cx="1684121" cy="4508500"/>
          </a:xfrm>
          <a:custGeom>
            <a:avLst/>
            <a:gdLst>
              <a:gd name="connsiteX0" fmla="*/ 0 w 1684121"/>
              <a:gd name="connsiteY0" fmla="*/ 0 h 4508500"/>
              <a:gd name="connsiteX1" fmla="*/ 1282700 w 1684121"/>
              <a:gd name="connsiteY1" fmla="*/ 723900 h 4508500"/>
              <a:gd name="connsiteX2" fmla="*/ 1651000 w 1684121"/>
              <a:gd name="connsiteY2" fmla="*/ 1549400 h 4508500"/>
              <a:gd name="connsiteX3" fmla="*/ 1663700 w 1684121"/>
              <a:gd name="connsiteY3" fmla="*/ 2311400 h 4508500"/>
              <a:gd name="connsiteX4" fmla="*/ 1625600 w 1684121"/>
              <a:gd name="connsiteY4" fmla="*/ 3073400 h 4508500"/>
              <a:gd name="connsiteX5" fmla="*/ 1612900 w 1684121"/>
              <a:gd name="connsiteY5" fmla="*/ 3797300 h 4508500"/>
              <a:gd name="connsiteX6" fmla="*/ 1612900 w 1684121"/>
              <a:gd name="connsiteY6" fmla="*/ 4508500 h 450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4121" h="4508500">
                <a:moveTo>
                  <a:pt x="0" y="0"/>
                </a:moveTo>
                <a:cubicBezTo>
                  <a:pt x="503766" y="232833"/>
                  <a:pt x="1007533" y="465667"/>
                  <a:pt x="1282700" y="723900"/>
                </a:cubicBezTo>
                <a:cubicBezTo>
                  <a:pt x="1557867" y="982133"/>
                  <a:pt x="1587500" y="1284817"/>
                  <a:pt x="1651000" y="1549400"/>
                </a:cubicBezTo>
                <a:cubicBezTo>
                  <a:pt x="1714500" y="1813983"/>
                  <a:pt x="1667933" y="2057400"/>
                  <a:pt x="1663700" y="2311400"/>
                </a:cubicBezTo>
                <a:cubicBezTo>
                  <a:pt x="1659467" y="2565400"/>
                  <a:pt x="1634067" y="2825750"/>
                  <a:pt x="1625600" y="3073400"/>
                </a:cubicBezTo>
                <a:cubicBezTo>
                  <a:pt x="1617133" y="3321050"/>
                  <a:pt x="1615017" y="3558117"/>
                  <a:pt x="1612900" y="3797300"/>
                </a:cubicBezTo>
                <a:cubicBezTo>
                  <a:pt x="1610783" y="4036483"/>
                  <a:pt x="1611841" y="4272491"/>
                  <a:pt x="1612900" y="4508500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64"/>
          <p:cNvSpPr/>
          <p:nvPr/>
        </p:nvSpPr>
        <p:spPr>
          <a:xfrm>
            <a:off x="7075090" y="1193800"/>
            <a:ext cx="756606" cy="2387600"/>
          </a:xfrm>
          <a:custGeom>
            <a:avLst/>
            <a:gdLst>
              <a:gd name="connsiteX0" fmla="*/ 36910 w 756606"/>
              <a:gd name="connsiteY0" fmla="*/ 0 h 2387600"/>
              <a:gd name="connsiteX1" fmla="*/ 75010 w 756606"/>
              <a:gd name="connsiteY1" fmla="*/ 749300 h 2387600"/>
              <a:gd name="connsiteX2" fmla="*/ 710010 w 756606"/>
              <a:gd name="connsiteY2" fmla="*/ 1600200 h 2387600"/>
              <a:gd name="connsiteX3" fmla="*/ 659210 w 756606"/>
              <a:gd name="connsiteY3" fmla="*/ 2387600 h 238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6606" h="2387600">
                <a:moveTo>
                  <a:pt x="36910" y="0"/>
                </a:moveTo>
                <a:cubicBezTo>
                  <a:pt x="-132" y="241300"/>
                  <a:pt x="-37173" y="482600"/>
                  <a:pt x="75010" y="749300"/>
                </a:cubicBezTo>
                <a:cubicBezTo>
                  <a:pt x="187193" y="1016000"/>
                  <a:pt x="612643" y="1327150"/>
                  <a:pt x="710010" y="1600200"/>
                </a:cubicBezTo>
                <a:cubicBezTo>
                  <a:pt x="807377" y="1873250"/>
                  <a:pt x="733293" y="2130425"/>
                  <a:pt x="659210" y="2387600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 65"/>
          <p:cNvSpPr/>
          <p:nvPr/>
        </p:nvSpPr>
        <p:spPr>
          <a:xfrm>
            <a:off x="7002988" y="1206500"/>
            <a:ext cx="744553" cy="3048000"/>
          </a:xfrm>
          <a:custGeom>
            <a:avLst/>
            <a:gdLst>
              <a:gd name="connsiteX0" fmla="*/ 134412 w 744553"/>
              <a:gd name="connsiteY0" fmla="*/ 0 h 3048000"/>
              <a:gd name="connsiteX1" fmla="*/ 172512 w 744553"/>
              <a:gd name="connsiteY1" fmla="*/ 673100 h 3048000"/>
              <a:gd name="connsiteX2" fmla="*/ 744012 w 744553"/>
              <a:gd name="connsiteY2" fmla="*/ 1574800 h 3048000"/>
              <a:gd name="connsiteX3" fmla="*/ 58212 w 744553"/>
              <a:gd name="connsiteY3" fmla="*/ 2324100 h 3048000"/>
              <a:gd name="connsiteX4" fmla="*/ 83612 w 744553"/>
              <a:gd name="connsiteY4" fmla="*/ 304800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553" h="3048000">
                <a:moveTo>
                  <a:pt x="134412" y="0"/>
                </a:moveTo>
                <a:cubicBezTo>
                  <a:pt x="102662" y="205316"/>
                  <a:pt x="70912" y="410633"/>
                  <a:pt x="172512" y="673100"/>
                </a:cubicBezTo>
                <a:cubicBezTo>
                  <a:pt x="274112" y="935567"/>
                  <a:pt x="763062" y="1299633"/>
                  <a:pt x="744012" y="1574800"/>
                </a:cubicBezTo>
                <a:cubicBezTo>
                  <a:pt x="724962" y="1849967"/>
                  <a:pt x="168279" y="2078567"/>
                  <a:pt x="58212" y="2324100"/>
                </a:cubicBezTo>
                <a:cubicBezTo>
                  <a:pt x="-51855" y="2569633"/>
                  <a:pt x="15878" y="2808816"/>
                  <a:pt x="83612" y="3048000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reeform 66"/>
          <p:cNvSpPr/>
          <p:nvPr/>
        </p:nvSpPr>
        <p:spPr>
          <a:xfrm>
            <a:off x="7124700" y="1231900"/>
            <a:ext cx="52856" cy="1511300"/>
          </a:xfrm>
          <a:custGeom>
            <a:avLst/>
            <a:gdLst>
              <a:gd name="connsiteX0" fmla="*/ 0 w 52856"/>
              <a:gd name="connsiteY0" fmla="*/ 0 h 1511300"/>
              <a:gd name="connsiteX1" fmla="*/ 50800 w 52856"/>
              <a:gd name="connsiteY1" fmla="*/ 673100 h 1511300"/>
              <a:gd name="connsiteX2" fmla="*/ 38100 w 52856"/>
              <a:gd name="connsiteY2" fmla="*/ 1511300 h 151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856" h="1511300">
                <a:moveTo>
                  <a:pt x="0" y="0"/>
                </a:moveTo>
                <a:cubicBezTo>
                  <a:pt x="22225" y="210608"/>
                  <a:pt x="44450" y="421217"/>
                  <a:pt x="50800" y="673100"/>
                </a:cubicBezTo>
                <a:cubicBezTo>
                  <a:pt x="57150" y="924983"/>
                  <a:pt x="47625" y="1218141"/>
                  <a:pt x="38100" y="1511300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67"/>
          <p:cNvSpPr/>
          <p:nvPr/>
        </p:nvSpPr>
        <p:spPr>
          <a:xfrm>
            <a:off x="6654800" y="1244600"/>
            <a:ext cx="566830" cy="1473200"/>
          </a:xfrm>
          <a:custGeom>
            <a:avLst/>
            <a:gdLst>
              <a:gd name="connsiteX0" fmla="*/ 508000 w 566830"/>
              <a:gd name="connsiteY0" fmla="*/ 0 h 1473200"/>
              <a:gd name="connsiteX1" fmla="*/ 520700 w 566830"/>
              <a:gd name="connsiteY1" fmla="*/ 685800 h 1473200"/>
              <a:gd name="connsiteX2" fmla="*/ 0 w 566830"/>
              <a:gd name="connsiteY2" fmla="*/ 1473200 h 1473200"/>
              <a:gd name="connsiteX3" fmla="*/ 0 w 566830"/>
              <a:gd name="connsiteY3" fmla="*/ 1473200 h 14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6830" h="1473200">
                <a:moveTo>
                  <a:pt x="508000" y="0"/>
                </a:moveTo>
                <a:cubicBezTo>
                  <a:pt x="556683" y="220133"/>
                  <a:pt x="605367" y="440267"/>
                  <a:pt x="520700" y="685800"/>
                </a:cubicBezTo>
                <a:cubicBezTo>
                  <a:pt x="436033" y="931333"/>
                  <a:pt x="0" y="1473200"/>
                  <a:pt x="0" y="1473200"/>
                </a:cubicBezTo>
                <a:lnTo>
                  <a:pt x="0" y="1473200"/>
                </a:ln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 68"/>
          <p:cNvSpPr/>
          <p:nvPr/>
        </p:nvSpPr>
        <p:spPr>
          <a:xfrm>
            <a:off x="5943600" y="1231900"/>
            <a:ext cx="1206500" cy="673100"/>
          </a:xfrm>
          <a:custGeom>
            <a:avLst/>
            <a:gdLst>
              <a:gd name="connsiteX0" fmla="*/ 1206500 w 1206500"/>
              <a:gd name="connsiteY0" fmla="*/ 0 h 673100"/>
              <a:gd name="connsiteX1" fmla="*/ 0 w 1206500"/>
              <a:gd name="connsiteY1" fmla="*/ 673100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06500" h="673100">
                <a:moveTo>
                  <a:pt x="1206500" y="0"/>
                </a:moveTo>
                <a:lnTo>
                  <a:pt x="0" y="673100"/>
                </a:ln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Slide Number Placeholder 5"/>
          <p:cNvSpPr txBox="1">
            <a:spLocks/>
          </p:cNvSpPr>
          <p:nvPr/>
        </p:nvSpPr>
        <p:spPr>
          <a:xfrm>
            <a:off x="1153758" y="6453336"/>
            <a:ext cx="1258002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Background</a:t>
            </a:r>
            <a:endParaRPr lang="he-IL" sz="1400" b="1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685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0"/>
                            </p:stCondLst>
                            <p:childTnLst>
                              <p:par>
                                <p:cTn id="4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000"/>
                            </p:stCondLst>
                            <p:childTnLst>
                              <p:par>
                                <p:cTn id="5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348880"/>
            <a:ext cx="4176464" cy="403244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Failure transition goes to the state that matches the longest suffix of the input so far</a:t>
            </a:r>
            <a:endParaRPr lang="he-IL" dirty="0" smtClean="0"/>
          </a:p>
          <a:p>
            <a:endParaRPr lang="he-IL" dirty="0" smtClean="0"/>
          </a:p>
          <a:p>
            <a:r>
              <a:rPr lang="en-US" dirty="0" smtClean="0"/>
              <a:t>Lookup time: at most </a:t>
            </a:r>
            <a:r>
              <a:rPr lang="en-US" i="1" u="sng" dirty="0" smtClean="0"/>
              <a:t>two memory accesses</a:t>
            </a:r>
            <a:r>
              <a:rPr lang="en-US" dirty="0" smtClean="0"/>
              <a:t> per input symbol </a:t>
            </a:r>
            <a:r>
              <a:rPr lang="en-US" sz="1800" dirty="0" smtClean="0"/>
              <a:t>(via amortized analysis)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Space: at most, # of symbols in pattern set, </a:t>
            </a:r>
            <a:r>
              <a:rPr lang="en-US" dirty="0"/>
              <a:t>depends on implementation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11</a:t>
            </a:fld>
            <a:endParaRPr lang="he-IL" dirty="0"/>
          </a:p>
        </p:txBody>
      </p:sp>
      <p:sp>
        <p:nvSpPr>
          <p:cNvPr id="5" name="TextBox 4"/>
          <p:cNvSpPr txBox="1"/>
          <p:nvPr/>
        </p:nvSpPr>
        <p:spPr>
          <a:xfrm>
            <a:off x="6860337" y="521245"/>
            <a:ext cx="2176159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[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Aho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Corasick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; 1975]</a:t>
            </a:r>
            <a:endParaRPr lang="he-IL" dirty="0"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121" name="Group 120"/>
          <p:cNvGrpSpPr/>
          <p:nvPr/>
        </p:nvGrpSpPr>
        <p:grpSpPr>
          <a:xfrm>
            <a:off x="4788024" y="1484784"/>
            <a:ext cx="3888432" cy="4510104"/>
            <a:chOff x="2483768" y="1211823"/>
            <a:chExt cx="3888432" cy="4510104"/>
          </a:xfrm>
        </p:grpSpPr>
        <p:cxnSp>
          <p:nvCxnSpPr>
            <p:cNvPr id="122" name="AutoShape 85"/>
            <p:cNvCxnSpPr>
              <a:cxnSpLocks noChangeShapeType="1"/>
            </p:cNvCxnSpPr>
            <p:nvPr/>
          </p:nvCxnSpPr>
          <p:spPr bwMode="auto">
            <a:xfrm rot="10800000">
              <a:off x="4496642" y="1862760"/>
              <a:ext cx="1067113" cy="3859167"/>
            </a:xfrm>
            <a:prstGeom prst="curvedConnector3">
              <a:avLst>
                <a:gd name="adj1" fmla="val 26814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" name="AutoShape 85"/>
            <p:cNvCxnSpPr>
              <a:cxnSpLocks noChangeShapeType="1"/>
            </p:cNvCxnSpPr>
            <p:nvPr/>
          </p:nvCxnSpPr>
          <p:spPr bwMode="auto">
            <a:xfrm rot="5400000" flipH="1">
              <a:off x="2929288" y="1892678"/>
              <a:ext cx="1926338" cy="1866503"/>
            </a:xfrm>
            <a:prstGeom prst="curvedConnector4">
              <a:avLst>
                <a:gd name="adj1" fmla="val -53981"/>
                <a:gd name="adj2" fmla="val 108664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4" name="AutoShape 85"/>
            <p:cNvCxnSpPr>
              <a:cxnSpLocks noChangeShapeType="1"/>
            </p:cNvCxnSpPr>
            <p:nvPr/>
          </p:nvCxnSpPr>
          <p:spPr bwMode="auto">
            <a:xfrm rot="10800000">
              <a:off x="3264848" y="2136205"/>
              <a:ext cx="360319" cy="572187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5" name="AutoShape 45"/>
            <p:cNvCxnSpPr>
              <a:cxnSpLocks noChangeShapeType="1"/>
            </p:cNvCxnSpPr>
            <p:nvPr/>
          </p:nvCxnSpPr>
          <p:spPr bwMode="auto">
            <a:xfrm rot="5400000" flipH="1" flipV="1">
              <a:off x="3995332" y="2100723"/>
              <a:ext cx="2020511" cy="1223057"/>
            </a:xfrm>
            <a:prstGeom prst="curvedConnector5">
              <a:avLst>
                <a:gd name="adj1" fmla="val -9077"/>
                <a:gd name="adj2" fmla="val 174693"/>
                <a:gd name="adj3" fmla="val 101038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6" name="AutoShape 45"/>
            <p:cNvCxnSpPr>
              <a:cxnSpLocks noChangeShapeType="1"/>
            </p:cNvCxnSpPr>
            <p:nvPr/>
          </p:nvCxnSpPr>
          <p:spPr bwMode="auto">
            <a:xfrm rot="10800000">
              <a:off x="4496642" y="1862760"/>
              <a:ext cx="778264" cy="1019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7" name="AutoShape 45"/>
            <p:cNvCxnSpPr>
              <a:cxnSpLocks noChangeShapeType="1"/>
            </p:cNvCxnSpPr>
            <p:nvPr/>
          </p:nvCxnSpPr>
          <p:spPr bwMode="auto">
            <a:xfrm rot="5400000" flipH="1" flipV="1">
              <a:off x="3996549" y="2247997"/>
              <a:ext cx="457515" cy="141748"/>
            </a:xfrm>
            <a:prstGeom prst="curvedConnector3">
              <a:avLst>
                <a:gd name="adj1" fmla="val 56455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8" name="AutoShape 85"/>
            <p:cNvCxnSpPr>
              <a:cxnSpLocks noChangeShapeType="1"/>
            </p:cNvCxnSpPr>
            <p:nvPr/>
          </p:nvCxnSpPr>
          <p:spPr bwMode="auto">
            <a:xfrm rot="5400000" flipH="1">
              <a:off x="3091201" y="1730766"/>
              <a:ext cx="1072985" cy="1336975"/>
            </a:xfrm>
            <a:prstGeom prst="curvedConnector4">
              <a:avLst>
                <a:gd name="adj1" fmla="val -17094"/>
                <a:gd name="adj2" fmla="val 112096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9" name="TextBox 178"/>
            <p:cNvSpPr txBox="1">
              <a:spLocks noChangeArrowheads="1"/>
            </p:cNvSpPr>
            <p:nvPr/>
          </p:nvSpPr>
          <p:spPr bwMode="auto">
            <a:xfrm>
              <a:off x="4604787" y="1615524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B</a:t>
              </a:r>
            </a:p>
          </p:txBody>
        </p:sp>
        <p:cxnSp>
          <p:nvCxnSpPr>
            <p:cNvPr id="130" name="AutoShape 45"/>
            <p:cNvCxnSpPr>
              <a:cxnSpLocks noChangeShapeType="1"/>
            </p:cNvCxnSpPr>
            <p:nvPr/>
          </p:nvCxnSpPr>
          <p:spPr bwMode="auto">
            <a:xfrm rot="16200000" flipV="1">
              <a:off x="4316916" y="477555"/>
              <a:ext cx="10190" cy="2315700"/>
            </a:xfrm>
            <a:prstGeom prst="curvedConnector3">
              <a:avLst>
                <a:gd name="adj1" fmla="val 8031465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1" name="TextBox 176"/>
            <p:cNvSpPr txBox="1">
              <a:spLocks noChangeArrowheads="1"/>
            </p:cNvSpPr>
            <p:nvPr/>
          </p:nvSpPr>
          <p:spPr bwMode="auto">
            <a:xfrm>
              <a:off x="3010146" y="1211823"/>
              <a:ext cx="23920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E</a:t>
              </a:r>
            </a:p>
          </p:txBody>
        </p:sp>
        <p:cxnSp>
          <p:nvCxnSpPr>
            <p:cNvPr id="132" name="AutoShape 45"/>
            <p:cNvCxnSpPr>
              <a:cxnSpLocks noChangeShapeType="1"/>
            </p:cNvCxnSpPr>
            <p:nvPr/>
          </p:nvCxnSpPr>
          <p:spPr bwMode="auto">
            <a:xfrm rot="5400000" flipH="1" flipV="1">
              <a:off x="4875689" y="2098990"/>
              <a:ext cx="533400" cy="382465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" name="TextBox 172"/>
            <p:cNvSpPr txBox="1">
              <a:spLocks noChangeArrowheads="1"/>
            </p:cNvSpPr>
            <p:nvPr/>
          </p:nvSpPr>
          <p:spPr bwMode="auto">
            <a:xfrm>
              <a:off x="4945874" y="2020657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cxnSp>
          <p:nvCxnSpPr>
            <p:cNvPr id="134" name="AutoShape 45"/>
            <p:cNvCxnSpPr>
              <a:cxnSpLocks noChangeShapeType="1"/>
            </p:cNvCxnSpPr>
            <p:nvPr/>
          </p:nvCxnSpPr>
          <p:spPr bwMode="auto">
            <a:xfrm rot="16200000" flipV="1">
              <a:off x="4390263" y="2071187"/>
              <a:ext cx="466809" cy="371480"/>
            </a:xfrm>
            <a:prstGeom prst="curvedConnector3">
              <a:avLst>
                <a:gd name="adj1" fmla="val 100612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5" name="TextBox 174"/>
            <p:cNvSpPr txBox="1">
              <a:spLocks noChangeArrowheads="1"/>
            </p:cNvSpPr>
            <p:nvPr/>
          </p:nvSpPr>
          <p:spPr bwMode="auto">
            <a:xfrm>
              <a:off x="4642705" y="2020657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B</a:t>
              </a:r>
            </a:p>
          </p:txBody>
        </p:sp>
        <p:cxnSp>
          <p:nvCxnSpPr>
            <p:cNvPr id="136" name="AutoShape 45"/>
            <p:cNvCxnSpPr>
              <a:cxnSpLocks noChangeShapeType="1"/>
            </p:cNvCxnSpPr>
            <p:nvPr/>
          </p:nvCxnSpPr>
          <p:spPr bwMode="auto">
            <a:xfrm rot="5400000" flipH="1">
              <a:off x="3557075" y="1767863"/>
              <a:ext cx="854926" cy="1366244"/>
            </a:xfrm>
            <a:prstGeom prst="curvedConnector3">
              <a:avLst>
                <a:gd name="adj1" fmla="val -29243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7" name="TextBox 176"/>
            <p:cNvSpPr txBox="1">
              <a:spLocks noChangeArrowheads="1"/>
            </p:cNvSpPr>
            <p:nvPr/>
          </p:nvSpPr>
          <p:spPr bwMode="auto">
            <a:xfrm>
              <a:off x="3264847" y="2713227"/>
              <a:ext cx="23920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E</a:t>
              </a:r>
            </a:p>
          </p:txBody>
        </p:sp>
        <p:cxnSp>
          <p:nvCxnSpPr>
            <p:cNvPr id="138" name="AutoShape 45"/>
            <p:cNvCxnSpPr>
              <a:cxnSpLocks noChangeShapeType="1"/>
            </p:cNvCxnSpPr>
            <p:nvPr/>
          </p:nvCxnSpPr>
          <p:spPr bwMode="auto">
            <a:xfrm flipH="1" flipV="1">
              <a:off x="5617116" y="1701996"/>
              <a:ext cx="58714" cy="160764"/>
            </a:xfrm>
            <a:prstGeom prst="curvedConnector4">
              <a:avLst>
                <a:gd name="adj1" fmla="val -275432"/>
                <a:gd name="adj2" fmla="val 255509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9" name="TextBox 172"/>
            <p:cNvSpPr txBox="1">
              <a:spLocks noChangeArrowheads="1"/>
            </p:cNvSpPr>
            <p:nvPr/>
          </p:nvSpPr>
          <p:spPr bwMode="auto">
            <a:xfrm>
              <a:off x="5709977" y="1327371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cxnSp>
          <p:nvCxnSpPr>
            <p:cNvPr id="140" name="AutoShape 45"/>
            <p:cNvCxnSpPr>
              <a:cxnSpLocks noChangeShapeType="1"/>
            </p:cNvCxnSpPr>
            <p:nvPr/>
          </p:nvCxnSpPr>
          <p:spPr bwMode="auto">
            <a:xfrm rot="10800000" flipH="1">
              <a:off x="4095718" y="1701996"/>
              <a:ext cx="58714" cy="160764"/>
            </a:xfrm>
            <a:prstGeom prst="curvedConnector4">
              <a:avLst>
                <a:gd name="adj1" fmla="val -275432"/>
                <a:gd name="adj2" fmla="val 255509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1" name="TextBox 172"/>
            <p:cNvSpPr txBox="1">
              <a:spLocks noChangeArrowheads="1"/>
            </p:cNvSpPr>
            <p:nvPr/>
          </p:nvSpPr>
          <p:spPr bwMode="auto">
            <a:xfrm>
              <a:off x="3671220" y="1616240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B</a:t>
              </a:r>
              <a:endParaRPr lang="en-US" sz="1600" dirty="0"/>
            </a:p>
          </p:txBody>
        </p:sp>
        <p:cxnSp>
          <p:nvCxnSpPr>
            <p:cNvPr id="142" name="AutoShape 45"/>
            <p:cNvCxnSpPr>
              <a:cxnSpLocks noChangeShapeType="1"/>
            </p:cNvCxnSpPr>
            <p:nvPr/>
          </p:nvCxnSpPr>
          <p:spPr bwMode="auto">
            <a:xfrm rot="10800000" flipH="1">
              <a:off x="2908266" y="1674014"/>
              <a:ext cx="58714" cy="160764"/>
            </a:xfrm>
            <a:prstGeom prst="curvedConnector4">
              <a:avLst>
                <a:gd name="adj1" fmla="val -275432"/>
                <a:gd name="adj2" fmla="val 255509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3" name="TextBox 172"/>
            <p:cNvSpPr txBox="1">
              <a:spLocks noChangeArrowheads="1"/>
            </p:cNvSpPr>
            <p:nvPr/>
          </p:nvSpPr>
          <p:spPr bwMode="auto">
            <a:xfrm>
              <a:off x="2483768" y="1588259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E</a:t>
              </a:r>
              <a:endParaRPr lang="en-US" sz="1600" dirty="0"/>
            </a:p>
          </p:txBody>
        </p:sp>
        <p:cxnSp>
          <p:nvCxnSpPr>
            <p:cNvPr id="144" name="AutoShape 45"/>
            <p:cNvCxnSpPr>
              <a:cxnSpLocks noChangeShapeType="1"/>
            </p:cNvCxnSpPr>
            <p:nvPr/>
          </p:nvCxnSpPr>
          <p:spPr bwMode="auto">
            <a:xfrm rot="16200000" flipV="1">
              <a:off x="5490801" y="2149838"/>
              <a:ext cx="541479" cy="288848"/>
            </a:xfrm>
            <a:prstGeom prst="curvedConnector3">
              <a:avLst>
                <a:gd name="adj1" fmla="val 90906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5" name="TextBox 172"/>
            <p:cNvSpPr txBox="1">
              <a:spLocks noChangeArrowheads="1"/>
            </p:cNvSpPr>
            <p:nvPr/>
          </p:nvSpPr>
          <p:spPr bwMode="auto">
            <a:xfrm>
              <a:off x="5709977" y="1962167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cxnSp>
          <p:nvCxnSpPr>
            <p:cNvPr id="146" name="AutoShape 45"/>
            <p:cNvCxnSpPr>
              <a:cxnSpLocks noChangeShapeType="1"/>
            </p:cNvCxnSpPr>
            <p:nvPr/>
          </p:nvCxnSpPr>
          <p:spPr bwMode="auto">
            <a:xfrm rot="16200000" flipV="1">
              <a:off x="4068018" y="727056"/>
              <a:ext cx="929596" cy="2746296"/>
            </a:xfrm>
            <a:prstGeom prst="curvedConnector3">
              <a:avLst>
                <a:gd name="adj1" fmla="val 199154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7" name="AutoShape 45"/>
            <p:cNvCxnSpPr>
              <a:cxnSpLocks noChangeShapeType="1"/>
            </p:cNvCxnSpPr>
            <p:nvPr/>
          </p:nvCxnSpPr>
          <p:spPr bwMode="auto">
            <a:xfrm rot="16200000" flipV="1">
              <a:off x="4793172" y="2513910"/>
              <a:ext cx="474052" cy="1184541"/>
            </a:xfrm>
            <a:prstGeom prst="curvedConnector3">
              <a:avLst>
                <a:gd name="adj1" fmla="val 6869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8" name="TextBox 174"/>
            <p:cNvSpPr txBox="1">
              <a:spLocks noChangeArrowheads="1"/>
            </p:cNvSpPr>
            <p:nvPr/>
          </p:nvSpPr>
          <p:spPr bwMode="auto">
            <a:xfrm>
              <a:off x="5047755" y="2829492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D</a:t>
              </a:r>
            </a:p>
          </p:txBody>
        </p:sp>
        <p:cxnSp>
          <p:nvCxnSpPr>
            <p:cNvPr id="149" name="AutoShape 45"/>
            <p:cNvCxnSpPr>
              <a:cxnSpLocks noChangeShapeType="1"/>
            </p:cNvCxnSpPr>
            <p:nvPr/>
          </p:nvCxnSpPr>
          <p:spPr bwMode="auto">
            <a:xfrm rot="16200000" flipV="1">
              <a:off x="4520318" y="2241056"/>
              <a:ext cx="407462" cy="1796841"/>
            </a:xfrm>
            <a:prstGeom prst="curvedConnector3">
              <a:avLst>
                <a:gd name="adj1" fmla="val 21008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0" name="TextBox 176"/>
            <p:cNvSpPr txBox="1">
              <a:spLocks noChangeArrowheads="1"/>
            </p:cNvSpPr>
            <p:nvPr/>
          </p:nvSpPr>
          <p:spPr bwMode="auto">
            <a:xfrm>
              <a:off x="3851920" y="3068960"/>
              <a:ext cx="23920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E</a:t>
              </a:r>
            </a:p>
          </p:txBody>
        </p:sp>
        <p:cxnSp>
          <p:nvCxnSpPr>
            <p:cNvPr id="151" name="AutoShape 45"/>
            <p:cNvCxnSpPr>
              <a:cxnSpLocks noChangeShapeType="1"/>
            </p:cNvCxnSpPr>
            <p:nvPr/>
          </p:nvCxnSpPr>
          <p:spPr bwMode="auto">
            <a:xfrm rot="16200000" flipV="1">
              <a:off x="3936269" y="2423133"/>
              <a:ext cx="2246573" cy="1125827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2" name="TextBox 178"/>
            <p:cNvSpPr txBox="1">
              <a:spLocks noChangeArrowheads="1"/>
            </p:cNvSpPr>
            <p:nvPr/>
          </p:nvSpPr>
          <p:spPr bwMode="auto">
            <a:xfrm>
              <a:off x="5200575" y="2425075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B</a:t>
              </a:r>
            </a:p>
          </p:txBody>
        </p:sp>
        <p:cxnSp>
          <p:nvCxnSpPr>
            <p:cNvPr id="153" name="AutoShape 45"/>
            <p:cNvCxnSpPr>
              <a:cxnSpLocks noChangeShapeType="1"/>
            </p:cNvCxnSpPr>
            <p:nvPr/>
          </p:nvCxnSpPr>
          <p:spPr bwMode="auto">
            <a:xfrm flipH="1" flipV="1">
              <a:off x="5675830" y="1862760"/>
              <a:ext cx="288848" cy="2407337"/>
            </a:xfrm>
            <a:prstGeom prst="curvedConnector3">
              <a:avLst>
                <a:gd name="adj1" fmla="val -132628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" name="TextBox 172"/>
            <p:cNvSpPr txBox="1">
              <a:spLocks noChangeArrowheads="1"/>
            </p:cNvSpPr>
            <p:nvPr/>
          </p:nvSpPr>
          <p:spPr bwMode="auto">
            <a:xfrm>
              <a:off x="6015619" y="2598396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cxnSp>
          <p:nvCxnSpPr>
            <p:cNvPr id="155" name="AutoShape 45"/>
            <p:cNvCxnSpPr>
              <a:cxnSpLocks noChangeShapeType="1"/>
            </p:cNvCxnSpPr>
            <p:nvPr/>
          </p:nvCxnSpPr>
          <p:spPr bwMode="auto">
            <a:xfrm flipV="1">
              <a:off x="5964678" y="2725765"/>
              <a:ext cx="8984" cy="1544332"/>
            </a:xfrm>
            <a:prstGeom prst="curvedConnector3">
              <a:avLst>
                <a:gd name="adj1" fmla="val 180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6" name="TextBox 177"/>
            <p:cNvSpPr txBox="1">
              <a:spLocks noChangeArrowheads="1"/>
            </p:cNvSpPr>
            <p:nvPr/>
          </p:nvSpPr>
          <p:spPr bwMode="auto">
            <a:xfrm>
              <a:off x="6015619" y="3002813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D</a:t>
              </a:r>
              <a:endParaRPr lang="en-US" sz="1600" dirty="0"/>
            </a:p>
          </p:txBody>
        </p:sp>
        <p:cxnSp>
          <p:nvCxnSpPr>
            <p:cNvPr id="157" name="AutoShape 45"/>
            <p:cNvCxnSpPr>
              <a:cxnSpLocks noChangeShapeType="1"/>
            </p:cNvCxnSpPr>
            <p:nvPr/>
          </p:nvCxnSpPr>
          <p:spPr bwMode="auto">
            <a:xfrm rot="5400000" flipH="1">
              <a:off x="3116526" y="1924917"/>
              <a:ext cx="2407337" cy="2604549"/>
            </a:xfrm>
            <a:prstGeom prst="curvedConnector3">
              <a:avLst>
                <a:gd name="adj1" fmla="val -9772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8" name="TextBox 176"/>
            <p:cNvSpPr txBox="1">
              <a:spLocks noChangeArrowheads="1"/>
            </p:cNvSpPr>
            <p:nvPr/>
          </p:nvSpPr>
          <p:spPr bwMode="auto">
            <a:xfrm>
              <a:off x="4843994" y="4388669"/>
              <a:ext cx="23920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E</a:t>
              </a:r>
            </a:p>
          </p:txBody>
        </p:sp>
        <p:cxnSp>
          <p:nvCxnSpPr>
            <p:cNvPr id="159" name="AutoShape 45"/>
            <p:cNvCxnSpPr>
              <a:cxnSpLocks noChangeShapeType="1"/>
            </p:cNvCxnSpPr>
            <p:nvPr/>
          </p:nvCxnSpPr>
          <p:spPr bwMode="auto">
            <a:xfrm flipH="1" flipV="1">
              <a:off x="5617116" y="1701996"/>
              <a:ext cx="347563" cy="3319161"/>
            </a:xfrm>
            <a:prstGeom prst="curvedConnector4">
              <a:avLst>
                <a:gd name="adj1" fmla="val -125209"/>
                <a:gd name="adj2" fmla="val 93741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0" name="TextBox 172"/>
            <p:cNvSpPr txBox="1">
              <a:spLocks noChangeArrowheads="1"/>
            </p:cNvSpPr>
            <p:nvPr/>
          </p:nvSpPr>
          <p:spPr bwMode="auto">
            <a:xfrm>
              <a:off x="5975403" y="4447160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cxnSp>
          <p:nvCxnSpPr>
            <p:cNvPr id="161" name="AutoShape 45"/>
            <p:cNvCxnSpPr>
              <a:cxnSpLocks noChangeShapeType="1"/>
            </p:cNvCxnSpPr>
            <p:nvPr/>
          </p:nvCxnSpPr>
          <p:spPr bwMode="auto">
            <a:xfrm rot="10800000">
              <a:off x="2959207" y="1862761"/>
              <a:ext cx="2604549" cy="3158397"/>
            </a:xfrm>
            <a:prstGeom prst="curvedConnector3">
              <a:avLst>
                <a:gd name="adj1" fmla="val 97709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2" name="TextBox 176"/>
            <p:cNvSpPr txBox="1">
              <a:spLocks noChangeArrowheads="1"/>
            </p:cNvSpPr>
            <p:nvPr/>
          </p:nvSpPr>
          <p:spPr bwMode="auto">
            <a:xfrm>
              <a:off x="4894934" y="4793086"/>
              <a:ext cx="23920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E</a:t>
              </a:r>
            </a:p>
          </p:txBody>
        </p:sp>
        <p:sp>
          <p:nvSpPr>
            <p:cNvPr id="163" name="TextBox 174"/>
            <p:cNvSpPr txBox="1">
              <a:spLocks noChangeArrowheads="1"/>
            </p:cNvSpPr>
            <p:nvPr/>
          </p:nvSpPr>
          <p:spPr bwMode="auto">
            <a:xfrm>
              <a:off x="5149635" y="5371541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B</a:t>
              </a:r>
            </a:p>
          </p:txBody>
        </p:sp>
        <p:cxnSp>
          <p:nvCxnSpPr>
            <p:cNvPr id="164" name="AutoShape 85"/>
            <p:cNvCxnSpPr>
              <a:cxnSpLocks noChangeShapeType="1"/>
            </p:cNvCxnSpPr>
            <p:nvPr/>
          </p:nvCxnSpPr>
          <p:spPr bwMode="auto">
            <a:xfrm flipH="1" flipV="1">
              <a:off x="5675830" y="1862760"/>
              <a:ext cx="288848" cy="3859167"/>
            </a:xfrm>
            <a:prstGeom prst="curvedConnector3">
              <a:avLst>
                <a:gd name="adj1" fmla="val -182218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" name="TextBox 172"/>
            <p:cNvSpPr txBox="1">
              <a:spLocks noChangeArrowheads="1"/>
            </p:cNvSpPr>
            <p:nvPr/>
          </p:nvSpPr>
          <p:spPr bwMode="auto">
            <a:xfrm>
              <a:off x="5963529" y="5255994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cxnSp>
          <p:nvCxnSpPr>
            <p:cNvPr id="166" name="AutoShape 45"/>
            <p:cNvCxnSpPr>
              <a:cxnSpLocks noChangeShapeType="1"/>
            </p:cNvCxnSpPr>
            <p:nvPr/>
          </p:nvCxnSpPr>
          <p:spPr bwMode="auto">
            <a:xfrm rot="10800000">
              <a:off x="3017920" y="2023523"/>
              <a:ext cx="2545835" cy="3698404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7" name="TextBox 176"/>
            <p:cNvSpPr txBox="1">
              <a:spLocks noChangeArrowheads="1"/>
            </p:cNvSpPr>
            <p:nvPr/>
          </p:nvSpPr>
          <p:spPr bwMode="auto">
            <a:xfrm>
              <a:off x="4843994" y="5371541"/>
              <a:ext cx="23920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E</a:t>
              </a:r>
            </a:p>
          </p:txBody>
        </p:sp>
        <p:cxnSp>
          <p:nvCxnSpPr>
            <p:cNvPr id="168" name="AutoShape 45"/>
            <p:cNvCxnSpPr>
              <a:cxnSpLocks noChangeShapeType="1"/>
            </p:cNvCxnSpPr>
            <p:nvPr/>
          </p:nvCxnSpPr>
          <p:spPr bwMode="auto">
            <a:xfrm rot="10800000" flipH="1">
              <a:off x="4051848" y="1862761"/>
              <a:ext cx="43870" cy="1698985"/>
            </a:xfrm>
            <a:prstGeom prst="curvedConnector3">
              <a:avLst>
                <a:gd name="adj1" fmla="val -1793442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9" name="TextBox 172"/>
            <p:cNvSpPr txBox="1">
              <a:spLocks noChangeArrowheads="1"/>
            </p:cNvSpPr>
            <p:nvPr/>
          </p:nvSpPr>
          <p:spPr bwMode="auto">
            <a:xfrm>
              <a:off x="3570488" y="3226299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B</a:t>
              </a:r>
              <a:endParaRPr lang="en-US" sz="1600" dirty="0"/>
            </a:p>
          </p:txBody>
        </p:sp>
        <p:sp>
          <p:nvSpPr>
            <p:cNvPr id="170" name="TextBox 172"/>
            <p:cNvSpPr txBox="1">
              <a:spLocks noChangeArrowheads="1"/>
            </p:cNvSpPr>
            <p:nvPr/>
          </p:nvSpPr>
          <p:spPr bwMode="auto">
            <a:xfrm>
              <a:off x="6125132" y="1557750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cxnSp>
          <p:nvCxnSpPr>
            <p:cNvPr id="171" name="AutoShape 45"/>
            <p:cNvCxnSpPr>
              <a:cxnSpLocks noChangeShapeType="1"/>
            </p:cNvCxnSpPr>
            <p:nvPr/>
          </p:nvCxnSpPr>
          <p:spPr bwMode="auto">
            <a:xfrm rot="10800000">
              <a:off x="3017920" y="2023523"/>
              <a:ext cx="1033929" cy="1538222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2" name="TextBox 176"/>
            <p:cNvSpPr txBox="1">
              <a:spLocks noChangeArrowheads="1"/>
            </p:cNvSpPr>
            <p:nvPr/>
          </p:nvSpPr>
          <p:spPr bwMode="auto">
            <a:xfrm>
              <a:off x="2959206" y="2309527"/>
              <a:ext cx="23920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E</a:t>
              </a:r>
            </a:p>
          </p:txBody>
        </p:sp>
        <p:cxnSp>
          <p:nvCxnSpPr>
            <p:cNvPr id="173" name="AutoShape 45"/>
            <p:cNvCxnSpPr>
              <a:cxnSpLocks noChangeShapeType="1"/>
            </p:cNvCxnSpPr>
            <p:nvPr/>
          </p:nvCxnSpPr>
          <p:spPr bwMode="auto">
            <a:xfrm rot="10800000" flipH="1">
              <a:off x="4045251" y="1862761"/>
              <a:ext cx="50467" cy="2407337"/>
            </a:xfrm>
            <a:prstGeom prst="curvedConnector3">
              <a:avLst>
                <a:gd name="adj1" fmla="val -1584792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" name="TextBox 172"/>
            <p:cNvSpPr txBox="1">
              <a:spLocks noChangeArrowheads="1"/>
            </p:cNvSpPr>
            <p:nvPr/>
          </p:nvSpPr>
          <p:spPr bwMode="auto">
            <a:xfrm>
              <a:off x="3621429" y="3977359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B</a:t>
              </a:r>
              <a:endParaRPr lang="en-US" sz="1600" dirty="0"/>
            </a:p>
          </p:txBody>
        </p:sp>
        <p:cxnSp>
          <p:nvCxnSpPr>
            <p:cNvPr id="175" name="AutoShape 45"/>
            <p:cNvCxnSpPr>
              <a:cxnSpLocks noChangeShapeType="1"/>
            </p:cNvCxnSpPr>
            <p:nvPr/>
          </p:nvCxnSpPr>
          <p:spPr bwMode="auto">
            <a:xfrm flipV="1">
              <a:off x="4446176" y="1862760"/>
              <a:ext cx="1229654" cy="2407337"/>
            </a:xfrm>
            <a:prstGeom prst="curvedConnector3">
              <a:avLst>
                <a:gd name="adj1" fmla="val 163983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6" name="TextBox 172"/>
            <p:cNvSpPr txBox="1">
              <a:spLocks noChangeArrowheads="1"/>
            </p:cNvSpPr>
            <p:nvPr/>
          </p:nvSpPr>
          <p:spPr bwMode="auto">
            <a:xfrm>
              <a:off x="4843994" y="3984969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cxnSp>
          <p:nvCxnSpPr>
            <p:cNvPr id="177" name="AutoShape 45"/>
            <p:cNvCxnSpPr>
              <a:cxnSpLocks noChangeShapeType="1"/>
            </p:cNvCxnSpPr>
            <p:nvPr/>
          </p:nvCxnSpPr>
          <p:spPr bwMode="auto">
            <a:xfrm rot="10800000">
              <a:off x="2959207" y="1862761"/>
              <a:ext cx="1086046" cy="2407337"/>
            </a:xfrm>
            <a:prstGeom prst="curvedConnector3">
              <a:avLst>
                <a:gd name="adj1" fmla="val 11489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8" name="TextBox 176"/>
            <p:cNvSpPr txBox="1">
              <a:spLocks noChangeArrowheads="1"/>
            </p:cNvSpPr>
            <p:nvPr/>
          </p:nvSpPr>
          <p:spPr bwMode="auto">
            <a:xfrm>
              <a:off x="2516238" y="2598396"/>
              <a:ext cx="23920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E</a:t>
              </a:r>
            </a:p>
          </p:txBody>
        </p:sp>
        <p:cxnSp>
          <p:nvCxnSpPr>
            <p:cNvPr id="179" name="AutoShape 45"/>
            <p:cNvCxnSpPr>
              <a:cxnSpLocks noChangeShapeType="1"/>
              <a:stCxn id="182" idx="0"/>
            </p:cNvCxnSpPr>
            <p:nvPr/>
          </p:nvCxnSpPr>
          <p:spPr bwMode="auto">
            <a:xfrm rot="5400000" flipH="1" flipV="1">
              <a:off x="5256637" y="3273434"/>
              <a:ext cx="76582" cy="537654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0" name="TextBox 172"/>
            <p:cNvSpPr txBox="1">
              <a:spLocks noChangeArrowheads="1"/>
            </p:cNvSpPr>
            <p:nvPr/>
          </p:nvSpPr>
          <p:spPr bwMode="auto">
            <a:xfrm>
              <a:off x="5239160" y="3464282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B</a:t>
              </a:r>
              <a:endParaRPr lang="en-US" sz="1600" dirty="0"/>
            </a:p>
          </p:txBody>
        </p:sp>
        <p:cxnSp>
          <p:nvCxnSpPr>
            <p:cNvPr id="181" name="AutoShape 45"/>
            <p:cNvCxnSpPr>
              <a:cxnSpLocks noChangeShapeType="1"/>
            </p:cNvCxnSpPr>
            <p:nvPr/>
          </p:nvCxnSpPr>
          <p:spPr bwMode="auto">
            <a:xfrm rot="5400000" flipH="1" flipV="1">
              <a:off x="4288979" y="2394371"/>
              <a:ext cx="2020511" cy="635762"/>
            </a:xfrm>
            <a:prstGeom prst="curvedConnector5">
              <a:avLst>
                <a:gd name="adj1" fmla="val -9077"/>
                <a:gd name="adj2" fmla="val 280092"/>
                <a:gd name="adj3" fmla="val 109077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2" name="TextBox 172"/>
            <p:cNvSpPr txBox="1">
              <a:spLocks noChangeArrowheads="1"/>
            </p:cNvSpPr>
            <p:nvPr/>
          </p:nvSpPr>
          <p:spPr bwMode="auto">
            <a:xfrm>
              <a:off x="4902567" y="3580552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cxnSp>
          <p:nvCxnSpPr>
            <p:cNvPr id="183" name="AutoShape 45"/>
            <p:cNvCxnSpPr>
              <a:cxnSpLocks noChangeShapeType="1"/>
            </p:cNvCxnSpPr>
            <p:nvPr/>
          </p:nvCxnSpPr>
          <p:spPr bwMode="auto">
            <a:xfrm rot="5400000" flipH="1">
              <a:off x="2884762" y="1937205"/>
              <a:ext cx="1859747" cy="1710858"/>
            </a:xfrm>
            <a:prstGeom prst="curvedConnector4">
              <a:avLst>
                <a:gd name="adj1" fmla="val -6297"/>
                <a:gd name="adj2" fmla="val 109452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" name="AutoShape 85"/>
            <p:cNvCxnSpPr>
              <a:cxnSpLocks noChangeShapeType="1"/>
            </p:cNvCxnSpPr>
            <p:nvPr/>
          </p:nvCxnSpPr>
          <p:spPr bwMode="auto">
            <a:xfrm rot="5400000" flipH="1" flipV="1">
              <a:off x="4208666" y="1460706"/>
              <a:ext cx="1167158" cy="1649740"/>
            </a:xfrm>
            <a:prstGeom prst="curvedConnector5">
              <a:avLst>
                <a:gd name="adj1" fmla="val -15714"/>
                <a:gd name="adj2" fmla="val 163755"/>
                <a:gd name="adj3" fmla="val 115714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5" name="AutoShape 45"/>
            <p:cNvCxnSpPr>
              <a:cxnSpLocks noChangeShapeType="1"/>
            </p:cNvCxnSpPr>
            <p:nvPr/>
          </p:nvCxnSpPr>
          <p:spPr bwMode="auto">
            <a:xfrm rot="5400000" flipH="1" flipV="1">
              <a:off x="3547365" y="1999275"/>
              <a:ext cx="684868" cy="411838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6" name="TextBox 174"/>
            <p:cNvSpPr txBox="1">
              <a:spLocks noChangeArrowheads="1"/>
            </p:cNvSpPr>
            <p:nvPr/>
          </p:nvSpPr>
          <p:spPr bwMode="auto">
            <a:xfrm>
              <a:off x="3519548" y="2078431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B</a:t>
              </a:r>
            </a:p>
          </p:txBody>
        </p:sp>
        <p:sp>
          <p:nvSpPr>
            <p:cNvPr id="187" name="TextBox 174"/>
            <p:cNvSpPr txBox="1">
              <a:spLocks noChangeArrowheads="1"/>
            </p:cNvSpPr>
            <p:nvPr/>
          </p:nvSpPr>
          <p:spPr bwMode="auto">
            <a:xfrm>
              <a:off x="3927070" y="2186369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B</a:t>
              </a:r>
            </a:p>
          </p:txBody>
        </p:sp>
        <p:cxnSp>
          <p:nvCxnSpPr>
            <p:cNvPr id="188" name="AutoShape 45"/>
            <p:cNvCxnSpPr>
              <a:cxnSpLocks noChangeShapeType="1"/>
            </p:cNvCxnSpPr>
            <p:nvPr/>
          </p:nvCxnSpPr>
          <p:spPr bwMode="auto">
            <a:xfrm>
              <a:off x="3360129" y="1862760"/>
              <a:ext cx="735589" cy="1019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" name="Group 66"/>
          <p:cNvGrpSpPr/>
          <p:nvPr/>
        </p:nvGrpSpPr>
        <p:grpSpPr>
          <a:xfrm>
            <a:off x="5220072" y="1268760"/>
            <a:ext cx="3005473" cy="4968552"/>
            <a:chOff x="2959206" y="980728"/>
            <a:chExt cx="3005473" cy="4968552"/>
          </a:xfrm>
        </p:grpSpPr>
        <p:sp>
          <p:nvSpPr>
            <p:cNvPr id="68" name="Oval 115"/>
            <p:cNvSpPr>
              <a:spLocks noChangeArrowheads="1"/>
            </p:cNvSpPr>
            <p:nvPr/>
          </p:nvSpPr>
          <p:spPr bwMode="auto">
            <a:xfrm>
              <a:off x="4084488" y="980728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69" name="Oval 116"/>
            <p:cNvSpPr>
              <a:spLocks noChangeArrowheads="1"/>
            </p:cNvSpPr>
            <p:nvPr/>
          </p:nvSpPr>
          <p:spPr bwMode="auto">
            <a:xfrm>
              <a:off x="5274906" y="1635406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7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 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0" name="Oval 117"/>
            <p:cNvSpPr>
              <a:spLocks noChangeArrowheads="1"/>
            </p:cNvSpPr>
            <p:nvPr/>
          </p:nvSpPr>
          <p:spPr bwMode="auto">
            <a:xfrm>
              <a:off x="5563755" y="5494572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12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1" name="Oval 132"/>
            <p:cNvSpPr>
              <a:spLocks noChangeArrowheads="1"/>
            </p:cNvSpPr>
            <p:nvPr/>
          </p:nvSpPr>
          <p:spPr bwMode="auto">
            <a:xfrm>
              <a:off x="2959206" y="1635406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57150" cmpd="sng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72" name="Oval 134"/>
            <p:cNvSpPr>
              <a:spLocks noChangeArrowheads="1"/>
            </p:cNvSpPr>
            <p:nvPr/>
          </p:nvSpPr>
          <p:spPr bwMode="auto">
            <a:xfrm>
              <a:off x="4095718" y="1635406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73" name="Oval 135"/>
            <p:cNvSpPr>
              <a:spLocks noChangeArrowheads="1"/>
            </p:cNvSpPr>
            <p:nvPr/>
          </p:nvSpPr>
          <p:spPr bwMode="auto">
            <a:xfrm>
              <a:off x="3625166" y="2481038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3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4" name="Oval 136"/>
            <p:cNvSpPr>
              <a:spLocks noChangeArrowheads="1"/>
            </p:cNvSpPr>
            <p:nvPr/>
          </p:nvSpPr>
          <p:spPr bwMode="auto">
            <a:xfrm>
              <a:off x="4608946" y="2490332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5</a:t>
              </a:r>
            </a:p>
          </p:txBody>
        </p:sp>
        <p:sp>
          <p:nvSpPr>
            <p:cNvPr id="75" name="Oval 137"/>
            <p:cNvSpPr>
              <a:spLocks noChangeArrowheads="1"/>
            </p:cNvSpPr>
            <p:nvPr/>
          </p:nvSpPr>
          <p:spPr bwMode="auto">
            <a:xfrm>
              <a:off x="4095718" y="2481038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57150" cmpd="sng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4</a:t>
              </a:r>
            </a:p>
          </p:txBody>
        </p:sp>
        <p:sp>
          <p:nvSpPr>
            <p:cNvPr id="76" name="Oval 133"/>
            <p:cNvSpPr>
              <a:spLocks noChangeArrowheads="1"/>
            </p:cNvSpPr>
            <p:nvPr/>
          </p:nvSpPr>
          <p:spPr bwMode="auto">
            <a:xfrm>
              <a:off x="4045252" y="4042743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14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7" name="Oval 133"/>
            <p:cNvSpPr>
              <a:spLocks noChangeArrowheads="1"/>
            </p:cNvSpPr>
            <p:nvPr/>
          </p:nvSpPr>
          <p:spPr bwMode="auto">
            <a:xfrm>
              <a:off x="4051849" y="3334390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13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8" name="Oval 139"/>
            <p:cNvSpPr>
              <a:spLocks noChangeArrowheads="1"/>
            </p:cNvSpPr>
            <p:nvPr/>
          </p:nvSpPr>
          <p:spPr bwMode="auto">
            <a:xfrm>
              <a:off x="4605594" y="3334390"/>
              <a:ext cx="440230" cy="454708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6</a:t>
              </a:r>
            </a:p>
          </p:txBody>
        </p:sp>
        <p:sp>
          <p:nvSpPr>
            <p:cNvPr id="79" name="Oval 116"/>
            <p:cNvSpPr>
              <a:spLocks noChangeArrowheads="1"/>
            </p:cNvSpPr>
            <p:nvPr/>
          </p:nvSpPr>
          <p:spPr bwMode="auto">
            <a:xfrm>
              <a:off x="5563755" y="2498411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8 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0" name="Oval 116"/>
            <p:cNvSpPr>
              <a:spLocks noChangeArrowheads="1"/>
            </p:cNvSpPr>
            <p:nvPr/>
          </p:nvSpPr>
          <p:spPr bwMode="auto">
            <a:xfrm>
              <a:off x="5563755" y="3276616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9 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1" name="Oval 116"/>
            <p:cNvSpPr>
              <a:spLocks noChangeArrowheads="1"/>
            </p:cNvSpPr>
            <p:nvPr/>
          </p:nvSpPr>
          <p:spPr bwMode="auto">
            <a:xfrm>
              <a:off x="5563755" y="4042743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10 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2" name="Oval 116"/>
            <p:cNvSpPr>
              <a:spLocks noChangeArrowheads="1"/>
            </p:cNvSpPr>
            <p:nvPr/>
          </p:nvSpPr>
          <p:spPr bwMode="auto">
            <a:xfrm>
              <a:off x="5563755" y="4793803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11 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5562598" y="1496750"/>
            <a:ext cx="2638420" cy="4315123"/>
            <a:chOff x="3301732" y="1208718"/>
            <a:chExt cx="2638420" cy="4315123"/>
          </a:xfrm>
        </p:grpSpPr>
        <p:cxnSp>
          <p:nvCxnSpPr>
            <p:cNvPr id="84" name="Straight Arrow Connector 121"/>
            <p:cNvCxnSpPr>
              <a:cxnSpLocks noChangeShapeType="1"/>
              <a:stCxn id="68" idx="6"/>
              <a:endCxn id="69" idx="1"/>
            </p:cNvCxnSpPr>
            <p:nvPr/>
          </p:nvCxnSpPr>
          <p:spPr bwMode="auto">
            <a:xfrm>
              <a:off x="4485412" y="1208718"/>
              <a:ext cx="847893" cy="4929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5" name="Straight Arrow Connector 123"/>
            <p:cNvCxnSpPr>
              <a:cxnSpLocks noChangeShapeType="1"/>
              <a:stCxn id="69" idx="4"/>
              <a:endCxn id="79" idx="0"/>
            </p:cNvCxnSpPr>
            <p:nvPr/>
          </p:nvCxnSpPr>
          <p:spPr bwMode="auto">
            <a:xfrm>
              <a:off x="5475368" y="2090113"/>
              <a:ext cx="288848" cy="40829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6" name="Straight Arrow Connector 141"/>
            <p:cNvCxnSpPr>
              <a:cxnSpLocks noChangeShapeType="1"/>
              <a:stCxn id="68" idx="4"/>
              <a:endCxn id="72" idx="0"/>
            </p:cNvCxnSpPr>
            <p:nvPr/>
          </p:nvCxnSpPr>
          <p:spPr bwMode="auto">
            <a:xfrm>
              <a:off x="4285511" y="1435436"/>
              <a:ext cx="11230" cy="1999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" name="Straight Arrow Connector 144"/>
            <p:cNvCxnSpPr>
              <a:cxnSpLocks noChangeShapeType="1"/>
              <a:stCxn id="72" idx="3"/>
              <a:endCxn id="73" idx="0"/>
            </p:cNvCxnSpPr>
            <p:nvPr/>
          </p:nvCxnSpPr>
          <p:spPr bwMode="auto">
            <a:xfrm flipH="1">
              <a:off x="3825628" y="2023523"/>
              <a:ext cx="328804" cy="4575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8" name="Straight Arrow Connector 155"/>
            <p:cNvCxnSpPr>
              <a:cxnSpLocks noChangeShapeType="1"/>
              <a:stCxn id="72" idx="4"/>
              <a:endCxn id="75" idx="0"/>
            </p:cNvCxnSpPr>
            <p:nvPr/>
          </p:nvCxnSpPr>
          <p:spPr bwMode="auto">
            <a:xfrm>
              <a:off x="4296181" y="2090113"/>
              <a:ext cx="0" cy="39092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9" name="Straight Arrow Connector 165"/>
            <p:cNvCxnSpPr>
              <a:cxnSpLocks noChangeShapeType="1"/>
              <a:stCxn id="68" idx="2"/>
              <a:endCxn id="71" idx="7"/>
            </p:cNvCxnSpPr>
            <p:nvPr/>
          </p:nvCxnSpPr>
          <p:spPr bwMode="auto">
            <a:xfrm flipH="1">
              <a:off x="3301732" y="1208718"/>
              <a:ext cx="782757" cy="4929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0" name="TextBox 172"/>
            <p:cNvSpPr txBox="1">
              <a:spLocks noChangeArrowheads="1"/>
            </p:cNvSpPr>
            <p:nvPr/>
          </p:nvSpPr>
          <p:spPr bwMode="auto">
            <a:xfrm>
              <a:off x="4758414" y="1227386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sp>
          <p:nvSpPr>
            <p:cNvPr id="91" name="TextBox 174"/>
            <p:cNvSpPr txBox="1">
              <a:spLocks noChangeArrowheads="1"/>
            </p:cNvSpPr>
            <p:nvPr/>
          </p:nvSpPr>
          <p:spPr bwMode="auto">
            <a:xfrm>
              <a:off x="4463566" y="2137170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sp>
          <p:nvSpPr>
            <p:cNvPr id="92" name="TextBox 176"/>
            <p:cNvSpPr txBox="1">
              <a:spLocks noChangeArrowheads="1"/>
            </p:cNvSpPr>
            <p:nvPr/>
          </p:nvSpPr>
          <p:spPr bwMode="auto">
            <a:xfrm>
              <a:off x="3433969" y="1227386"/>
              <a:ext cx="23920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E</a:t>
              </a:r>
            </a:p>
          </p:txBody>
        </p:sp>
        <p:sp>
          <p:nvSpPr>
            <p:cNvPr id="93" name="TextBox 177"/>
            <p:cNvSpPr txBox="1">
              <a:spLocks noChangeArrowheads="1"/>
            </p:cNvSpPr>
            <p:nvPr/>
          </p:nvSpPr>
          <p:spPr bwMode="auto">
            <a:xfrm>
              <a:off x="5521711" y="2128595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D</a:t>
              </a:r>
              <a:endParaRPr lang="en-US" sz="1600" dirty="0"/>
            </a:p>
          </p:txBody>
        </p:sp>
        <p:sp>
          <p:nvSpPr>
            <p:cNvPr id="94" name="TextBox 178"/>
            <p:cNvSpPr txBox="1">
              <a:spLocks noChangeArrowheads="1"/>
            </p:cNvSpPr>
            <p:nvPr/>
          </p:nvSpPr>
          <p:spPr bwMode="auto">
            <a:xfrm>
              <a:off x="4283967" y="1407414"/>
              <a:ext cx="168805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B</a:t>
              </a:r>
            </a:p>
          </p:txBody>
        </p:sp>
        <p:sp>
          <p:nvSpPr>
            <p:cNvPr id="95" name="TextBox 184"/>
            <p:cNvSpPr txBox="1">
              <a:spLocks noChangeArrowheads="1"/>
            </p:cNvSpPr>
            <p:nvPr/>
          </p:nvSpPr>
          <p:spPr bwMode="auto">
            <a:xfrm>
              <a:off x="3801216" y="2151768"/>
              <a:ext cx="13685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E</a:t>
              </a:r>
              <a:endParaRPr lang="en-US" sz="1600" dirty="0"/>
            </a:p>
          </p:txBody>
        </p:sp>
        <p:sp>
          <p:nvSpPr>
            <p:cNvPr id="96" name="TextBox 187"/>
            <p:cNvSpPr txBox="1">
              <a:spLocks noChangeArrowheads="1"/>
            </p:cNvSpPr>
            <p:nvPr/>
          </p:nvSpPr>
          <p:spPr bwMode="auto">
            <a:xfrm>
              <a:off x="4296926" y="2132329"/>
              <a:ext cx="156739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D</a:t>
              </a:r>
              <a:endParaRPr lang="en-US" sz="1600" dirty="0"/>
            </a:p>
          </p:txBody>
        </p:sp>
        <p:cxnSp>
          <p:nvCxnSpPr>
            <p:cNvPr id="97" name="Straight Arrow Connector 168"/>
            <p:cNvCxnSpPr>
              <a:cxnSpLocks noChangeShapeType="1"/>
              <a:stCxn id="74" idx="3"/>
              <a:endCxn id="77" idx="0"/>
            </p:cNvCxnSpPr>
            <p:nvPr/>
          </p:nvCxnSpPr>
          <p:spPr bwMode="auto">
            <a:xfrm flipH="1">
              <a:off x="4252311" y="2878449"/>
              <a:ext cx="415349" cy="45594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8" name="Straight Arrow Connector 158"/>
            <p:cNvCxnSpPr>
              <a:cxnSpLocks noChangeShapeType="1"/>
              <a:stCxn id="74" idx="4"/>
              <a:endCxn id="78" idx="0"/>
            </p:cNvCxnSpPr>
            <p:nvPr/>
          </p:nvCxnSpPr>
          <p:spPr bwMode="auto">
            <a:xfrm>
              <a:off x="4809408" y="2945039"/>
              <a:ext cx="16301" cy="38935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9" name="TextBox 174"/>
            <p:cNvSpPr txBox="1">
              <a:spLocks noChangeArrowheads="1"/>
            </p:cNvSpPr>
            <p:nvPr/>
          </p:nvSpPr>
          <p:spPr bwMode="auto">
            <a:xfrm>
              <a:off x="4815580" y="2988215"/>
              <a:ext cx="15865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D</a:t>
              </a:r>
            </a:p>
          </p:txBody>
        </p:sp>
        <p:cxnSp>
          <p:nvCxnSpPr>
            <p:cNvPr id="100" name="Straight Arrow Connector 168"/>
            <p:cNvCxnSpPr>
              <a:cxnSpLocks noChangeShapeType="1"/>
              <a:stCxn id="77" idx="4"/>
              <a:endCxn id="76" idx="0"/>
            </p:cNvCxnSpPr>
            <p:nvPr/>
          </p:nvCxnSpPr>
          <p:spPr bwMode="auto">
            <a:xfrm flipH="1">
              <a:off x="4245714" y="3789098"/>
              <a:ext cx="6597" cy="25364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" name="Straight Arrow Connector 123"/>
            <p:cNvCxnSpPr>
              <a:cxnSpLocks noChangeShapeType="1"/>
              <a:stCxn id="79" idx="4"/>
              <a:endCxn id="80" idx="0"/>
            </p:cNvCxnSpPr>
            <p:nvPr/>
          </p:nvCxnSpPr>
          <p:spPr bwMode="auto">
            <a:xfrm>
              <a:off x="5764217" y="2953119"/>
              <a:ext cx="0" cy="32349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" name="TextBox 177"/>
            <p:cNvSpPr txBox="1">
              <a:spLocks noChangeArrowheads="1"/>
            </p:cNvSpPr>
            <p:nvPr/>
          </p:nvSpPr>
          <p:spPr bwMode="auto">
            <a:xfrm>
              <a:off x="5783010" y="3002813"/>
              <a:ext cx="13732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B</a:t>
              </a:r>
              <a:endParaRPr lang="en-US" sz="1600" dirty="0"/>
            </a:p>
          </p:txBody>
        </p:sp>
        <p:cxnSp>
          <p:nvCxnSpPr>
            <p:cNvPr id="103" name="Straight Arrow Connector 123"/>
            <p:cNvCxnSpPr>
              <a:cxnSpLocks noChangeShapeType="1"/>
              <a:stCxn id="80" idx="4"/>
              <a:endCxn id="81" idx="0"/>
            </p:cNvCxnSpPr>
            <p:nvPr/>
          </p:nvCxnSpPr>
          <p:spPr bwMode="auto">
            <a:xfrm>
              <a:off x="5764217" y="3731324"/>
              <a:ext cx="0" cy="3114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4" name="TextBox 177"/>
            <p:cNvSpPr txBox="1">
              <a:spLocks noChangeArrowheads="1"/>
            </p:cNvSpPr>
            <p:nvPr/>
          </p:nvSpPr>
          <p:spPr bwMode="auto">
            <a:xfrm>
              <a:off x="5767516" y="3743199"/>
              <a:ext cx="152821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cxnSp>
          <p:nvCxnSpPr>
            <p:cNvPr id="105" name="Straight Arrow Connector 123"/>
            <p:cNvCxnSpPr>
              <a:cxnSpLocks noChangeShapeType="1"/>
              <a:stCxn id="81" idx="4"/>
              <a:endCxn id="82" idx="0"/>
            </p:cNvCxnSpPr>
            <p:nvPr/>
          </p:nvCxnSpPr>
          <p:spPr bwMode="auto">
            <a:xfrm>
              <a:off x="5764217" y="4497450"/>
              <a:ext cx="0" cy="29635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6" name="TextBox 177"/>
            <p:cNvSpPr txBox="1">
              <a:spLocks noChangeArrowheads="1"/>
            </p:cNvSpPr>
            <p:nvPr/>
          </p:nvSpPr>
          <p:spPr bwMode="auto">
            <a:xfrm>
              <a:off x="5682568" y="4494975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A</a:t>
              </a:r>
              <a:endParaRPr lang="en-US" sz="1600" dirty="0"/>
            </a:p>
          </p:txBody>
        </p:sp>
        <p:cxnSp>
          <p:nvCxnSpPr>
            <p:cNvPr id="107" name="Straight Arrow Connector 123"/>
            <p:cNvCxnSpPr>
              <a:cxnSpLocks noChangeShapeType="1"/>
              <a:stCxn id="82" idx="4"/>
              <a:endCxn id="70" idx="0"/>
            </p:cNvCxnSpPr>
            <p:nvPr/>
          </p:nvCxnSpPr>
          <p:spPr bwMode="auto">
            <a:xfrm>
              <a:off x="5764217" y="5248510"/>
              <a:ext cx="0" cy="2460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8" name="TextBox 177"/>
            <p:cNvSpPr txBox="1">
              <a:spLocks noChangeArrowheads="1"/>
            </p:cNvSpPr>
            <p:nvPr/>
          </p:nvSpPr>
          <p:spPr bwMode="auto">
            <a:xfrm>
              <a:off x="5796135" y="5226324"/>
              <a:ext cx="14401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B</a:t>
              </a:r>
              <a:endParaRPr lang="en-US" sz="1600" dirty="0"/>
            </a:p>
          </p:txBody>
        </p:sp>
        <p:cxnSp>
          <p:nvCxnSpPr>
            <p:cNvPr id="109" name="Straight Arrow Connector 155"/>
            <p:cNvCxnSpPr>
              <a:cxnSpLocks noChangeShapeType="1"/>
              <a:stCxn id="72" idx="5"/>
              <a:endCxn id="74" idx="1"/>
            </p:cNvCxnSpPr>
            <p:nvPr/>
          </p:nvCxnSpPr>
          <p:spPr bwMode="auto">
            <a:xfrm>
              <a:off x="4437928" y="2023523"/>
              <a:ext cx="229732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0" name="TextBox 174"/>
            <p:cNvSpPr txBox="1">
              <a:spLocks noChangeArrowheads="1"/>
            </p:cNvSpPr>
            <p:nvPr/>
          </p:nvSpPr>
          <p:spPr bwMode="auto">
            <a:xfrm>
              <a:off x="4366388" y="3000803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A</a:t>
              </a:r>
              <a:endParaRPr lang="en-US" sz="1600" dirty="0"/>
            </a:p>
          </p:txBody>
        </p:sp>
        <p:sp>
          <p:nvSpPr>
            <p:cNvPr id="111" name="TextBox 174"/>
            <p:cNvSpPr txBox="1">
              <a:spLocks noChangeArrowheads="1"/>
            </p:cNvSpPr>
            <p:nvPr/>
          </p:nvSpPr>
          <p:spPr bwMode="auto">
            <a:xfrm>
              <a:off x="3943371" y="3760243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A</a:t>
              </a:r>
              <a:endParaRPr lang="en-US" sz="1600" dirty="0"/>
            </a:p>
          </p:txBody>
        </p:sp>
      </p:grpSp>
      <p:grpSp>
        <p:nvGrpSpPr>
          <p:cNvPr id="203" name="Group 202"/>
          <p:cNvGrpSpPr/>
          <p:nvPr/>
        </p:nvGrpSpPr>
        <p:grpSpPr>
          <a:xfrm>
            <a:off x="395536" y="1268760"/>
            <a:ext cx="2448272" cy="720080"/>
            <a:chOff x="179512" y="980728"/>
            <a:chExt cx="2448272" cy="720080"/>
          </a:xfrm>
        </p:grpSpPr>
        <p:cxnSp>
          <p:nvCxnSpPr>
            <p:cNvPr id="190" name="Straight Arrow Connector 165"/>
            <p:cNvCxnSpPr>
              <a:cxnSpLocks noChangeShapeType="1"/>
            </p:cNvCxnSpPr>
            <p:nvPr/>
          </p:nvCxnSpPr>
          <p:spPr bwMode="auto">
            <a:xfrm flipV="1">
              <a:off x="251520" y="1196752"/>
              <a:ext cx="576064" cy="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2" name="AutoShape 45"/>
            <p:cNvCxnSpPr>
              <a:cxnSpLocks noChangeShapeType="1"/>
            </p:cNvCxnSpPr>
            <p:nvPr/>
          </p:nvCxnSpPr>
          <p:spPr bwMode="auto">
            <a:xfrm>
              <a:off x="251520" y="1484784"/>
              <a:ext cx="576064" cy="1270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6" name="TextBox 176"/>
            <p:cNvSpPr txBox="1">
              <a:spLocks noChangeArrowheads="1"/>
            </p:cNvSpPr>
            <p:nvPr/>
          </p:nvSpPr>
          <p:spPr bwMode="auto">
            <a:xfrm>
              <a:off x="899592" y="1052737"/>
              <a:ext cx="1728192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>
                <a:buFont typeface="Wingdings" charset="0"/>
                <a:buNone/>
              </a:pPr>
              <a:r>
                <a:rPr lang="en-US" sz="1600" dirty="0" smtClean="0"/>
                <a:t>Forward Transition</a:t>
              </a:r>
              <a:endParaRPr lang="en-US" sz="1600" dirty="0"/>
            </a:p>
          </p:txBody>
        </p:sp>
        <p:sp>
          <p:nvSpPr>
            <p:cNvPr id="197" name="TextBox 176"/>
            <p:cNvSpPr txBox="1">
              <a:spLocks noChangeArrowheads="1"/>
            </p:cNvSpPr>
            <p:nvPr/>
          </p:nvSpPr>
          <p:spPr bwMode="auto">
            <a:xfrm>
              <a:off x="899592" y="1340768"/>
              <a:ext cx="1728192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>
                <a:buFont typeface="Wingdings" charset="0"/>
                <a:buNone/>
              </a:pPr>
              <a:r>
                <a:rPr lang="en-US" sz="1600" dirty="0" smtClean="0"/>
                <a:t>Failure Transition</a:t>
              </a:r>
              <a:endParaRPr lang="en-US" sz="1600" dirty="0"/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179512" y="980728"/>
              <a:ext cx="2448272" cy="72008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4" name="Slide Number Placeholder 5"/>
          <p:cNvSpPr txBox="1">
            <a:spLocks/>
          </p:cNvSpPr>
          <p:nvPr/>
        </p:nvSpPr>
        <p:spPr>
          <a:xfrm>
            <a:off x="1153758" y="6453336"/>
            <a:ext cx="1258002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Background</a:t>
            </a:r>
            <a:endParaRPr lang="he-IL" sz="1400" b="1" dirty="0">
              <a:solidFill>
                <a:srgbClr val="000000"/>
              </a:solidFill>
            </a:endParaRPr>
          </a:p>
        </p:txBody>
      </p:sp>
      <p:grpSp>
        <p:nvGrpSpPr>
          <p:cNvPr id="209" name="Group 208"/>
          <p:cNvGrpSpPr/>
          <p:nvPr/>
        </p:nvGrpSpPr>
        <p:grpSpPr>
          <a:xfrm>
            <a:off x="5420534" y="1335350"/>
            <a:ext cx="2746298" cy="4674608"/>
            <a:chOff x="5420534" y="1335350"/>
            <a:chExt cx="2746298" cy="4674608"/>
          </a:xfrm>
        </p:grpSpPr>
        <p:cxnSp>
          <p:nvCxnSpPr>
            <p:cNvPr id="113" name="AutoShape 85"/>
            <p:cNvCxnSpPr>
              <a:cxnSpLocks noChangeShapeType="1"/>
              <a:stCxn id="70" idx="2"/>
              <a:endCxn id="72" idx="2"/>
            </p:cNvCxnSpPr>
            <p:nvPr/>
          </p:nvCxnSpPr>
          <p:spPr bwMode="auto">
            <a:xfrm rot="10800000">
              <a:off x="6356585" y="2150792"/>
              <a:ext cx="1468037" cy="3859166"/>
            </a:xfrm>
            <a:prstGeom prst="curvedConnector3">
              <a:avLst>
                <a:gd name="adj1" fmla="val 164018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4" name="AutoShape 85"/>
            <p:cNvCxnSpPr>
              <a:cxnSpLocks noChangeShapeType="1"/>
              <a:stCxn id="73" idx="2"/>
              <a:endCxn id="71" idx="4"/>
            </p:cNvCxnSpPr>
            <p:nvPr/>
          </p:nvCxnSpPr>
          <p:spPr bwMode="auto">
            <a:xfrm rot="10800000">
              <a:off x="5420534" y="2378146"/>
              <a:ext cx="465498" cy="618278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5" name="AutoShape 45"/>
            <p:cNvCxnSpPr>
              <a:cxnSpLocks noChangeShapeType="1"/>
              <a:stCxn id="74" idx="7"/>
              <a:endCxn id="69" idx="3"/>
            </p:cNvCxnSpPr>
            <p:nvPr/>
          </p:nvCxnSpPr>
          <p:spPr bwMode="auto">
            <a:xfrm rot="5400000" flipH="1" flipV="1">
              <a:off x="7136555" y="2387023"/>
              <a:ext cx="533398" cy="382464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6" name="AutoShape 45"/>
            <p:cNvCxnSpPr>
              <a:cxnSpLocks noChangeShapeType="1"/>
              <a:stCxn id="78" idx="7"/>
              <a:endCxn id="79" idx="3"/>
            </p:cNvCxnSpPr>
            <p:nvPr/>
          </p:nvCxnSpPr>
          <p:spPr bwMode="auto">
            <a:xfrm rot="5400000" flipH="1" flipV="1">
              <a:off x="7305552" y="3111230"/>
              <a:ext cx="514451" cy="641115"/>
            </a:xfrm>
            <a:prstGeom prst="curvedConnector3">
              <a:avLst>
                <a:gd name="adj1" fmla="val 63166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7" name="AutoShape 45"/>
            <p:cNvCxnSpPr>
              <a:cxnSpLocks noChangeShapeType="1"/>
              <a:stCxn id="82" idx="1"/>
              <a:endCxn id="77" idx="5"/>
            </p:cNvCxnSpPr>
            <p:nvPr/>
          </p:nvCxnSpPr>
          <p:spPr bwMode="auto">
            <a:xfrm rot="16200000" flipV="1">
              <a:off x="6700188" y="3965278"/>
              <a:ext cx="1137885" cy="1228410"/>
            </a:xfrm>
            <a:prstGeom prst="curvedConnector3">
              <a:avLst>
                <a:gd name="adj1" fmla="val 41071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8" name="AutoShape 85"/>
            <p:cNvCxnSpPr>
              <a:cxnSpLocks noChangeShapeType="1"/>
              <a:stCxn id="80" idx="2"/>
              <a:endCxn id="72" idx="6"/>
            </p:cNvCxnSpPr>
            <p:nvPr/>
          </p:nvCxnSpPr>
          <p:spPr bwMode="auto">
            <a:xfrm rot="10800000">
              <a:off x="6757509" y="2150792"/>
              <a:ext cx="1067113" cy="1641210"/>
            </a:xfrm>
            <a:prstGeom prst="curvedConnector3">
              <a:avLst>
                <a:gd name="adj1" fmla="val 26198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9" name="AutoShape 85"/>
            <p:cNvCxnSpPr>
              <a:cxnSpLocks noChangeShapeType="1"/>
              <a:stCxn id="81" idx="2"/>
              <a:endCxn id="74" idx="6"/>
            </p:cNvCxnSpPr>
            <p:nvPr/>
          </p:nvCxnSpPr>
          <p:spPr bwMode="auto">
            <a:xfrm rot="10800000">
              <a:off x="7270737" y="3005719"/>
              <a:ext cx="553885" cy="1552411"/>
            </a:xfrm>
            <a:prstGeom prst="curvedConnector3">
              <a:avLst>
                <a:gd name="adj1" fmla="val 65286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9" name="AutoShape 85"/>
            <p:cNvCxnSpPr>
              <a:cxnSpLocks noChangeShapeType="1"/>
              <a:stCxn id="71" idx="0"/>
              <a:endCxn id="68" idx="1"/>
            </p:cNvCxnSpPr>
            <p:nvPr/>
          </p:nvCxnSpPr>
          <p:spPr bwMode="auto">
            <a:xfrm rot="5400000" flipH="1" flipV="1">
              <a:off x="5618257" y="1137627"/>
              <a:ext cx="588088" cy="983534"/>
            </a:xfrm>
            <a:prstGeom prst="curvedConnector3">
              <a:avLst>
                <a:gd name="adj1" fmla="val 108199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1" name="AutoShape 85"/>
            <p:cNvCxnSpPr>
              <a:cxnSpLocks noChangeShapeType="1"/>
              <a:stCxn id="72" idx="2"/>
              <a:endCxn id="68" idx="3"/>
            </p:cNvCxnSpPr>
            <p:nvPr/>
          </p:nvCxnSpPr>
          <p:spPr bwMode="auto">
            <a:xfrm rot="10800000" flipH="1">
              <a:off x="6356584" y="1656878"/>
              <a:ext cx="47484" cy="493914"/>
            </a:xfrm>
            <a:prstGeom prst="curvedConnector4">
              <a:avLst>
                <a:gd name="adj1" fmla="val -481425"/>
                <a:gd name="adj2" fmla="val 66274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3" name="AutoShape 85"/>
            <p:cNvCxnSpPr>
              <a:cxnSpLocks noChangeShapeType="1"/>
              <a:stCxn id="69" idx="0"/>
              <a:endCxn id="68" idx="7"/>
            </p:cNvCxnSpPr>
            <p:nvPr/>
          </p:nvCxnSpPr>
          <p:spPr bwMode="auto">
            <a:xfrm rot="16200000" flipV="1">
              <a:off x="6917855" y="1105059"/>
              <a:ext cx="588088" cy="1048670"/>
            </a:xfrm>
            <a:prstGeom prst="curvedConnector3">
              <a:avLst>
                <a:gd name="adj1" fmla="val 108199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4" name="AutoShape 85"/>
            <p:cNvCxnSpPr>
              <a:cxnSpLocks noChangeShapeType="1"/>
              <a:stCxn id="75" idx="4"/>
              <a:endCxn id="68" idx="1"/>
            </p:cNvCxnSpPr>
            <p:nvPr/>
          </p:nvCxnSpPr>
          <p:spPr bwMode="auto">
            <a:xfrm rot="5400000" flipH="1">
              <a:off x="5536343" y="2203075"/>
              <a:ext cx="1888428" cy="152978"/>
            </a:xfrm>
            <a:prstGeom prst="curvedConnector5">
              <a:avLst>
                <a:gd name="adj1" fmla="val -12105"/>
                <a:gd name="adj2" fmla="val 1002730"/>
                <a:gd name="adj3" fmla="val 112105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5" name="AutoShape 85"/>
            <p:cNvCxnSpPr>
              <a:cxnSpLocks noChangeShapeType="1"/>
              <a:stCxn id="76" idx="3"/>
              <a:endCxn id="68" idx="1"/>
            </p:cNvCxnSpPr>
            <p:nvPr/>
          </p:nvCxnSpPr>
          <p:spPr bwMode="auto">
            <a:xfrm rot="5400000" flipH="1" flipV="1">
              <a:off x="4692678" y="3007504"/>
              <a:ext cx="3383543" cy="39236"/>
            </a:xfrm>
            <a:prstGeom prst="curvedConnector5">
              <a:avLst>
                <a:gd name="adj1" fmla="val -6756"/>
                <a:gd name="adj2" fmla="val -4064945"/>
                <a:gd name="adj3" fmla="val 110406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8" name="AutoShape 85"/>
            <p:cNvCxnSpPr>
              <a:cxnSpLocks noChangeShapeType="1"/>
              <a:stCxn id="78" idx="5"/>
              <a:endCxn id="68" idx="7"/>
            </p:cNvCxnSpPr>
            <p:nvPr/>
          </p:nvCxnSpPr>
          <p:spPr bwMode="auto">
            <a:xfrm rot="5400000" flipH="1">
              <a:off x="5627297" y="2395617"/>
              <a:ext cx="2675190" cy="554656"/>
            </a:xfrm>
            <a:prstGeom prst="curvedConnector5">
              <a:avLst>
                <a:gd name="adj1" fmla="val -88996"/>
                <a:gd name="adj2" fmla="val -277614"/>
                <a:gd name="adj3" fmla="val 108545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9" name="AutoShape 85"/>
            <p:cNvCxnSpPr>
              <a:cxnSpLocks noChangeShapeType="1"/>
              <a:stCxn id="79" idx="7"/>
              <a:endCxn id="68" idx="7"/>
            </p:cNvCxnSpPr>
            <p:nvPr/>
          </p:nvCxnSpPr>
          <p:spPr bwMode="auto">
            <a:xfrm rot="16200000" flipV="1">
              <a:off x="6668357" y="1354558"/>
              <a:ext cx="1517683" cy="1479267"/>
            </a:xfrm>
            <a:prstGeom prst="curvedConnector3">
              <a:avLst>
                <a:gd name="adj1" fmla="val 107826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" name="AutoShape 85"/>
            <p:cNvCxnSpPr>
              <a:cxnSpLocks noChangeShapeType="1"/>
              <a:stCxn id="77" idx="2"/>
              <a:endCxn id="68" idx="1"/>
            </p:cNvCxnSpPr>
            <p:nvPr/>
          </p:nvCxnSpPr>
          <p:spPr bwMode="auto">
            <a:xfrm rot="10800000" flipH="1">
              <a:off x="6312714" y="1335350"/>
              <a:ext cx="91353" cy="2514426"/>
            </a:xfrm>
            <a:prstGeom prst="curvedConnector4">
              <a:avLst>
                <a:gd name="adj1" fmla="val -1524660"/>
                <a:gd name="adj2" fmla="val 11174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10" name="Oval 116"/>
          <p:cNvSpPr>
            <a:spLocks noChangeArrowheads="1"/>
          </p:cNvSpPr>
          <p:nvPr/>
        </p:nvSpPr>
        <p:spPr bwMode="auto">
          <a:xfrm>
            <a:off x="7825844" y="4324803"/>
            <a:ext cx="400924" cy="45470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rIns="0"/>
          <a:lstStyle/>
          <a:p>
            <a:pPr algn="ctr">
              <a:lnSpc>
                <a:spcPct val="80000"/>
              </a:lnSpc>
              <a:buClr>
                <a:schemeClr val="folHlink"/>
              </a:buClr>
              <a:buSzPct val="90000"/>
              <a:buFont typeface="Wingdings" charset="0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s</a:t>
            </a:r>
            <a:r>
              <a:rPr lang="en-US" sz="1600" baseline="-25000" dirty="0" smtClean="0">
                <a:latin typeface="Arial" charset="0"/>
                <a:cs typeface="Arial" charset="0"/>
              </a:rPr>
              <a:t>10 </a:t>
            </a:r>
            <a:endParaRPr lang="en-US" sz="1600" baseline="-25000" dirty="0">
              <a:latin typeface="Arial" charset="0"/>
              <a:cs typeface="Arial" charset="0"/>
            </a:endParaRPr>
          </a:p>
        </p:txBody>
      </p:sp>
      <p:cxnSp>
        <p:nvCxnSpPr>
          <p:cNvPr id="211" name="AutoShape 85"/>
          <p:cNvCxnSpPr>
            <a:cxnSpLocks noChangeShapeType="1"/>
          </p:cNvCxnSpPr>
          <p:nvPr/>
        </p:nvCxnSpPr>
        <p:spPr bwMode="auto">
          <a:xfrm rot="10800000">
            <a:off x="7271577" y="2996952"/>
            <a:ext cx="553885" cy="1552411"/>
          </a:xfrm>
          <a:prstGeom prst="curvedConnector3">
            <a:avLst>
              <a:gd name="adj1" fmla="val 65286"/>
            </a:avLst>
          </a:prstGeom>
          <a:noFill/>
          <a:ln w="57150" cmpd="sng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2" name="Oval 136"/>
          <p:cNvSpPr>
            <a:spLocks noChangeArrowheads="1"/>
          </p:cNvSpPr>
          <p:nvPr/>
        </p:nvSpPr>
        <p:spPr bwMode="auto">
          <a:xfrm>
            <a:off x="6876256" y="2780928"/>
            <a:ext cx="400924" cy="45470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rIns="0"/>
          <a:lstStyle/>
          <a:p>
            <a:pPr algn="ctr">
              <a:lnSpc>
                <a:spcPct val="80000"/>
              </a:lnSpc>
              <a:buClr>
                <a:schemeClr val="folHlink"/>
              </a:buClr>
              <a:buSzPct val="90000"/>
              <a:buFont typeface="Wingdings" charset="0"/>
              <a:buNone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</a:t>
            </a:r>
            <a:r>
              <a:rPr lang="en-US" sz="1600" baseline="-25000" dirty="0">
                <a:solidFill>
                  <a:srgbClr val="000000"/>
                </a:solidFill>
                <a:latin typeface="Arial" charset="0"/>
                <a:cs typeface="Arial" charset="0"/>
              </a:rPr>
              <a:t>5</a:t>
            </a:r>
          </a:p>
        </p:txBody>
      </p:sp>
      <p:cxnSp>
        <p:nvCxnSpPr>
          <p:cNvPr id="213" name="AutoShape 45"/>
          <p:cNvCxnSpPr>
            <a:cxnSpLocks noChangeShapeType="1"/>
          </p:cNvCxnSpPr>
          <p:nvPr/>
        </p:nvCxnSpPr>
        <p:spPr bwMode="auto">
          <a:xfrm rot="5400000" flipH="1" flipV="1">
            <a:off x="7138405" y="2377364"/>
            <a:ext cx="533398" cy="382464"/>
          </a:xfrm>
          <a:prstGeom prst="curvedConnector3">
            <a:avLst>
              <a:gd name="adj1" fmla="val 50000"/>
            </a:avLst>
          </a:prstGeom>
          <a:noFill/>
          <a:ln w="57150" cmpd="sng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4" name="Oval 116"/>
          <p:cNvSpPr>
            <a:spLocks noChangeArrowheads="1"/>
          </p:cNvSpPr>
          <p:nvPr/>
        </p:nvSpPr>
        <p:spPr bwMode="auto">
          <a:xfrm>
            <a:off x="7541968" y="1916832"/>
            <a:ext cx="400924" cy="45470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rIns="0"/>
          <a:lstStyle/>
          <a:p>
            <a:pPr algn="ctr">
              <a:lnSpc>
                <a:spcPct val="80000"/>
              </a:lnSpc>
              <a:buClr>
                <a:schemeClr val="folHlink"/>
              </a:buClr>
              <a:buSzPct val="90000"/>
              <a:buFont typeface="Wingdings" charset="0"/>
              <a:buNone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</a:t>
            </a:r>
            <a:r>
              <a:rPr lang="en-US" sz="1600" baseline="-25000" dirty="0">
                <a:solidFill>
                  <a:srgbClr val="000000"/>
                </a:solidFill>
                <a:latin typeface="Arial" charset="0"/>
                <a:cs typeface="Arial" charset="0"/>
              </a:rPr>
              <a:t>7</a:t>
            </a:r>
            <a:r>
              <a:rPr lang="en-US" sz="1600" baseline="-25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endParaRPr lang="en-US" sz="1600" baseline="-250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cxnSp>
        <p:nvCxnSpPr>
          <p:cNvPr id="215" name="AutoShape 85"/>
          <p:cNvCxnSpPr>
            <a:cxnSpLocks noChangeShapeType="1"/>
          </p:cNvCxnSpPr>
          <p:nvPr/>
        </p:nvCxnSpPr>
        <p:spPr bwMode="auto">
          <a:xfrm rot="16200000" flipV="1">
            <a:off x="6925803" y="1110477"/>
            <a:ext cx="588088" cy="1048670"/>
          </a:xfrm>
          <a:prstGeom prst="curvedConnector3">
            <a:avLst>
              <a:gd name="adj1" fmla="val 108199"/>
            </a:avLst>
          </a:prstGeom>
          <a:noFill/>
          <a:ln w="57150" cmpd="sng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6" name="Oval 115"/>
          <p:cNvSpPr>
            <a:spLocks noChangeArrowheads="1"/>
          </p:cNvSpPr>
          <p:nvPr/>
        </p:nvSpPr>
        <p:spPr bwMode="auto">
          <a:xfrm>
            <a:off x="6353112" y="1268760"/>
            <a:ext cx="400924" cy="45470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rIns="0"/>
          <a:lstStyle/>
          <a:p>
            <a:pPr algn="ctr">
              <a:lnSpc>
                <a:spcPct val="80000"/>
              </a:lnSpc>
              <a:buClr>
                <a:schemeClr val="folHlink"/>
              </a:buClr>
              <a:buSzPct val="90000"/>
              <a:buFont typeface="Wingdings" charset="0"/>
              <a:buNone/>
            </a:pP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s</a:t>
            </a:r>
            <a:r>
              <a:rPr lang="en-US" sz="1600" baseline="-25000" dirty="0">
                <a:solidFill>
                  <a:srgbClr val="000000"/>
                </a:solidFill>
                <a:latin typeface="Arial" charset="0"/>
                <a:cs typeface="Arial" charset="0"/>
              </a:rPr>
              <a:t>0</a:t>
            </a:r>
          </a:p>
        </p:txBody>
      </p:sp>
      <p:cxnSp>
        <p:nvCxnSpPr>
          <p:cNvPr id="217" name="Straight Arrow Connector 165"/>
          <p:cNvCxnSpPr>
            <a:cxnSpLocks noChangeShapeType="1"/>
          </p:cNvCxnSpPr>
          <p:nvPr/>
        </p:nvCxnSpPr>
        <p:spPr bwMode="auto">
          <a:xfrm flipH="1">
            <a:off x="5571803" y="1484784"/>
            <a:ext cx="782757" cy="492919"/>
          </a:xfrm>
          <a:prstGeom prst="straightConnector1">
            <a:avLst/>
          </a:prstGeom>
          <a:noFill/>
          <a:ln w="57150" cmpd="sng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8" name="Oval 132"/>
          <p:cNvSpPr>
            <a:spLocks noChangeArrowheads="1"/>
          </p:cNvSpPr>
          <p:nvPr/>
        </p:nvSpPr>
        <p:spPr bwMode="auto">
          <a:xfrm>
            <a:off x="5220072" y="1916832"/>
            <a:ext cx="400924" cy="454708"/>
          </a:xfrm>
          <a:prstGeom prst="ellipse">
            <a:avLst/>
          </a:prstGeom>
          <a:solidFill>
            <a:srgbClr val="FFFF00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lIns="0" rIns="0"/>
          <a:lstStyle/>
          <a:p>
            <a:pPr algn="ctr">
              <a:lnSpc>
                <a:spcPct val="80000"/>
              </a:lnSpc>
              <a:buClr>
                <a:schemeClr val="folHlink"/>
              </a:buClr>
              <a:buSzPct val="90000"/>
              <a:buFont typeface="Wingdings" charset="0"/>
              <a:buNone/>
            </a:pP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s</a:t>
            </a:r>
            <a:r>
              <a:rPr lang="en-US" sz="1600" baseline="-25000" dirty="0">
                <a:solidFill>
                  <a:srgbClr val="000000"/>
                </a:solidFill>
                <a:latin typeface="Arial" charset="0"/>
                <a:cs typeface="Arial" charset="0"/>
              </a:rPr>
              <a:t>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522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0" grpId="0" animBg="1"/>
      <p:bldP spid="212" grpId="0" animBg="1"/>
      <p:bldP spid="214" grpId="0" animBg="1"/>
      <p:bldP spid="216" grpId="0" animBg="1"/>
      <p:bldP spid="2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Complexity </a:t>
            </a:r>
            <a:r>
              <a:rPr lang="en-US" dirty="0" err="1"/>
              <a:t>DoS</a:t>
            </a:r>
            <a:r>
              <a:rPr lang="en-US" dirty="0"/>
              <a:t> Attack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229600" cy="518457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Exhaustive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Traversal Adversarial Traffic</a:t>
            </a:r>
          </a:p>
          <a:p>
            <a:pPr lvl="1">
              <a:buFont typeface="Lucida Grande"/>
              <a:buChar char="-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Traverses as much states of the automaton</a:t>
            </a:r>
          </a:p>
          <a:p>
            <a:pPr lvl="1">
              <a:buFont typeface="Lucida Grande"/>
              <a:buChar char="-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Bad locality - Bad for naïve implementation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(will not utilize cache)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Failure</a:t>
            </a:r>
            <a:r>
              <a:rPr lang="en-US" dirty="0"/>
              <a:t>-path Traversal Adversarial Traffic</a:t>
            </a:r>
          </a:p>
          <a:p>
            <a:pPr lvl="1">
              <a:buFont typeface="Lucida Grande"/>
              <a:buChar char="-"/>
            </a:pPr>
            <a:r>
              <a:rPr lang="en-US" dirty="0"/>
              <a:t>Traverses as much failure transitions</a:t>
            </a:r>
          </a:p>
          <a:p>
            <a:pPr lvl="1">
              <a:buFont typeface="Lucida Grande"/>
              <a:buChar char="-"/>
            </a:pPr>
            <a:r>
              <a:rPr lang="en-US" dirty="0"/>
              <a:t>Bad for failure-path based </a:t>
            </a:r>
            <a:r>
              <a:rPr lang="en-US" dirty="0" smtClean="0"/>
              <a:t>automaton</a:t>
            </a:r>
            <a:br>
              <a:rPr lang="en-US" dirty="0" smtClean="0"/>
            </a:br>
            <a:r>
              <a:rPr lang="en-US" dirty="0" smtClean="0"/>
              <a:t>(as much memory accesses per input symbol)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12</a:t>
            </a:fld>
            <a:endParaRPr lang="he-IL" dirty="0"/>
          </a:p>
        </p:txBody>
      </p:sp>
      <p:grpSp>
        <p:nvGrpSpPr>
          <p:cNvPr id="5" name="Group 4"/>
          <p:cNvGrpSpPr/>
          <p:nvPr/>
        </p:nvGrpSpPr>
        <p:grpSpPr>
          <a:xfrm>
            <a:off x="5747895" y="1055683"/>
            <a:ext cx="3168351" cy="4817126"/>
            <a:chOff x="2987824" y="548680"/>
            <a:chExt cx="4248472" cy="6192688"/>
          </a:xfrm>
        </p:grpSpPr>
        <p:sp>
          <p:nvSpPr>
            <p:cNvPr id="6" name="Oval 115"/>
            <p:cNvSpPr>
              <a:spLocks noChangeArrowheads="1"/>
            </p:cNvSpPr>
            <p:nvPr/>
          </p:nvSpPr>
          <p:spPr bwMode="auto">
            <a:xfrm>
              <a:off x="4578499" y="548680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>
                  <a:latin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7" name="Oval 116"/>
            <p:cNvSpPr>
              <a:spLocks noChangeArrowheads="1"/>
            </p:cNvSpPr>
            <p:nvPr/>
          </p:nvSpPr>
          <p:spPr bwMode="auto">
            <a:xfrm>
              <a:off x="6261249" y="1364655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>
                  <a:latin typeface="Arial" charset="0"/>
                  <a:cs typeface="Arial" charset="0"/>
                </a:rPr>
                <a:t>7</a:t>
              </a:r>
              <a:r>
                <a:rPr lang="en-US" sz="1400" baseline="-25000" dirty="0" smtClean="0">
                  <a:latin typeface="Arial" charset="0"/>
                  <a:cs typeface="Arial" charset="0"/>
                </a:rPr>
                <a:t> </a:t>
              </a:r>
              <a:endParaRPr lang="en-US" sz="1400" baseline="-25000" dirty="0">
                <a:latin typeface="Arial" charset="0"/>
                <a:cs typeface="Arial" charset="0"/>
              </a:endParaRPr>
            </a:p>
          </p:txBody>
        </p:sp>
        <p:sp>
          <p:nvSpPr>
            <p:cNvPr id="8" name="Oval 117"/>
            <p:cNvSpPr>
              <a:spLocks noChangeArrowheads="1"/>
            </p:cNvSpPr>
            <p:nvPr/>
          </p:nvSpPr>
          <p:spPr bwMode="auto">
            <a:xfrm>
              <a:off x="6669559" y="6174631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 smtClean="0">
                  <a:latin typeface="Arial" charset="0"/>
                  <a:cs typeface="Arial" charset="0"/>
                </a:rPr>
                <a:t>12</a:t>
              </a:r>
              <a:endParaRPr lang="en-US" sz="1400" baseline="-25000" dirty="0">
                <a:latin typeface="Arial" charset="0"/>
                <a:cs typeface="Arial" charset="0"/>
              </a:endParaRPr>
            </a:p>
          </p:txBody>
        </p:sp>
        <p:cxnSp>
          <p:nvCxnSpPr>
            <p:cNvPr id="9" name="Straight Arrow Connector 121"/>
            <p:cNvCxnSpPr>
              <a:cxnSpLocks noChangeShapeType="1"/>
              <a:stCxn id="6" idx="6"/>
              <a:endCxn id="7" idx="1"/>
            </p:cNvCxnSpPr>
            <p:nvPr/>
          </p:nvCxnSpPr>
          <p:spPr bwMode="auto">
            <a:xfrm>
              <a:off x="5145236" y="832842"/>
              <a:ext cx="1198563" cy="61436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traight Arrow Connector 123"/>
            <p:cNvCxnSpPr>
              <a:cxnSpLocks noChangeShapeType="1"/>
              <a:stCxn id="7" idx="4"/>
              <a:endCxn id="38" idx="0"/>
            </p:cNvCxnSpPr>
            <p:nvPr/>
          </p:nvCxnSpPr>
          <p:spPr bwMode="auto">
            <a:xfrm>
              <a:off x="6544618" y="1931392"/>
              <a:ext cx="408310" cy="50889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Oval 132"/>
            <p:cNvSpPr>
              <a:spLocks noChangeArrowheads="1"/>
            </p:cNvSpPr>
            <p:nvPr/>
          </p:nvSpPr>
          <p:spPr bwMode="auto">
            <a:xfrm>
              <a:off x="2987824" y="1364655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57150" cmpd="sng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2" name="Oval 134"/>
            <p:cNvSpPr>
              <a:spLocks noChangeArrowheads="1"/>
            </p:cNvSpPr>
            <p:nvPr/>
          </p:nvSpPr>
          <p:spPr bwMode="auto">
            <a:xfrm>
              <a:off x="4594374" y="1364655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13" name="Oval 135"/>
            <p:cNvSpPr>
              <a:spLocks noChangeArrowheads="1"/>
            </p:cNvSpPr>
            <p:nvPr/>
          </p:nvSpPr>
          <p:spPr bwMode="auto">
            <a:xfrm>
              <a:off x="3929211" y="2418631"/>
              <a:ext cx="566738" cy="566737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 smtClean="0">
                  <a:latin typeface="Arial" charset="0"/>
                  <a:cs typeface="Arial" charset="0"/>
                </a:rPr>
                <a:t>3</a:t>
              </a:r>
              <a:endParaRPr lang="en-US" sz="1400" baseline="-25000" dirty="0">
                <a:latin typeface="Arial" charset="0"/>
                <a:cs typeface="Arial" charset="0"/>
              </a:endParaRPr>
            </a:p>
          </p:txBody>
        </p:sp>
        <p:sp>
          <p:nvSpPr>
            <p:cNvPr id="14" name="Oval 136"/>
            <p:cNvSpPr>
              <a:spLocks noChangeArrowheads="1"/>
            </p:cNvSpPr>
            <p:nvPr/>
          </p:nvSpPr>
          <p:spPr bwMode="auto">
            <a:xfrm>
              <a:off x="5319861" y="2430215"/>
              <a:ext cx="566738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>
                  <a:latin typeface="Arial" charset="0"/>
                  <a:cs typeface="Arial" charset="0"/>
                </a:rPr>
                <a:t>5</a:t>
              </a:r>
            </a:p>
          </p:txBody>
        </p:sp>
        <p:sp>
          <p:nvSpPr>
            <p:cNvPr id="15" name="Oval 137"/>
            <p:cNvSpPr>
              <a:spLocks noChangeArrowheads="1"/>
            </p:cNvSpPr>
            <p:nvPr/>
          </p:nvSpPr>
          <p:spPr bwMode="auto">
            <a:xfrm>
              <a:off x="4594374" y="2418631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57150" cmpd="sng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>
                  <a:latin typeface="Arial" charset="0"/>
                  <a:cs typeface="Arial" charset="0"/>
                </a:rPr>
                <a:t>4</a:t>
              </a:r>
            </a:p>
          </p:txBody>
        </p:sp>
        <p:cxnSp>
          <p:nvCxnSpPr>
            <p:cNvPr id="16" name="Straight Arrow Connector 141"/>
            <p:cNvCxnSpPr>
              <a:cxnSpLocks noChangeShapeType="1"/>
              <a:stCxn id="6" idx="4"/>
              <a:endCxn id="12" idx="0"/>
            </p:cNvCxnSpPr>
            <p:nvPr/>
          </p:nvCxnSpPr>
          <p:spPr bwMode="auto">
            <a:xfrm>
              <a:off x="4862661" y="1115417"/>
              <a:ext cx="15875" cy="2492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144"/>
            <p:cNvCxnSpPr>
              <a:cxnSpLocks noChangeShapeType="1"/>
              <a:stCxn id="12" idx="3"/>
              <a:endCxn id="13" idx="0"/>
            </p:cNvCxnSpPr>
            <p:nvPr/>
          </p:nvCxnSpPr>
          <p:spPr bwMode="auto">
            <a:xfrm flipH="1">
              <a:off x="4212580" y="1848395"/>
              <a:ext cx="464791" cy="5702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Straight Arrow Connector 155"/>
            <p:cNvCxnSpPr>
              <a:cxnSpLocks noChangeShapeType="1"/>
              <a:stCxn id="12" idx="4"/>
              <a:endCxn id="15" idx="0"/>
            </p:cNvCxnSpPr>
            <p:nvPr/>
          </p:nvCxnSpPr>
          <p:spPr bwMode="auto">
            <a:xfrm>
              <a:off x="4877743" y="1931392"/>
              <a:ext cx="0" cy="48723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Straight Arrow Connector 165"/>
            <p:cNvCxnSpPr>
              <a:cxnSpLocks noChangeShapeType="1"/>
              <a:stCxn id="6" idx="2"/>
              <a:endCxn id="11" idx="7"/>
            </p:cNvCxnSpPr>
            <p:nvPr/>
          </p:nvCxnSpPr>
          <p:spPr bwMode="auto">
            <a:xfrm flipH="1">
              <a:off x="3472011" y="832842"/>
              <a:ext cx="1106488" cy="61436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" name="TextBox 172"/>
            <p:cNvSpPr txBox="1">
              <a:spLocks noChangeArrowheads="1"/>
            </p:cNvSpPr>
            <p:nvPr/>
          </p:nvSpPr>
          <p:spPr bwMode="auto">
            <a:xfrm>
              <a:off x="5531147" y="856109"/>
              <a:ext cx="349251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/>
                <a:t>C</a:t>
              </a:r>
            </a:p>
          </p:txBody>
        </p:sp>
        <p:sp>
          <p:nvSpPr>
            <p:cNvPr id="21" name="TextBox 174"/>
            <p:cNvSpPr txBox="1">
              <a:spLocks noChangeArrowheads="1"/>
            </p:cNvSpPr>
            <p:nvPr/>
          </p:nvSpPr>
          <p:spPr bwMode="auto">
            <a:xfrm>
              <a:off x="5171108" y="2008237"/>
              <a:ext cx="338137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/>
                <a:t>C</a:t>
              </a:r>
            </a:p>
          </p:txBody>
        </p:sp>
        <p:sp>
          <p:nvSpPr>
            <p:cNvPr id="22" name="TextBox 176"/>
            <p:cNvSpPr txBox="1">
              <a:spLocks noChangeArrowheads="1"/>
            </p:cNvSpPr>
            <p:nvPr/>
          </p:nvSpPr>
          <p:spPr bwMode="auto">
            <a:xfrm>
              <a:off x="3658938" y="856109"/>
              <a:ext cx="338138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/>
                <a:t>E</a:t>
              </a:r>
            </a:p>
          </p:txBody>
        </p:sp>
        <p:sp>
          <p:nvSpPr>
            <p:cNvPr id="23" name="TextBox 177"/>
            <p:cNvSpPr txBox="1">
              <a:spLocks noChangeArrowheads="1"/>
            </p:cNvSpPr>
            <p:nvPr/>
          </p:nvSpPr>
          <p:spPr bwMode="auto">
            <a:xfrm>
              <a:off x="6610127" y="1979355"/>
              <a:ext cx="338137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 smtClean="0"/>
                <a:t>D</a:t>
              </a:r>
              <a:endParaRPr lang="en-US" sz="1400" dirty="0"/>
            </a:p>
          </p:txBody>
        </p:sp>
        <p:sp>
          <p:nvSpPr>
            <p:cNvPr id="24" name="TextBox 178"/>
            <p:cNvSpPr txBox="1">
              <a:spLocks noChangeArrowheads="1"/>
            </p:cNvSpPr>
            <p:nvPr/>
          </p:nvSpPr>
          <p:spPr bwMode="auto">
            <a:xfrm>
              <a:off x="4760962" y="1080492"/>
              <a:ext cx="338137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/>
                <a:t>B</a:t>
              </a:r>
            </a:p>
          </p:txBody>
        </p:sp>
        <p:sp>
          <p:nvSpPr>
            <p:cNvPr id="25" name="TextBox 184"/>
            <p:cNvSpPr txBox="1">
              <a:spLocks noChangeArrowheads="1"/>
            </p:cNvSpPr>
            <p:nvPr/>
          </p:nvSpPr>
          <p:spPr bwMode="auto">
            <a:xfrm>
              <a:off x="4210315" y="2008237"/>
              <a:ext cx="161212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 smtClean="0"/>
                <a:t>E</a:t>
              </a:r>
              <a:endParaRPr lang="en-US" sz="1400" dirty="0"/>
            </a:p>
          </p:txBody>
        </p:sp>
        <p:sp>
          <p:nvSpPr>
            <p:cNvPr id="26" name="TextBox 187"/>
            <p:cNvSpPr txBox="1">
              <a:spLocks noChangeArrowheads="1"/>
            </p:cNvSpPr>
            <p:nvPr/>
          </p:nvSpPr>
          <p:spPr bwMode="auto">
            <a:xfrm>
              <a:off x="4688953" y="2008237"/>
              <a:ext cx="338138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 smtClean="0"/>
                <a:t>D</a:t>
              </a:r>
              <a:endParaRPr lang="en-US" sz="1400" dirty="0"/>
            </a:p>
          </p:txBody>
        </p:sp>
        <p:sp>
          <p:nvSpPr>
            <p:cNvPr id="27" name="Oval 133"/>
            <p:cNvSpPr>
              <a:spLocks noChangeArrowheads="1"/>
            </p:cNvSpPr>
            <p:nvPr/>
          </p:nvSpPr>
          <p:spPr bwMode="auto">
            <a:xfrm>
              <a:off x="4523035" y="4365104"/>
              <a:ext cx="566738" cy="566738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 smtClean="0">
                  <a:latin typeface="Arial" charset="0"/>
                  <a:cs typeface="Arial" charset="0"/>
                </a:rPr>
                <a:t>14</a:t>
              </a:r>
              <a:endParaRPr lang="en-US" sz="1400" baseline="-25000" dirty="0">
                <a:latin typeface="Arial" charset="0"/>
                <a:cs typeface="Arial" charset="0"/>
              </a:endParaRPr>
            </a:p>
          </p:txBody>
        </p:sp>
        <p:sp>
          <p:nvSpPr>
            <p:cNvPr id="28" name="Oval 133"/>
            <p:cNvSpPr>
              <a:spLocks noChangeArrowheads="1"/>
            </p:cNvSpPr>
            <p:nvPr/>
          </p:nvSpPr>
          <p:spPr bwMode="auto">
            <a:xfrm>
              <a:off x="4532361" y="3482230"/>
              <a:ext cx="566738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 smtClean="0">
                  <a:latin typeface="Arial" charset="0"/>
                  <a:cs typeface="Arial" charset="0"/>
                </a:rPr>
                <a:t>13</a:t>
              </a:r>
              <a:endParaRPr lang="en-US" sz="1400" baseline="-25000" dirty="0">
                <a:latin typeface="Arial" charset="0"/>
                <a:cs typeface="Arial" charset="0"/>
              </a:endParaRPr>
            </a:p>
          </p:txBody>
        </p:sp>
        <p:cxnSp>
          <p:nvCxnSpPr>
            <p:cNvPr id="29" name="Straight Arrow Connector 168"/>
            <p:cNvCxnSpPr>
              <a:cxnSpLocks noChangeShapeType="1"/>
              <a:stCxn id="14" idx="3"/>
              <a:endCxn id="28" idx="0"/>
            </p:cNvCxnSpPr>
            <p:nvPr/>
          </p:nvCxnSpPr>
          <p:spPr bwMode="auto">
            <a:xfrm flipH="1">
              <a:off x="4815730" y="2913955"/>
              <a:ext cx="587128" cy="5682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" name="Oval 139"/>
            <p:cNvSpPr>
              <a:spLocks noChangeArrowheads="1"/>
            </p:cNvSpPr>
            <p:nvPr/>
          </p:nvSpPr>
          <p:spPr bwMode="auto">
            <a:xfrm>
              <a:off x="5315123" y="3482230"/>
              <a:ext cx="622300" cy="566737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>
                  <a:latin typeface="Arial" charset="0"/>
                  <a:cs typeface="Arial" charset="0"/>
                </a:rPr>
                <a:t>6</a:t>
              </a:r>
            </a:p>
          </p:txBody>
        </p:sp>
        <p:cxnSp>
          <p:nvCxnSpPr>
            <p:cNvPr id="31" name="Straight Arrow Connector 158"/>
            <p:cNvCxnSpPr>
              <a:cxnSpLocks noChangeShapeType="1"/>
              <a:stCxn id="14" idx="4"/>
              <a:endCxn id="30" idx="0"/>
            </p:cNvCxnSpPr>
            <p:nvPr/>
          </p:nvCxnSpPr>
          <p:spPr bwMode="auto">
            <a:xfrm>
              <a:off x="5603230" y="2996952"/>
              <a:ext cx="23043" cy="48527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" name="TextBox 174"/>
            <p:cNvSpPr txBox="1">
              <a:spLocks noChangeArrowheads="1"/>
            </p:cNvSpPr>
            <p:nvPr/>
          </p:nvSpPr>
          <p:spPr bwMode="auto">
            <a:xfrm>
              <a:off x="5459139" y="3068960"/>
              <a:ext cx="338137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/>
                <a:t>D</a:t>
              </a:r>
            </a:p>
          </p:txBody>
        </p:sp>
        <p:cxnSp>
          <p:nvCxnSpPr>
            <p:cNvPr id="33" name="AutoShape 85"/>
            <p:cNvCxnSpPr>
              <a:cxnSpLocks noChangeShapeType="1"/>
              <a:stCxn id="44" idx="1"/>
              <a:endCxn id="14" idx="5"/>
            </p:cNvCxnSpPr>
            <p:nvPr/>
          </p:nvCxnSpPr>
          <p:spPr bwMode="auto">
            <a:xfrm rot="16200000" flipV="1">
              <a:off x="5511006" y="3206551"/>
              <a:ext cx="1534146" cy="948954"/>
            </a:xfrm>
            <a:prstGeom prst="curvedConnector3">
              <a:avLst>
                <a:gd name="adj1" fmla="val 48965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AutoShape 85"/>
            <p:cNvCxnSpPr>
              <a:cxnSpLocks noChangeShapeType="1"/>
              <a:stCxn id="8" idx="2"/>
              <a:endCxn id="12" idx="2"/>
            </p:cNvCxnSpPr>
            <p:nvPr/>
          </p:nvCxnSpPr>
          <p:spPr bwMode="auto">
            <a:xfrm rot="10800000">
              <a:off x="4594375" y="1648024"/>
              <a:ext cx="2075185" cy="4809976"/>
            </a:xfrm>
            <a:prstGeom prst="curvedConnector3">
              <a:avLst>
                <a:gd name="adj1" fmla="val 153856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AutoShape 85"/>
            <p:cNvCxnSpPr>
              <a:cxnSpLocks noChangeShapeType="1"/>
              <a:stCxn id="13" idx="2"/>
              <a:endCxn id="11" idx="5"/>
            </p:cNvCxnSpPr>
            <p:nvPr/>
          </p:nvCxnSpPr>
          <p:spPr bwMode="auto">
            <a:xfrm rot="10800000">
              <a:off x="3471565" y="1848396"/>
              <a:ext cx="457647" cy="85360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AutoShape 45"/>
            <p:cNvCxnSpPr>
              <a:cxnSpLocks noChangeShapeType="1"/>
              <a:endCxn id="7" idx="3"/>
            </p:cNvCxnSpPr>
            <p:nvPr/>
          </p:nvCxnSpPr>
          <p:spPr bwMode="auto">
            <a:xfrm rot="5400000" flipH="1" flipV="1">
              <a:off x="5688223" y="2046772"/>
              <a:ext cx="854400" cy="457646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Straight Arrow Connector 168"/>
            <p:cNvCxnSpPr>
              <a:cxnSpLocks noChangeShapeType="1"/>
              <a:stCxn id="28" idx="4"/>
              <a:endCxn id="27" idx="0"/>
            </p:cNvCxnSpPr>
            <p:nvPr/>
          </p:nvCxnSpPr>
          <p:spPr bwMode="auto">
            <a:xfrm flipH="1">
              <a:off x="4806404" y="4048967"/>
              <a:ext cx="9326" cy="31613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" name="Oval 116"/>
            <p:cNvSpPr>
              <a:spLocks noChangeArrowheads="1"/>
            </p:cNvSpPr>
            <p:nvPr/>
          </p:nvSpPr>
          <p:spPr bwMode="auto">
            <a:xfrm>
              <a:off x="6669559" y="2440285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 smtClean="0">
                  <a:latin typeface="Arial" charset="0"/>
                  <a:cs typeface="Arial" charset="0"/>
                </a:rPr>
                <a:t>8 </a:t>
              </a:r>
              <a:endParaRPr lang="en-US" sz="1400" baseline="-25000" dirty="0">
                <a:latin typeface="Arial" charset="0"/>
                <a:cs typeface="Arial" charset="0"/>
              </a:endParaRPr>
            </a:p>
          </p:txBody>
        </p:sp>
        <p:cxnSp>
          <p:nvCxnSpPr>
            <p:cNvPr id="39" name="Straight Arrow Connector 123"/>
            <p:cNvCxnSpPr>
              <a:cxnSpLocks noChangeShapeType="1"/>
              <a:stCxn id="38" idx="4"/>
              <a:endCxn id="41" idx="0"/>
            </p:cNvCxnSpPr>
            <p:nvPr/>
          </p:nvCxnSpPr>
          <p:spPr bwMode="auto">
            <a:xfrm>
              <a:off x="6952928" y="3007022"/>
              <a:ext cx="0" cy="4032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TextBox 177"/>
            <p:cNvSpPr txBox="1">
              <a:spLocks noChangeArrowheads="1"/>
            </p:cNvSpPr>
            <p:nvPr/>
          </p:nvSpPr>
          <p:spPr bwMode="auto">
            <a:xfrm>
              <a:off x="6979494" y="3068960"/>
              <a:ext cx="194121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 smtClean="0"/>
                <a:t>B</a:t>
              </a:r>
              <a:endParaRPr lang="en-US" sz="1400" dirty="0"/>
            </a:p>
          </p:txBody>
        </p:sp>
        <p:sp>
          <p:nvSpPr>
            <p:cNvPr id="41" name="Oval 116"/>
            <p:cNvSpPr>
              <a:spLocks noChangeArrowheads="1"/>
            </p:cNvSpPr>
            <p:nvPr/>
          </p:nvSpPr>
          <p:spPr bwMode="auto">
            <a:xfrm>
              <a:off x="6669559" y="3410222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 smtClean="0">
                  <a:latin typeface="Arial" charset="0"/>
                  <a:cs typeface="Arial" charset="0"/>
                </a:rPr>
                <a:t>9 </a:t>
              </a:r>
              <a:endParaRPr lang="en-US" sz="1400" baseline="-25000" dirty="0">
                <a:latin typeface="Arial" charset="0"/>
                <a:cs typeface="Arial" charset="0"/>
              </a:endParaRPr>
            </a:p>
          </p:txBody>
        </p:sp>
        <p:cxnSp>
          <p:nvCxnSpPr>
            <p:cNvPr id="42" name="Straight Arrow Connector 123"/>
            <p:cNvCxnSpPr>
              <a:cxnSpLocks noChangeShapeType="1"/>
              <a:stCxn id="41" idx="4"/>
              <a:endCxn id="44" idx="0"/>
            </p:cNvCxnSpPr>
            <p:nvPr/>
          </p:nvCxnSpPr>
          <p:spPr bwMode="auto">
            <a:xfrm>
              <a:off x="6952928" y="3976959"/>
              <a:ext cx="0" cy="38814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" name="TextBox 177"/>
            <p:cNvSpPr txBox="1">
              <a:spLocks noChangeArrowheads="1"/>
            </p:cNvSpPr>
            <p:nvPr/>
          </p:nvSpPr>
          <p:spPr bwMode="auto">
            <a:xfrm>
              <a:off x="6957591" y="4076179"/>
              <a:ext cx="216025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/>
                <a:t>C</a:t>
              </a:r>
            </a:p>
          </p:txBody>
        </p:sp>
        <p:sp>
          <p:nvSpPr>
            <p:cNvPr id="44" name="Oval 116"/>
            <p:cNvSpPr>
              <a:spLocks noChangeArrowheads="1"/>
            </p:cNvSpPr>
            <p:nvPr/>
          </p:nvSpPr>
          <p:spPr bwMode="auto">
            <a:xfrm>
              <a:off x="6669559" y="4365104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 smtClean="0">
                  <a:latin typeface="Arial" charset="0"/>
                  <a:cs typeface="Arial" charset="0"/>
                </a:rPr>
                <a:t>10 </a:t>
              </a:r>
              <a:endParaRPr lang="en-US" sz="1400" baseline="-25000" dirty="0">
                <a:latin typeface="Arial" charset="0"/>
                <a:cs typeface="Arial" charset="0"/>
              </a:endParaRPr>
            </a:p>
          </p:txBody>
        </p:sp>
        <p:cxnSp>
          <p:nvCxnSpPr>
            <p:cNvPr id="45" name="Straight Arrow Connector 123"/>
            <p:cNvCxnSpPr>
              <a:cxnSpLocks noChangeShapeType="1"/>
              <a:stCxn id="44" idx="4"/>
              <a:endCxn id="47" idx="0"/>
            </p:cNvCxnSpPr>
            <p:nvPr/>
          </p:nvCxnSpPr>
          <p:spPr bwMode="auto">
            <a:xfrm>
              <a:off x="6952928" y="4931841"/>
              <a:ext cx="0" cy="36936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" name="TextBox 177"/>
            <p:cNvSpPr txBox="1">
              <a:spLocks noChangeArrowheads="1"/>
            </p:cNvSpPr>
            <p:nvPr/>
          </p:nvSpPr>
          <p:spPr bwMode="auto">
            <a:xfrm>
              <a:off x="6813576" y="5013176"/>
              <a:ext cx="338137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 smtClean="0"/>
                <a:t>A</a:t>
              </a:r>
              <a:endParaRPr lang="en-US" sz="1400" dirty="0"/>
            </a:p>
          </p:txBody>
        </p:sp>
        <p:sp>
          <p:nvSpPr>
            <p:cNvPr id="47" name="Oval 116"/>
            <p:cNvSpPr>
              <a:spLocks noChangeArrowheads="1"/>
            </p:cNvSpPr>
            <p:nvPr/>
          </p:nvSpPr>
          <p:spPr bwMode="auto">
            <a:xfrm>
              <a:off x="6669559" y="5301208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400" dirty="0" smtClean="0">
                  <a:latin typeface="Arial" charset="0"/>
                  <a:cs typeface="Arial" charset="0"/>
                </a:rPr>
                <a:t>s</a:t>
              </a:r>
              <a:r>
                <a:rPr lang="en-US" sz="1400" baseline="-25000" dirty="0" smtClean="0">
                  <a:latin typeface="Arial" charset="0"/>
                  <a:cs typeface="Arial" charset="0"/>
                </a:rPr>
                <a:t>11 </a:t>
              </a:r>
              <a:endParaRPr lang="en-US" sz="1400" baseline="-25000" dirty="0">
                <a:latin typeface="Arial" charset="0"/>
                <a:cs typeface="Arial" charset="0"/>
              </a:endParaRPr>
            </a:p>
          </p:txBody>
        </p:sp>
        <p:cxnSp>
          <p:nvCxnSpPr>
            <p:cNvPr id="48" name="Straight Arrow Connector 123"/>
            <p:cNvCxnSpPr>
              <a:cxnSpLocks noChangeShapeType="1"/>
              <a:stCxn id="47" idx="4"/>
              <a:endCxn id="8" idx="0"/>
            </p:cNvCxnSpPr>
            <p:nvPr/>
          </p:nvCxnSpPr>
          <p:spPr bwMode="auto">
            <a:xfrm>
              <a:off x="6952928" y="5867945"/>
              <a:ext cx="0" cy="30668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" name="TextBox 177"/>
            <p:cNvSpPr txBox="1">
              <a:spLocks noChangeArrowheads="1"/>
            </p:cNvSpPr>
            <p:nvPr/>
          </p:nvSpPr>
          <p:spPr bwMode="auto">
            <a:xfrm>
              <a:off x="6813576" y="5877272"/>
              <a:ext cx="338137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 smtClean="0"/>
                <a:t>B</a:t>
              </a:r>
              <a:endParaRPr lang="en-US" sz="1400" dirty="0"/>
            </a:p>
          </p:txBody>
        </p:sp>
        <p:cxnSp>
          <p:nvCxnSpPr>
            <p:cNvPr id="50" name="Straight Arrow Connector 155"/>
            <p:cNvCxnSpPr>
              <a:cxnSpLocks noChangeShapeType="1"/>
              <a:stCxn id="12" idx="5"/>
              <a:endCxn id="14" idx="1"/>
            </p:cNvCxnSpPr>
            <p:nvPr/>
          </p:nvCxnSpPr>
          <p:spPr bwMode="auto">
            <a:xfrm>
              <a:off x="5078114" y="1848395"/>
              <a:ext cx="324744" cy="66481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" name="TextBox 174"/>
            <p:cNvSpPr txBox="1">
              <a:spLocks noChangeArrowheads="1"/>
            </p:cNvSpPr>
            <p:nvPr/>
          </p:nvSpPr>
          <p:spPr bwMode="auto">
            <a:xfrm>
              <a:off x="4976985" y="3140075"/>
              <a:ext cx="338137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 smtClean="0"/>
                <a:t>A</a:t>
              </a:r>
              <a:endParaRPr lang="en-US" sz="1400" dirty="0"/>
            </a:p>
          </p:txBody>
        </p:sp>
        <p:sp>
          <p:nvSpPr>
            <p:cNvPr id="52" name="TextBox 174"/>
            <p:cNvSpPr txBox="1">
              <a:spLocks noChangeArrowheads="1"/>
            </p:cNvSpPr>
            <p:nvPr/>
          </p:nvSpPr>
          <p:spPr bwMode="auto">
            <a:xfrm>
              <a:off x="4379019" y="4067586"/>
              <a:ext cx="338137" cy="34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400" dirty="0" smtClean="0"/>
                <a:t>A</a:t>
              </a:r>
              <a:endParaRPr lang="en-US" sz="1400" dirty="0"/>
            </a:p>
          </p:txBody>
        </p:sp>
        <p:cxnSp>
          <p:nvCxnSpPr>
            <p:cNvPr id="53" name="AutoShape 45"/>
            <p:cNvCxnSpPr>
              <a:cxnSpLocks noChangeShapeType="1"/>
              <a:stCxn id="30" idx="7"/>
              <a:endCxn id="38" idx="3"/>
            </p:cNvCxnSpPr>
            <p:nvPr/>
          </p:nvCxnSpPr>
          <p:spPr bwMode="auto">
            <a:xfrm rot="5400000" flipH="1" flipV="1">
              <a:off x="5978821" y="2791493"/>
              <a:ext cx="641202" cy="906267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AutoShape 45"/>
            <p:cNvCxnSpPr>
              <a:cxnSpLocks noChangeShapeType="1"/>
              <a:stCxn id="47" idx="1"/>
              <a:endCxn id="28" idx="5"/>
            </p:cNvCxnSpPr>
            <p:nvPr/>
          </p:nvCxnSpPr>
          <p:spPr bwMode="auto">
            <a:xfrm rot="16200000" flipV="1">
              <a:off x="5175212" y="3806861"/>
              <a:ext cx="1418235" cy="1736454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AutoShape 85"/>
            <p:cNvCxnSpPr>
              <a:cxnSpLocks noChangeShapeType="1"/>
              <a:stCxn id="41" idx="2"/>
              <a:endCxn id="12" idx="6"/>
            </p:cNvCxnSpPr>
            <p:nvPr/>
          </p:nvCxnSpPr>
          <p:spPr bwMode="auto">
            <a:xfrm rot="10800000">
              <a:off x="5161111" y="1648025"/>
              <a:ext cx="1508448" cy="2045567"/>
            </a:xfrm>
            <a:prstGeom prst="curvedConnector3">
              <a:avLst>
                <a:gd name="adj1" fmla="val 34214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2" name="Freeform 61"/>
          <p:cNvSpPr/>
          <p:nvPr/>
        </p:nvSpPr>
        <p:spPr>
          <a:xfrm>
            <a:off x="7124700" y="1206500"/>
            <a:ext cx="1631325" cy="3073400"/>
          </a:xfrm>
          <a:custGeom>
            <a:avLst/>
            <a:gdLst>
              <a:gd name="connsiteX0" fmla="*/ 0 w 1631325"/>
              <a:gd name="connsiteY0" fmla="*/ 0 h 3073400"/>
              <a:gd name="connsiteX1" fmla="*/ 1231900 w 1631325"/>
              <a:gd name="connsiteY1" fmla="*/ 698500 h 3073400"/>
              <a:gd name="connsiteX2" fmla="*/ 1587500 w 1631325"/>
              <a:gd name="connsiteY2" fmla="*/ 1473200 h 3073400"/>
              <a:gd name="connsiteX3" fmla="*/ 1625600 w 1631325"/>
              <a:gd name="connsiteY3" fmla="*/ 2286000 h 3073400"/>
              <a:gd name="connsiteX4" fmla="*/ 1587500 w 1631325"/>
              <a:gd name="connsiteY4" fmla="*/ 3073400 h 307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1325" h="3073400">
                <a:moveTo>
                  <a:pt x="0" y="0"/>
                </a:moveTo>
                <a:cubicBezTo>
                  <a:pt x="483658" y="226483"/>
                  <a:pt x="967317" y="452967"/>
                  <a:pt x="1231900" y="698500"/>
                </a:cubicBezTo>
                <a:cubicBezTo>
                  <a:pt x="1496483" y="944033"/>
                  <a:pt x="1521883" y="1208617"/>
                  <a:pt x="1587500" y="1473200"/>
                </a:cubicBezTo>
                <a:cubicBezTo>
                  <a:pt x="1653117" y="1737783"/>
                  <a:pt x="1625600" y="2019300"/>
                  <a:pt x="1625600" y="2286000"/>
                </a:cubicBezTo>
                <a:cubicBezTo>
                  <a:pt x="1625600" y="2552700"/>
                  <a:pt x="1606550" y="2813050"/>
                  <a:pt x="1587500" y="3073400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 62"/>
          <p:cNvSpPr/>
          <p:nvPr/>
        </p:nvSpPr>
        <p:spPr>
          <a:xfrm>
            <a:off x="7124700" y="1219200"/>
            <a:ext cx="1600200" cy="3060700"/>
          </a:xfrm>
          <a:custGeom>
            <a:avLst/>
            <a:gdLst>
              <a:gd name="connsiteX0" fmla="*/ 1600200 w 1600200"/>
              <a:gd name="connsiteY0" fmla="*/ 3060700 h 3060700"/>
              <a:gd name="connsiteX1" fmla="*/ 533400 w 1600200"/>
              <a:gd name="connsiteY1" fmla="*/ 1536700 h 3060700"/>
              <a:gd name="connsiteX2" fmla="*/ 1231900 w 1600200"/>
              <a:gd name="connsiteY2" fmla="*/ 749300 h 3060700"/>
              <a:gd name="connsiteX3" fmla="*/ 0 w 1600200"/>
              <a:gd name="connsiteY3" fmla="*/ 0 h 306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0200" h="3060700">
                <a:moveTo>
                  <a:pt x="1600200" y="3060700"/>
                </a:moveTo>
                <a:cubicBezTo>
                  <a:pt x="1097491" y="2491316"/>
                  <a:pt x="594783" y="1921933"/>
                  <a:pt x="533400" y="1536700"/>
                </a:cubicBezTo>
                <a:cubicBezTo>
                  <a:pt x="472017" y="1151467"/>
                  <a:pt x="1320800" y="1005417"/>
                  <a:pt x="1231900" y="749300"/>
                </a:cubicBezTo>
                <a:cubicBezTo>
                  <a:pt x="1143000" y="493183"/>
                  <a:pt x="571500" y="246591"/>
                  <a:pt x="0" y="0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 69"/>
          <p:cNvSpPr/>
          <p:nvPr/>
        </p:nvSpPr>
        <p:spPr>
          <a:xfrm>
            <a:off x="6692900" y="1206500"/>
            <a:ext cx="518139" cy="1485900"/>
          </a:xfrm>
          <a:custGeom>
            <a:avLst/>
            <a:gdLst>
              <a:gd name="connsiteX0" fmla="*/ 444500 w 518139"/>
              <a:gd name="connsiteY0" fmla="*/ 0 h 1485900"/>
              <a:gd name="connsiteX1" fmla="*/ 482600 w 518139"/>
              <a:gd name="connsiteY1" fmla="*/ 723900 h 1485900"/>
              <a:gd name="connsiteX2" fmla="*/ 0 w 518139"/>
              <a:gd name="connsiteY2" fmla="*/ 148590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8139" h="1485900">
                <a:moveTo>
                  <a:pt x="444500" y="0"/>
                </a:moveTo>
                <a:cubicBezTo>
                  <a:pt x="500591" y="238125"/>
                  <a:pt x="556683" y="476250"/>
                  <a:pt x="482600" y="723900"/>
                </a:cubicBezTo>
                <a:cubicBezTo>
                  <a:pt x="408517" y="971550"/>
                  <a:pt x="204258" y="1228725"/>
                  <a:pt x="0" y="1485900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70"/>
          <p:cNvSpPr/>
          <p:nvPr/>
        </p:nvSpPr>
        <p:spPr>
          <a:xfrm>
            <a:off x="5935664" y="1193800"/>
            <a:ext cx="1163636" cy="1536700"/>
          </a:xfrm>
          <a:custGeom>
            <a:avLst/>
            <a:gdLst>
              <a:gd name="connsiteX0" fmla="*/ 744536 w 1163636"/>
              <a:gd name="connsiteY0" fmla="*/ 1536700 h 1536700"/>
              <a:gd name="connsiteX1" fmla="*/ 7936 w 1163636"/>
              <a:gd name="connsiteY1" fmla="*/ 723900 h 1536700"/>
              <a:gd name="connsiteX2" fmla="*/ 1163636 w 1163636"/>
              <a:gd name="connsiteY2" fmla="*/ 0 h 153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3636" h="1536700">
                <a:moveTo>
                  <a:pt x="744536" y="1536700"/>
                </a:moveTo>
                <a:cubicBezTo>
                  <a:pt x="341311" y="1258358"/>
                  <a:pt x="-61914" y="980017"/>
                  <a:pt x="7936" y="723900"/>
                </a:cubicBezTo>
                <a:cubicBezTo>
                  <a:pt x="77786" y="467783"/>
                  <a:pt x="620711" y="233891"/>
                  <a:pt x="1163636" y="0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/>
          <p:cNvSpPr/>
          <p:nvPr/>
        </p:nvSpPr>
        <p:spPr>
          <a:xfrm>
            <a:off x="7112000" y="1185333"/>
            <a:ext cx="1654678" cy="2319867"/>
          </a:xfrm>
          <a:custGeom>
            <a:avLst/>
            <a:gdLst>
              <a:gd name="connsiteX0" fmla="*/ 0 w 1654678"/>
              <a:gd name="connsiteY0" fmla="*/ 0 h 2319867"/>
              <a:gd name="connsiteX1" fmla="*/ 1270000 w 1654678"/>
              <a:gd name="connsiteY1" fmla="*/ 745067 h 2319867"/>
              <a:gd name="connsiteX2" fmla="*/ 1608667 w 1654678"/>
              <a:gd name="connsiteY2" fmla="*/ 1557867 h 2319867"/>
              <a:gd name="connsiteX3" fmla="*/ 1642533 w 1654678"/>
              <a:gd name="connsiteY3" fmla="*/ 2319867 h 2319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4678" h="2319867">
                <a:moveTo>
                  <a:pt x="0" y="0"/>
                </a:moveTo>
                <a:cubicBezTo>
                  <a:pt x="500944" y="242711"/>
                  <a:pt x="1001889" y="485423"/>
                  <a:pt x="1270000" y="745067"/>
                </a:cubicBezTo>
                <a:cubicBezTo>
                  <a:pt x="1538111" y="1004711"/>
                  <a:pt x="1546578" y="1295400"/>
                  <a:pt x="1608667" y="1557867"/>
                </a:cubicBezTo>
                <a:cubicBezTo>
                  <a:pt x="1670756" y="1820334"/>
                  <a:pt x="1656644" y="2070100"/>
                  <a:pt x="1642533" y="2319867"/>
                </a:cubicBezTo>
              </a:path>
            </a:pathLst>
          </a:custGeom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58"/>
          <p:cNvSpPr/>
          <p:nvPr/>
        </p:nvSpPr>
        <p:spPr>
          <a:xfrm>
            <a:off x="7077933" y="1236133"/>
            <a:ext cx="1642734" cy="2286000"/>
          </a:xfrm>
          <a:custGeom>
            <a:avLst/>
            <a:gdLst>
              <a:gd name="connsiteX0" fmla="*/ 1642734 w 1642734"/>
              <a:gd name="connsiteY0" fmla="*/ 2286000 h 2286000"/>
              <a:gd name="connsiteX1" fmla="*/ 1050067 w 1642734"/>
              <a:gd name="connsiteY1" fmla="*/ 1930400 h 2286000"/>
              <a:gd name="connsiteX2" fmla="*/ 982334 w 1642734"/>
              <a:gd name="connsiteY2" fmla="*/ 1185334 h 2286000"/>
              <a:gd name="connsiteX3" fmla="*/ 559000 w 1642734"/>
              <a:gd name="connsiteY3" fmla="*/ 711200 h 2286000"/>
              <a:gd name="connsiteX4" fmla="*/ 84867 w 1642734"/>
              <a:gd name="connsiteY4" fmla="*/ 609600 h 2286000"/>
              <a:gd name="connsiteX5" fmla="*/ 200 w 1642734"/>
              <a:gd name="connsiteY5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2734" h="2286000">
                <a:moveTo>
                  <a:pt x="1642734" y="2286000"/>
                </a:moveTo>
                <a:cubicBezTo>
                  <a:pt x="1401434" y="2199922"/>
                  <a:pt x="1160134" y="2113844"/>
                  <a:pt x="1050067" y="1930400"/>
                </a:cubicBezTo>
                <a:cubicBezTo>
                  <a:pt x="940000" y="1746956"/>
                  <a:pt x="1064178" y="1388534"/>
                  <a:pt x="982334" y="1185334"/>
                </a:cubicBezTo>
                <a:cubicBezTo>
                  <a:pt x="900490" y="982134"/>
                  <a:pt x="708578" y="807156"/>
                  <a:pt x="559000" y="711200"/>
                </a:cubicBezTo>
                <a:cubicBezTo>
                  <a:pt x="409422" y="615244"/>
                  <a:pt x="178000" y="728133"/>
                  <a:pt x="84867" y="609600"/>
                </a:cubicBezTo>
                <a:cubicBezTo>
                  <a:pt x="-8266" y="491067"/>
                  <a:pt x="200" y="0"/>
                  <a:pt x="200" y="0"/>
                </a:cubicBezTo>
              </a:path>
            </a:pathLst>
          </a:custGeom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 59"/>
          <p:cNvSpPr/>
          <p:nvPr/>
        </p:nvSpPr>
        <p:spPr>
          <a:xfrm>
            <a:off x="7081938" y="1219200"/>
            <a:ext cx="639662" cy="1490133"/>
          </a:xfrm>
          <a:custGeom>
            <a:avLst/>
            <a:gdLst>
              <a:gd name="connsiteX0" fmla="*/ 80862 w 639662"/>
              <a:gd name="connsiteY0" fmla="*/ 0 h 1490133"/>
              <a:gd name="connsiteX1" fmla="*/ 46995 w 639662"/>
              <a:gd name="connsiteY1" fmla="*/ 643467 h 1490133"/>
              <a:gd name="connsiteX2" fmla="*/ 639662 w 639662"/>
              <a:gd name="connsiteY2" fmla="*/ 1490133 h 1490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9662" h="1490133">
                <a:moveTo>
                  <a:pt x="80862" y="0"/>
                </a:moveTo>
                <a:cubicBezTo>
                  <a:pt x="17362" y="197556"/>
                  <a:pt x="-46138" y="395112"/>
                  <a:pt x="46995" y="643467"/>
                </a:cubicBezTo>
                <a:cubicBezTo>
                  <a:pt x="140128" y="891822"/>
                  <a:pt x="639662" y="1490133"/>
                  <a:pt x="639662" y="1490133"/>
                </a:cubicBezTo>
              </a:path>
            </a:pathLst>
          </a:custGeom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60"/>
          <p:cNvSpPr/>
          <p:nvPr/>
        </p:nvSpPr>
        <p:spPr>
          <a:xfrm>
            <a:off x="7196667" y="1236133"/>
            <a:ext cx="1213967" cy="1490134"/>
          </a:xfrm>
          <a:custGeom>
            <a:avLst/>
            <a:gdLst>
              <a:gd name="connsiteX0" fmla="*/ 508000 w 1213967"/>
              <a:gd name="connsiteY0" fmla="*/ 1490134 h 1490134"/>
              <a:gd name="connsiteX1" fmla="*/ 1202266 w 1213967"/>
              <a:gd name="connsiteY1" fmla="*/ 694267 h 1490134"/>
              <a:gd name="connsiteX2" fmla="*/ 0 w 1213967"/>
              <a:gd name="connsiteY2" fmla="*/ 0 h 14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67" h="1490134">
                <a:moveTo>
                  <a:pt x="508000" y="1490134"/>
                </a:moveTo>
                <a:cubicBezTo>
                  <a:pt x="897466" y="1216378"/>
                  <a:pt x="1286933" y="942623"/>
                  <a:pt x="1202266" y="694267"/>
                </a:cubicBezTo>
                <a:cubicBezTo>
                  <a:pt x="1117599" y="445911"/>
                  <a:pt x="558799" y="222955"/>
                  <a:pt x="0" y="0"/>
                </a:cubicBezTo>
              </a:path>
            </a:pathLst>
          </a:custGeom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Slide Number Placeholder 5"/>
          <p:cNvSpPr txBox="1">
            <a:spLocks/>
          </p:cNvSpPr>
          <p:nvPr/>
        </p:nvSpPr>
        <p:spPr>
          <a:xfrm>
            <a:off x="1153758" y="6453336"/>
            <a:ext cx="1258002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Background</a:t>
            </a:r>
            <a:endParaRPr lang="he-IL" sz="1400" b="1" dirty="0">
              <a:solidFill>
                <a:srgbClr val="000000"/>
              </a:solidFill>
            </a:endParaRPr>
          </a:p>
        </p:txBody>
      </p:sp>
      <p:pic>
        <p:nvPicPr>
          <p:cNvPr id="65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320" y="4752547"/>
            <a:ext cx="1768875" cy="14401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7434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500"/>
                            </p:stCondLst>
                            <p:childTnLst>
                              <p:par>
                                <p:cTn id="4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000"/>
                            </p:stCondLst>
                            <p:childTnLst>
                              <p:par>
                                <p:cTn id="5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35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7500"/>
                            </p:stCondLst>
                            <p:childTnLst>
                              <p:par>
                                <p:cTn id="7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2" grpId="0" animBg="1"/>
      <p:bldP spid="62" grpId="1" animBg="1"/>
      <p:bldP spid="63" grpId="0" animBg="1"/>
      <p:bldP spid="63" grpId="1" animBg="1"/>
      <p:bldP spid="70" grpId="0" animBg="1"/>
      <p:bldP spid="70" grpId="1" animBg="1"/>
      <p:bldP spid="71" grpId="0" animBg="1"/>
      <p:bldP spid="71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5004048" y="3140968"/>
            <a:ext cx="3600400" cy="5544616"/>
            <a:chOff x="2987824" y="548680"/>
            <a:chExt cx="4248472" cy="6192688"/>
          </a:xfrm>
        </p:grpSpPr>
        <p:sp>
          <p:nvSpPr>
            <p:cNvPr id="37" name="Oval 115"/>
            <p:cNvSpPr>
              <a:spLocks noChangeArrowheads="1"/>
            </p:cNvSpPr>
            <p:nvPr/>
          </p:nvSpPr>
          <p:spPr bwMode="auto">
            <a:xfrm>
              <a:off x="4578499" y="548680"/>
              <a:ext cx="566737" cy="5667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rgbClr val="BFBFBF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>
                  <a:solidFill>
                    <a:srgbClr val="BFBFB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rgbClr val="BFBFBF"/>
                  </a:solidFill>
                  <a:latin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8" name="Oval 116"/>
            <p:cNvSpPr>
              <a:spLocks noChangeArrowheads="1"/>
            </p:cNvSpPr>
            <p:nvPr/>
          </p:nvSpPr>
          <p:spPr bwMode="auto">
            <a:xfrm>
              <a:off x="6261249" y="1364655"/>
              <a:ext cx="566737" cy="566737"/>
            </a:xfrm>
            <a:prstGeom prst="ellipse">
              <a:avLst/>
            </a:prstGeom>
            <a:solidFill>
              <a:srgbClr val="D9D9D9"/>
            </a:solidFill>
            <a:ln w="9525">
              <a:solidFill>
                <a:srgbClr val="BFBFBF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7</a:t>
              </a:r>
              <a:r>
                <a:rPr lang="en-US" sz="1600" baseline="-25000" dirty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 </a:t>
              </a:r>
              <a:endParaRPr lang="en-US" sz="1600" baseline="-2500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9" name="Oval 117"/>
            <p:cNvSpPr>
              <a:spLocks noChangeArrowheads="1"/>
            </p:cNvSpPr>
            <p:nvPr/>
          </p:nvSpPr>
          <p:spPr bwMode="auto">
            <a:xfrm>
              <a:off x="6669559" y="6174631"/>
              <a:ext cx="566737" cy="5667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57150">
              <a:solidFill>
                <a:srgbClr val="BFBFBF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BFBFB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rgbClr val="BFBFBF"/>
                  </a:solidFill>
                  <a:latin typeface="Arial" charset="0"/>
                  <a:cs typeface="Arial" charset="0"/>
                </a:rPr>
                <a:t>12</a:t>
              </a:r>
              <a:endParaRPr lang="en-US" sz="1600" baseline="-25000" dirty="0">
                <a:solidFill>
                  <a:srgbClr val="BFBFBF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40" name="Straight Arrow Connector 121"/>
            <p:cNvCxnSpPr>
              <a:cxnSpLocks noChangeShapeType="1"/>
              <a:stCxn id="37" idx="6"/>
              <a:endCxn id="38" idx="1"/>
            </p:cNvCxnSpPr>
            <p:nvPr/>
          </p:nvCxnSpPr>
          <p:spPr bwMode="auto">
            <a:xfrm>
              <a:off x="5145236" y="832842"/>
              <a:ext cx="1198563" cy="614363"/>
            </a:xfrm>
            <a:prstGeom prst="straightConnector1">
              <a:avLst/>
            </a:prstGeom>
            <a:noFill/>
            <a:ln w="9525">
              <a:solidFill>
                <a:srgbClr val="BFBFB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Arrow Connector 123"/>
            <p:cNvCxnSpPr>
              <a:cxnSpLocks noChangeShapeType="1"/>
              <a:stCxn id="38" idx="4"/>
              <a:endCxn id="69" idx="0"/>
            </p:cNvCxnSpPr>
            <p:nvPr/>
          </p:nvCxnSpPr>
          <p:spPr bwMode="auto">
            <a:xfrm>
              <a:off x="6544618" y="1931392"/>
              <a:ext cx="408310" cy="508893"/>
            </a:xfrm>
            <a:prstGeom prst="straightConnector1">
              <a:avLst/>
            </a:prstGeom>
            <a:noFill/>
            <a:ln w="9525">
              <a:solidFill>
                <a:srgbClr val="BFBFB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" name="Oval 132"/>
            <p:cNvSpPr>
              <a:spLocks noChangeArrowheads="1"/>
            </p:cNvSpPr>
            <p:nvPr/>
          </p:nvSpPr>
          <p:spPr bwMode="auto">
            <a:xfrm>
              <a:off x="2987824" y="1364655"/>
              <a:ext cx="566737" cy="5667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57150" cmpd="sng">
              <a:solidFill>
                <a:srgbClr val="BFBFBF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>
                  <a:solidFill>
                    <a:srgbClr val="BFBFB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rgbClr val="BFBFBF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3" name="Oval 134"/>
            <p:cNvSpPr>
              <a:spLocks noChangeArrowheads="1"/>
            </p:cNvSpPr>
            <p:nvPr/>
          </p:nvSpPr>
          <p:spPr bwMode="auto">
            <a:xfrm>
              <a:off x="4594374" y="1364655"/>
              <a:ext cx="566737" cy="5667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rgbClr val="BFBFBF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BFBFB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rgbClr val="BFBFBF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44" name="Oval 135"/>
            <p:cNvSpPr>
              <a:spLocks noChangeArrowheads="1"/>
            </p:cNvSpPr>
            <p:nvPr/>
          </p:nvSpPr>
          <p:spPr bwMode="auto">
            <a:xfrm>
              <a:off x="3929211" y="2418630"/>
              <a:ext cx="566737" cy="5667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57150">
              <a:solidFill>
                <a:srgbClr val="BFBFBF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BFBFB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rgbClr val="BFBFBF"/>
                  </a:solidFill>
                  <a:latin typeface="Arial" charset="0"/>
                  <a:cs typeface="Arial" charset="0"/>
                </a:rPr>
                <a:t>3</a:t>
              </a:r>
              <a:endParaRPr lang="en-US" sz="1600" baseline="-25000" dirty="0">
                <a:solidFill>
                  <a:srgbClr val="BFBFB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5" name="Oval 136"/>
            <p:cNvSpPr>
              <a:spLocks noChangeArrowheads="1"/>
            </p:cNvSpPr>
            <p:nvPr/>
          </p:nvSpPr>
          <p:spPr bwMode="auto">
            <a:xfrm>
              <a:off x="5319861" y="2430215"/>
              <a:ext cx="566738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latin typeface="Arial" charset="0"/>
                  <a:cs typeface="Arial" charset="0"/>
                </a:rPr>
                <a:t>5</a:t>
              </a:r>
            </a:p>
          </p:txBody>
        </p:sp>
        <p:sp>
          <p:nvSpPr>
            <p:cNvPr id="46" name="Oval 137"/>
            <p:cNvSpPr>
              <a:spLocks noChangeArrowheads="1"/>
            </p:cNvSpPr>
            <p:nvPr/>
          </p:nvSpPr>
          <p:spPr bwMode="auto">
            <a:xfrm>
              <a:off x="4594374" y="2418630"/>
              <a:ext cx="566737" cy="5667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57150" cmpd="sng">
              <a:solidFill>
                <a:srgbClr val="BFBFBF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BFBFB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rgbClr val="BFBFBF"/>
                  </a:solidFill>
                  <a:latin typeface="Arial" charset="0"/>
                  <a:cs typeface="Arial" charset="0"/>
                </a:rPr>
                <a:t>4</a:t>
              </a:r>
            </a:p>
          </p:txBody>
        </p:sp>
        <p:cxnSp>
          <p:nvCxnSpPr>
            <p:cNvPr id="47" name="Straight Arrow Connector 141"/>
            <p:cNvCxnSpPr>
              <a:cxnSpLocks noChangeShapeType="1"/>
              <a:stCxn id="37" idx="4"/>
              <a:endCxn id="43" idx="0"/>
            </p:cNvCxnSpPr>
            <p:nvPr/>
          </p:nvCxnSpPr>
          <p:spPr bwMode="auto">
            <a:xfrm>
              <a:off x="4862661" y="1115417"/>
              <a:ext cx="15875" cy="249238"/>
            </a:xfrm>
            <a:prstGeom prst="straightConnector1">
              <a:avLst/>
            </a:prstGeom>
            <a:noFill/>
            <a:ln w="9525">
              <a:solidFill>
                <a:srgbClr val="BFBFB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Straight Arrow Connector 144"/>
            <p:cNvCxnSpPr>
              <a:cxnSpLocks noChangeShapeType="1"/>
              <a:stCxn id="43" idx="3"/>
              <a:endCxn id="44" idx="0"/>
            </p:cNvCxnSpPr>
            <p:nvPr/>
          </p:nvCxnSpPr>
          <p:spPr bwMode="auto">
            <a:xfrm flipH="1">
              <a:off x="4212580" y="1848395"/>
              <a:ext cx="464791" cy="570236"/>
            </a:xfrm>
            <a:prstGeom prst="straightConnector1">
              <a:avLst/>
            </a:prstGeom>
            <a:noFill/>
            <a:ln w="9525">
              <a:solidFill>
                <a:srgbClr val="BFBFB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Straight Arrow Connector 155"/>
            <p:cNvCxnSpPr>
              <a:cxnSpLocks noChangeShapeType="1"/>
              <a:stCxn id="43" idx="4"/>
              <a:endCxn id="46" idx="0"/>
            </p:cNvCxnSpPr>
            <p:nvPr/>
          </p:nvCxnSpPr>
          <p:spPr bwMode="auto">
            <a:xfrm>
              <a:off x="4877743" y="1931392"/>
              <a:ext cx="0" cy="487239"/>
            </a:xfrm>
            <a:prstGeom prst="straightConnector1">
              <a:avLst/>
            </a:prstGeom>
            <a:noFill/>
            <a:ln w="9525">
              <a:solidFill>
                <a:srgbClr val="BFBFB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Straight Arrow Connector 165"/>
            <p:cNvCxnSpPr>
              <a:cxnSpLocks noChangeShapeType="1"/>
              <a:stCxn id="37" idx="2"/>
              <a:endCxn id="42" idx="7"/>
            </p:cNvCxnSpPr>
            <p:nvPr/>
          </p:nvCxnSpPr>
          <p:spPr bwMode="auto">
            <a:xfrm flipH="1">
              <a:off x="3472011" y="832842"/>
              <a:ext cx="1106488" cy="614363"/>
            </a:xfrm>
            <a:prstGeom prst="straightConnector1">
              <a:avLst/>
            </a:prstGeom>
            <a:noFill/>
            <a:ln w="9525">
              <a:solidFill>
                <a:srgbClr val="BFBFB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" name="TextBox 172"/>
            <p:cNvSpPr txBox="1">
              <a:spLocks noChangeArrowheads="1"/>
            </p:cNvSpPr>
            <p:nvPr/>
          </p:nvSpPr>
          <p:spPr bwMode="auto">
            <a:xfrm>
              <a:off x="5531146" y="856109"/>
              <a:ext cx="349251" cy="332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>
                  <a:solidFill>
                    <a:srgbClr val="BFBFBF"/>
                  </a:solidFill>
                </a:rPr>
                <a:t>C</a:t>
              </a:r>
            </a:p>
          </p:txBody>
        </p:sp>
        <p:sp>
          <p:nvSpPr>
            <p:cNvPr id="52" name="TextBox 174"/>
            <p:cNvSpPr txBox="1">
              <a:spLocks noChangeArrowheads="1"/>
            </p:cNvSpPr>
            <p:nvPr/>
          </p:nvSpPr>
          <p:spPr bwMode="auto">
            <a:xfrm>
              <a:off x="5171107" y="2008237"/>
              <a:ext cx="338137" cy="332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>
                  <a:solidFill>
                    <a:srgbClr val="BFBFBF"/>
                  </a:solidFill>
                </a:rPr>
                <a:t>C</a:t>
              </a:r>
            </a:p>
          </p:txBody>
        </p:sp>
        <p:sp>
          <p:nvSpPr>
            <p:cNvPr id="53" name="TextBox 176"/>
            <p:cNvSpPr txBox="1">
              <a:spLocks noChangeArrowheads="1"/>
            </p:cNvSpPr>
            <p:nvPr/>
          </p:nvSpPr>
          <p:spPr bwMode="auto">
            <a:xfrm>
              <a:off x="3658940" y="856109"/>
              <a:ext cx="338138" cy="332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>
                  <a:solidFill>
                    <a:srgbClr val="BFBFBF"/>
                  </a:solidFill>
                </a:rPr>
                <a:t>E</a:t>
              </a:r>
            </a:p>
          </p:txBody>
        </p:sp>
        <p:sp>
          <p:nvSpPr>
            <p:cNvPr id="54" name="TextBox 177"/>
            <p:cNvSpPr txBox="1">
              <a:spLocks noChangeArrowheads="1"/>
            </p:cNvSpPr>
            <p:nvPr/>
          </p:nvSpPr>
          <p:spPr bwMode="auto">
            <a:xfrm>
              <a:off x="6610127" y="1979355"/>
              <a:ext cx="338137" cy="332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>
                  <a:solidFill>
                    <a:srgbClr val="BFBFBF"/>
                  </a:solidFill>
                </a:rPr>
                <a:t>D</a:t>
              </a:r>
              <a:endParaRPr lang="en-US" sz="1600" dirty="0">
                <a:solidFill>
                  <a:srgbClr val="BFBFBF"/>
                </a:solidFill>
              </a:endParaRPr>
            </a:p>
          </p:txBody>
        </p:sp>
        <p:sp>
          <p:nvSpPr>
            <p:cNvPr id="55" name="TextBox 178"/>
            <p:cNvSpPr txBox="1">
              <a:spLocks noChangeArrowheads="1"/>
            </p:cNvSpPr>
            <p:nvPr/>
          </p:nvSpPr>
          <p:spPr bwMode="auto">
            <a:xfrm>
              <a:off x="4760962" y="1080492"/>
              <a:ext cx="338137" cy="332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>
                  <a:solidFill>
                    <a:srgbClr val="BFBFBF"/>
                  </a:solidFill>
                </a:rPr>
                <a:t>B</a:t>
              </a:r>
            </a:p>
          </p:txBody>
        </p:sp>
        <p:sp>
          <p:nvSpPr>
            <p:cNvPr id="56" name="TextBox 184"/>
            <p:cNvSpPr txBox="1">
              <a:spLocks noChangeArrowheads="1"/>
            </p:cNvSpPr>
            <p:nvPr/>
          </p:nvSpPr>
          <p:spPr bwMode="auto">
            <a:xfrm>
              <a:off x="4210039" y="2008237"/>
              <a:ext cx="161490" cy="332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>
                  <a:solidFill>
                    <a:srgbClr val="BFBFBF"/>
                  </a:solidFill>
                </a:rPr>
                <a:t>E</a:t>
              </a:r>
              <a:endParaRPr lang="en-US" sz="1600" dirty="0">
                <a:solidFill>
                  <a:srgbClr val="BFBFBF"/>
                </a:solidFill>
              </a:endParaRPr>
            </a:p>
          </p:txBody>
        </p:sp>
        <p:sp>
          <p:nvSpPr>
            <p:cNvPr id="57" name="TextBox 187"/>
            <p:cNvSpPr txBox="1">
              <a:spLocks noChangeArrowheads="1"/>
            </p:cNvSpPr>
            <p:nvPr/>
          </p:nvSpPr>
          <p:spPr bwMode="auto">
            <a:xfrm>
              <a:off x="4688953" y="2008237"/>
              <a:ext cx="338138" cy="332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>
                  <a:solidFill>
                    <a:srgbClr val="BFBFBF"/>
                  </a:solidFill>
                </a:rPr>
                <a:t>D</a:t>
              </a:r>
              <a:endParaRPr lang="en-US" sz="1600" dirty="0">
                <a:solidFill>
                  <a:srgbClr val="BFBFBF"/>
                </a:solidFill>
              </a:endParaRPr>
            </a:p>
          </p:txBody>
        </p:sp>
        <p:sp>
          <p:nvSpPr>
            <p:cNvPr id="58" name="Oval 133"/>
            <p:cNvSpPr>
              <a:spLocks noChangeArrowheads="1"/>
            </p:cNvSpPr>
            <p:nvPr/>
          </p:nvSpPr>
          <p:spPr bwMode="auto">
            <a:xfrm>
              <a:off x="4523035" y="4365104"/>
              <a:ext cx="566738" cy="56673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57150">
              <a:solidFill>
                <a:srgbClr val="BFBFBF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BFBFB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rgbClr val="BFBFBF"/>
                  </a:solidFill>
                  <a:latin typeface="Arial" charset="0"/>
                  <a:cs typeface="Arial" charset="0"/>
                </a:rPr>
                <a:t>14</a:t>
              </a:r>
              <a:endParaRPr lang="en-US" sz="1600" baseline="-25000" dirty="0">
                <a:solidFill>
                  <a:srgbClr val="BFBFB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59" name="Oval 133"/>
            <p:cNvSpPr>
              <a:spLocks noChangeArrowheads="1"/>
            </p:cNvSpPr>
            <p:nvPr/>
          </p:nvSpPr>
          <p:spPr bwMode="auto">
            <a:xfrm>
              <a:off x="4532361" y="3482230"/>
              <a:ext cx="566737" cy="566737"/>
            </a:xfrm>
            <a:prstGeom prst="ellipse">
              <a:avLst/>
            </a:prstGeom>
            <a:solidFill>
              <a:srgbClr val="D9D9D9"/>
            </a:solidFill>
            <a:ln w="9525">
              <a:solidFill>
                <a:srgbClr val="BFBFBF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13</a:t>
              </a:r>
              <a:endParaRPr lang="en-US" sz="1600" baseline="-2500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60" name="Straight Arrow Connector 168"/>
            <p:cNvCxnSpPr>
              <a:cxnSpLocks noChangeShapeType="1"/>
              <a:stCxn id="45" idx="3"/>
              <a:endCxn id="59" idx="0"/>
            </p:cNvCxnSpPr>
            <p:nvPr/>
          </p:nvCxnSpPr>
          <p:spPr bwMode="auto">
            <a:xfrm flipH="1">
              <a:off x="4815730" y="2913955"/>
              <a:ext cx="587128" cy="56827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" name="Oval 139"/>
            <p:cNvSpPr>
              <a:spLocks noChangeArrowheads="1"/>
            </p:cNvSpPr>
            <p:nvPr/>
          </p:nvSpPr>
          <p:spPr bwMode="auto">
            <a:xfrm>
              <a:off x="5315123" y="3482230"/>
              <a:ext cx="622300" cy="566737"/>
            </a:xfrm>
            <a:prstGeom prst="ellipse">
              <a:avLst/>
            </a:prstGeom>
            <a:solidFill>
              <a:srgbClr val="D9D9D9"/>
            </a:solidFill>
            <a:ln w="57150">
              <a:solidFill>
                <a:srgbClr val="BFBFBF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6</a:t>
              </a:r>
            </a:p>
          </p:txBody>
        </p:sp>
        <p:cxnSp>
          <p:nvCxnSpPr>
            <p:cNvPr id="62" name="Straight Arrow Connector 158"/>
            <p:cNvCxnSpPr>
              <a:cxnSpLocks noChangeShapeType="1"/>
              <a:stCxn id="45" idx="4"/>
              <a:endCxn id="61" idx="0"/>
            </p:cNvCxnSpPr>
            <p:nvPr/>
          </p:nvCxnSpPr>
          <p:spPr bwMode="auto">
            <a:xfrm>
              <a:off x="5603230" y="2996952"/>
              <a:ext cx="23043" cy="48527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3" name="TextBox 174"/>
            <p:cNvSpPr txBox="1">
              <a:spLocks noChangeArrowheads="1"/>
            </p:cNvSpPr>
            <p:nvPr/>
          </p:nvSpPr>
          <p:spPr bwMode="auto">
            <a:xfrm>
              <a:off x="5459139" y="3068960"/>
              <a:ext cx="338137" cy="332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>
                  <a:solidFill>
                    <a:srgbClr val="000000"/>
                  </a:solidFill>
                </a:rPr>
                <a:t>D</a:t>
              </a:r>
            </a:p>
          </p:txBody>
        </p:sp>
        <p:cxnSp>
          <p:nvCxnSpPr>
            <p:cNvPr id="64" name="AutoShape 85"/>
            <p:cNvCxnSpPr>
              <a:cxnSpLocks noChangeShapeType="1"/>
              <a:stCxn id="75" idx="1"/>
              <a:endCxn id="45" idx="5"/>
            </p:cNvCxnSpPr>
            <p:nvPr/>
          </p:nvCxnSpPr>
          <p:spPr bwMode="auto">
            <a:xfrm rot="16200000" flipV="1">
              <a:off x="5511006" y="3206551"/>
              <a:ext cx="1534146" cy="948954"/>
            </a:xfrm>
            <a:prstGeom prst="curvedConnector3">
              <a:avLst>
                <a:gd name="adj1" fmla="val 48965"/>
              </a:avLst>
            </a:prstGeom>
            <a:noFill/>
            <a:ln w="9525">
              <a:solidFill>
                <a:srgbClr val="BFBFBF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" name="AutoShape 85"/>
            <p:cNvCxnSpPr>
              <a:cxnSpLocks noChangeShapeType="1"/>
              <a:stCxn id="39" idx="2"/>
              <a:endCxn id="43" idx="2"/>
            </p:cNvCxnSpPr>
            <p:nvPr/>
          </p:nvCxnSpPr>
          <p:spPr bwMode="auto">
            <a:xfrm rot="10800000">
              <a:off x="4594375" y="1648024"/>
              <a:ext cx="2075185" cy="4809976"/>
            </a:xfrm>
            <a:prstGeom prst="curvedConnector3">
              <a:avLst>
                <a:gd name="adj1" fmla="val 153856"/>
              </a:avLst>
            </a:prstGeom>
            <a:noFill/>
            <a:ln w="9525">
              <a:solidFill>
                <a:srgbClr val="BFBFBF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" name="AutoShape 85"/>
            <p:cNvCxnSpPr>
              <a:cxnSpLocks noChangeShapeType="1"/>
              <a:stCxn id="44" idx="2"/>
              <a:endCxn id="42" idx="5"/>
            </p:cNvCxnSpPr>
            <p:nvPr/>
          </p:nvCxnSpPr>
          <p:spPr bwMode="auto">
            <a:xfrm rot="10800000">
              <a:off x="3471565" y="1848396"/>
              <a:ext cx="457647" cy="853605"/>
            </a:xfrm>
            <a:prstGeom prst="curvedConnector2">
              <a:avLst/>
            </a:prstGeom>
            <a:noFill/>
            <a:ln w="9525">
              <a:solidFill>
                <a:srgbClr val="BFBFBF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" name="AutoShape 45"/>
            <p:cNvCxnSpPr>
              <a:cxnSpLocks noChangeShapeType="1"/>
              <a:endCxn id="38" idx="3"/>
            </p:cNvCxnSpPr>
            <p:nvPr/>
          </p:nvCxnSpPr>
          <p:spPr bwMode="auto">
            <a:xfrm rot="5400000" flipH="1" flipV="1">
              <a:off x="5688223" y="2046772"/>
              <a:ext cx="854400" cy="457646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8" name="Straight Arrow Connector 168"/>
            <p:cNvCxnSpPr>
              <a:cxnSpLocks noChangeShapeType="1"/>
              <a:stCxn id="59" idx="4"/>
              <a:endCxn id="58" idx="0"/>
            </p:cNvCxnSpPr>
            <p:nvPr/>
          </p:nvCxnSpPr>
          <p:spPr bwMode="auto">
            <a:xfrm flipH="1">
              <a:off x="4806404" y="4048967"/>
              <a:ext cx="9326" cy="316137"/>
            </a:xfrm>
            <a:prstGeom prst="straightConnector1">
              <a:avLst/>
            </a:prstGeom>
            <a:noFill/>
            <a:ln w="9525">
              <a:solidFill>
                <a:srgbClr val="BFBFB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9" name="Oval 116"/>
            <p:cNvSpPr>
              <a:spLocks noChangeArrowheads="1"/>
            </p:cNvSpPr>
            <p:nvPr/>
          </p:nvSpPr>
          <p:spPr bwMode="auto">
            <a:xfrm>
              <a:off x="6669559" y="2440285"/>
              <a:ext cx="566737" cy="5667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rgbClr val="BFBFBF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BFBFB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rgbClr val="BFBFBF"/>
                  </a:solidFill>
                  <a:latin typeface="Arial" charset="0"/>
                  <a:cs typeface="Arial" charset="0"/>
                </a:rPr>
                <a:t>8 </a:t>
              </a:r>
              <a:endParaRPr lang="en-US" sz="1600" baseline="-25000" dirty="0">
                <a:solidFill>
                  <a:srgbClr val="BFBFBF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70" name="Straight Arrow Connector 123"/>
            <p:cNvCxnSpPr>
              <a:cxnSpLocks noChangeShapeType="1"/>
              <a:stCxn id="69" idx="4"/>
              <a:endCxn id="72" idx="0"/>
            </p:cNvCxnSpPr>
            <p:nvPr/>
          </p:nvCxnSpPr>
          <p:spPr bwMode="auto">
            <a:xfrm>
              <a:off x="6952928" y="3007022"/>
              <a:ext cx="0" cy="403200"/>
            </a:xfrm>
            <a:prstGeom prst="straightConnector1">
              <a:avLst/>
            </a:prstGeom>
            <a:noFill/>
            <a:ln w="9525">
              <a:solidFill>
                <a:srgbClr val="BFBFB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" name="TextBox 177"/>
            <p:cNvSpPr txBox="1">
              <a:spLocks noChangeArrowheads="1"/>
            </p:cNvSpPr>
            <p:nvPr/>
          </p:nvSpPr>
          <p:spPr bwMode="auto">
            <a:xfrm>
              <a:off x="6979494" y="3068960"/>
              <a:ext cx="194121" cy="332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>
                  <a:solidFill>
                    <a:srgbClr val="BFBFBF"/>
                  </a:solidFill>
                </a:rPr>
                <a:t>B</a:t>
              </a:r>
              <a:endParaRPr lang="en-US" sz="1600" dirty="0">
                <a:solidFill>
                  <a:srgbClr val="BFBFBF"/>
                </a:solidFill>
              </a:endParaRPr>
            </a:p>
          </p:txBody>
        </p:sp>
        <p:sp>
          <p:nvSpPr>
            <p:cNvPr id="72" name="Oval 116"/>
            <p:cNvSpPr>
              <a:spLocks noChangeArrowheads="1"/>
            </p:cNvSpPr>
            <p:nvPr/>
          </p:nvSpPr>
          <p:spPr bwMode="auto">
            <a:xfrm>
              <a:off x="6669559" y="3410222"/>
              <a:ext cx="566737" cy="5667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rgbClr val="BFBFBF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BFBFB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rgbClr val="BFBFBF"/>
                  </a:solidFill>
                  <a:latin typeface="Arial" charset="0"/>
                  <a:cs typeface="Arial" charset="0"/>
                </a:rPr>
                <a:t>9 </a:t>
              </a:r>
              <a:endParaRPr lang="en-US" sz="1600" baseline="-25000" dirty="0">
                <a:solidFill>
                  <a:srgbClr val="BFBFBF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73" name="Straight Arrow Connector 123"/>
            <p:cNvCxnSpPr>
              <a:cxnSpLocks noChangeShapeType="1"/>
              <a:stCxn id="72" idx="4"/>
              <a:endCxn id="75" idx="0"/>
            </p:cNvCxnSpPr>
            <p:nvPr/>
          </p:nvCxnSpPr>
          <p:spPr bwMode="auto">
            <a:xfrm>
              <a:off x="6952928" y="3976959"/>
              <a:ext cx="0" cy="388145"/>
            </a:xfrm>
            <a:prstGeom prst="straightConnector1">
              <a:avLst/>
            </a:prstGeom>
            <a:noFill/>
            <a:ln w="9525">
              <a:solidFill>
                <a:srgbClr val="BFBFB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4" name="TextBox 177"/>
            <p:cNvSpPr txBox="1">
              <a:spLocks noChangeArrowheads="1"/>
            </p:cNvSpPr>
            <p:nvPr/>
          </p:nvSpPr>
          <p:spPr bwMode="auto">
            <a:xfrm>
              <a:off x="6957591" y="4076179"/>
              <a:ext cx="216024" cy="332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>
                  <a:solidFill>
                    <a:srgbClr val="BFBFBF"/>
                  </a:solidFill>
                </a:rPr>
                <a:t>C</a:t>
              </a:r>
            </a:p>
          </p:txBody>
        </p:sp>
        <p:sp>
          <p:nvSpPr>
            <p:cNvPr id="75" name="Oval 116"/>
            <p:cNvSpPr>
              <a:spLocks noChangeArrowheads="1"/>
            </p:cNvSpPr>
            <p:nvPr/>
          </p:nvSpPr>
          <p:spPr bwMode="auto">
            <a:xfrm>
              <a:off x="6669559" y="4365104"/>
              <a:ext cx="566737" cy="5667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rgbClr val="BFBFBF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BFBFB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rgbClr val="BFBFBF"/>
                  </a:solidFill>
                  <a:latin typeface="Arial" charset="0"/>
                  <a:cs typeface="Arial" charset="0"/>
                </a:rPr>
                <a:t>10 </a:t>
              </a:r>
              <a:endParaRPr lang="en-US" sz="1600" baseline="-25000" dirty="0">
                <a:solidFill>
                  <a:srgbClr val="BFBFBF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76" name="Straight Arrow Connector 123"/>
            <p:cNvCxnSpPr>
              <a:cxnSpLocks noChangeShapeType="1"/>
              <a:stCxn id="75" idx="4"/>
              <a:endCxn id="78" idx="0"/>
            </p:cNvCxnSpPr>
            <p:nvPr/>
          </p:nvCxnSpPr>
          <p:spPr bwMode="auto">
            <a:xfrm>
              <a:off x="6952928" y="4931841"/>
              <a:ext cx="0" cy="369367"/>
            </a:xfrm>
            <a:prstGeom prst="straightConnector1">
              <a:avLst/>
            </a:prstGeom>
            <a:noFill/>
            <a:ln w="9525">
              <a:solidFill>
                <a:srgbClr val="BFBFB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7" name="TextBox 177"/>
            <p:cNvSpPr txBox="1">
              <a:spLocks noChangeArrowheads="1"/>
            </p:cNvSpPr>
            <p:nvPr/>
          </p:nvSpPr>
          <p:spPr bwMode="auto">
            <a:xfrm>
              <a:off x="6813575" y="5013176"/>
              <a:ext cx="338137" cy="332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>
                  <a:solidFill>
                    <a:srgbClr val="BFBFBF"/>
                  </a:solidFill>
                </a:rPr>
                <a:t>A</a:t>
              </a:r>
              <a:endParaRPr lang="en-US" sz="1600" dirty="0">
                <a:solidFill>
                  <a:srgbClr val="BFBFBF"/>
                </a:solidFill>
              </a:endParaRPr>
            </a:p>
          </p:txBody>
        </p:sp>
        <p:sp>
          <p:nvSpPr>
            <p:cNvPr id="78" name="Oval 116"/>
            <p:cNvSpPr>
              <a:spLocks noChangeArrowheads="1"/>
            </p:cNvSpPr>
            <p:nvPr/>
          </p:nvSpPr>
          <p:spPr bwMode="auto">
            <a:xfrm>
              <a:off x="6669559" y="5301208"/>
              <a:ext cx="566737" cy="5667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rgbClr val="BFBFBF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BFBFB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rgbClr val="BFBFBF"/>
                  </a:solidFill>
                  <a:latin typeface="Arial" charset="0"/>
                  <a:cs typeface="Arial" charset="0"/>
                </a:rPr>
                <a:t>11 </a:t>
              </a:r>
              <a:endParaRPr lang="en-US" sz="1600" baseline="-25000" dirty="0">
                <a:solidFill>
                  <a:srgbClr val="BFBFBF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79" name="Straight Arrow Connector 123"/>
            <p:cNvCxnSpPr>
              <a:cxnSpLocks noChangeShapeType="1"/>
              <a:stCxn id="78" idx="4"/>
              <a:endCxn id="39" idx="0"/>
            </p:cNvCxnSpPr>
            <p:nvPr/>
          </p:nvCxnSpPr>
          <p:spPr bwMode="auto">
            <a:xfrm>
              <a:off x="6952928" y="5867945"/>
              <a:ext cx="0" cy="306686"/>
            </a:xfrm>
            <a:prstGeom prst="straightConnector1">
              <a:avLst/>
            </a:prstGeom>
            <a:noFill/>
            <a:ln w="9525">
              <a:solidFill>
                <a:srgbClr val="BFBFB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0" name="TextBox 177"/>
            <p:cNvSpPr txBox="1">
              <a:spLocks noChangeArrowheads="1"/>
            </p:cNvSpPr>
            <p:nvPr/>
          </p:nvSpPr>
          <p:spPr bwMode="auto">
            <a:xfrm>
              <a:off x="6813575" y="5877272"/>
              <a:ext cx="338137" cy="332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>
                  <a:solidFill>
                    <a:srgbClr val="BFBFBF"/>
                  </a:solidFill>
                </a:rPr>
                <a:t>B</a:t>
              </a:r>
              <a:endParaRPr lang="en-US" sz="1600" dirty="0">
                <a:solidFill>
                  <a:srgbClr val="BFBFBF"/>
                </a:solidFill>
              </a:endParaRPr>
            </a:p>
          </p:txBody>
        </p:sp>
        <p:cxnSp>
          <p:nvCxnSpPr>
            <p:cNvPr id="81" name="Straight Arrow Connector 155"/>
            <p:cNvCxnSpPr>
              <a:cxnSpLocks noChangeShapeType="1"/>
              <a:stCxn id="43" idx="5"/>
              <a:endCxn id="45" idx="1"/>
            </p:cNvCxnSpPr>
            <p:nvPr/>
          </p:nvCxnSpPr>
          <p:spPr bwMode="auto">
            <a:xfrm>
              <a:off x="5078114" y="1848395"/>
              <a:ext cx="324744" cy="664817"/>
            </a:xfrm>
            <a:prstGeom prst="straightConnector1">
              <a:avLst/>
            </a:prstGeom>
            <a:noFill/>
            <a:ln w="9525">
              <a:solidFill>
                <a:srgbClr val="BFBFB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" name="TextBox 174"/>
            <p:cNvSpPr txBox="1">
              <a:spLocks noChangeArrowheads="1"/>
            </p:cNvSpPr>
            <p:nvPr/>
          </p:nvSpPr>
          <p:spPr bwMode="auto">
            <a:xfrm>
              <a:off x="4976987" y="3140076"/>
              <a:ext cx="338137" cy="332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>
                  <a:solidFill>
                    <a:srgbClr val="000000"/>
                  </a:solidFill>
                </a:rPr>
                <a:t>A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83" name="TextBox 174"/>
            <p:cNvSpPr txBox="1">
              <a:spLocks noChangeArrowheads="1"/>
            </p:cNvSpPr>
            <p:nvPr/>
          </p:nvSpPr>
          <p:spPr bwMode="auto">
            <a:xfrm>
              <a:off x="4379019" y="4067587"/>
              <a:ext cx="338137" cy="332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>
                  <a:solidFill>
                    <a:srgbClr val="BFBFBF"/>
                  </a:solidFill>
                </a:rPr>
                <a:t>A</a:t>
              </a:r>
              <a:endParaRPr lang="en-US" sz="1600" dirty="0">
                <a:solidFill>
                  <a:srgbClr val="BFBFBF"/>
                </a:solidFill>
              </a:endParaRPr>
            </a:p>
          </p:txBody>
        </p:sp>
        <p:cxnSp>
          <p:nvCxnSpPr>
            <p:cNvPr id="84" name="AutoShape 45"/>
            <p:cNvCxnSpPr>
              <a:cxnSpLocks noChangeShapeType="1"/>
              <a:stCxn id="61" idx="7"/>
              <a:endCxn id="69" idx="3"/>
            </p:cNvCxnSpPr>
            <p:nvPr/>
          </p:nvCxnSpPr>
          <p:spPr bwMode="auto">
            <a:xfrm rot="5400000" flipH="1" flipV="1">
              <a:off x="5978821" y="2791493"/>
              <a:ext cx="641202" cy="906267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rgbClr val="BFBFBF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5" name="AutoShape 45"/>
            <p:cNvCxnSpPr>
              <a:cxnSpLocks noChangeShapeType="1"/>
              <a:stCxn id="78" idx="1"/>
              <a:endCxn id="59" idx="5"/>
            </p:cNvCxnSpPr>
            <p:nvPr/>
          </p:nvCxnSpPr>
          <p:spPr bwMode="auto">
            <a:xfrm rot="16200000" flipV="1">
              <a:off x="5175212" y="3806861"/>
              <a:ext cx="1418235" cy="1736454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rgbClr val="BFBFBF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6" name="AutoShape 85"/>
            <p:cNvCxnSpPr>
              <a:cxnSpLocks noChangeShapeType="1"/>
              <a:stCxn id="72" idx="2"/>
              <a:endCxn id="43" idx="6"/>
            </p:cNvCxnSpPr>
            <p:nvPr/>
          </p:nvCxnSpPr>
          <p:spPr bwMode="auto">
            <a:xfrm rot="10800000">
              <a:off x="5161111" y="1648025"/>
              <a:ext cx="1508448" cy="2045567"/>
            </a:xfrm>
            <a:prstGeom prst="curvedConnector3">
              <a:avLst>
                <a:gd name="adj1" fmla="val 34214"/>
              </a:avLst>
            </a:prstGeom>
            <a:noFill/>
            <a:ln w="9525">
              <a:solidFill>
                <a:srgbClr val="BFBFBF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1" name="Group 100"/>
          <p:cNvGrpSpPr/>
          <p:nvPr/>
        </p:nvGrpSpPr>
        <p:grpSpPr>
          <a:xfrm>
            <a:off x="5003265" y="3140968"/>
            <a:ext cx="3600400" cy="5544616"/>
            <a:chOff x="2987824" y="548680"/>
            <a:chExt cx="4248472" cy="6192688"/>
          </a:xfrm>
        </p:grpSpPr>
        <p:sp>
          <p:nvSpPr>
            <p:cNvPr id="102" name="Oval 115"/>
            <p:cNvSpPr>
              <a:spLocks noChangeArrowheads="1"/>
            </p:cNvSpPr>
            <p:nvPr/>
          </p:nvSpPr>
          <p:spPr bwMode="auto">
            <a:xfrm>
              <a:off x="4578499" y="548680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latin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103" name="Oval 116"/>
            <p:cNvSpPr>
              <a:spLocks noChangeArrowheads="1"/>
            </p:cNvSpPr>
            <p:nvPr/>
          </p:nvSpPr>
          <p:spPr bwMode="auto">
            <a:xfrm>
              <a:off x="6261249" y="1364655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latin typeface="Arial" charset="0"/>
                  <a:cs typeface="Arial" charset="0"/>
                </a:rPr>
                <a:t>7</a:t>
              </a:r>
              <a:r>
                <a:rPr lang="en-US" sz="1600" baseline="-25000" dirty="0" smtClean="0">
                  <a:latin typeface="Arial" charset="0"/>
                  <a:cs typeface="Arial" charset="0"/>
                </a:rPr>
                <a:t> </a:t>
              </a:r>
              <a:endParaRPr lang="en-US" sz="1600" baseline="-25000" dirty="0">
                <a:latin typeface="Arial" charset="0"/>
                <a:cs typeface="Arial" charset="0"/>
              </a:endParaRPr>
            </a:p>
          </p:txBody>
        </p:sp>
        <p:sp>
          <p:nvSpPr>
            <p:cNvPr id="104" name="Oval 117"/>
            <p:cNvSpPr>
              <a:spLocks noChangeArrowheads="1"/>
            </p:cNvSpPr>
            <p:nvPr/>
          </p:nvSpPr>
          <p:spPr bwMode="auto">
            <a:xfrm>
              <a:off x="6669559" y="6174631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latin typeface="Arial" charset="0"/>
                  <a:cs typeface="Arial" charset="0"/>
                </a:rPr>
                <a:t>12</a:t>
              </a:r>
              <a:endParaRPr lang="en-US" sz="1600" baseline="-25000" dirty="0">
                <a:latin typeface="Arial" charset="0"/>
                <a:cs typeface="Arial" charset="0"/>
              </a:endParaRPr>
            </a:p>
          </p:txBody>
        </p:sp>
        <p:cxnSp>
          <p:nvCxnSpPr>
            <p:cNvPr id="105" name="Straight Arrow Connector 121"/>
            <p:cNvCxnSpPr>
              <a:cxnSpLocks noChangeShapeType="1"/>
              <a:stCxn id="102" idx="6"/>
              <a:endCxn id="103" idx="1"/>
            </p:cNvCxnSpPr>
            <p:nvPr/>
          </p:nvCxnSpPr>
          <p:spPr bwMode="auto">
            <a:xfrm>
              <a:off x="5145236" y="832842"/>
              <a:ext cx="1198563" cy="61436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" name="Straight Arrow Connector 123"/>
            <p:cNvCxnSpPr>
              <a:cxnSpLocks noChangeShapeType="1"/>
              <a:stCxn id="103" idx="4"/>
              <a:endCxn id="134" idx="0"/>
            </p:cNvCxnSpPr>
            <p:nvPr/>
          </p:nvCxnSpPr>
          <p:spPr bwMode="auto">
            <a:xfrm>
              <a:off x="6544618" y="1931392"/>
              <a:ext cx="408310" cy="50889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7" name="Oval 132"/>
            <p:cNvSpPr>
              <a:spLocks noChangeArrowheads="1"/>
            </p:cNvSpPr>
            <p:nvPr/>
          </p:nvSpPr>
          <p:spPr bwMode="auto">
            <a:xfrm>
              <a:off x="2987824" y="1364655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57150" cmpd="sng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08" name="Oval 134"/>
            <p:cNvSpPr>
              <a:spLocks noChangeArrowheads="1"/>
            </p:cNvSpPr>
            <p:nvPr/>
          </p:nvSpPr>
          <p:spPr bwMode="auto">
            <a:xfrm>
              <a:off x="4594374" y="1364655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109" name="Oval 135"/>
            <p:cNvSpPr>
              <a:spLocks noChangeArrowheads="1"/>
            </p:cNvSpPr>
            <p:nvPr/>
          </p:nvSpPr>
          <p:spPr bwMode="auto">
            <a:xfrm>
              <a:off x="3929211" y="2418631"/>
              <a:ext cx="566738" cy="566737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latin typeface="Arial" charset="0"/>
                  <a:cs typeface="Arial" charset="0"/>
                </a:rPr>
                <a:t>3</a:t>
              </a:r>
              <a:endParaRPr lang="en-US" sz="1600" baseline="-25000" dirty="0">
                <a:latin typeface="Arial" charset="0"/>
                <a:cs typeface="Arial" charset="0"/>
              </a:endParaRPr>
            </a:p>
          </p:txBody>
        </p:sp>
        <p:sp>
          <p:nvSpPr>
            <p:cNvPr id="110" name="Oval 136"/>
            <p:cNvSpPr>
              <a:spLocks noChangeArrowheads="1"/>
            </p:cNvSpPr>
            <p:nvPr/>
          </p:nvSpPr>
          <p:spPr bwMode="auto">
            <a:xfrm>
              <a:off x="5319861" y="2430215"/>
              <a:ext cx="566738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latin typeface="Arial" charset="0"/>
                  <a:cs typeface="Arial" charset="0"/>
                </a:rPr>
                <a:t>5</a:t>
              </a:r>
            </a:p>
          </p:txBody>
        </p:sp>
        <p:sp>
          <p:nvSpPr>
            <p:cNvPr id="111" name="Oval 137"/>
            <p:cNvSpPr>
              <a:spLocks noChangeArrowheads="1"/>
            </p:cNvSpPr>
            <p:nvPr/>
          </p:nvSpPr>
          <p:spPr bwMode="auto">
            <a:xfrm>
              <a:off x="4594374" y="2418631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57150" cmpd="sng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latin typeface="Arial" charset="0"/>
                  <a:cs typeface="Arial" charset="0"/>
                </a:rPr>
                <a:t>4</a:t>
              </a:r>
            </a:p>
          </p:txBody>
        </p:sp>
        <p:cxnSp>
          <p:nvCxnSpPr>
            <p:cNvPr id="112" name="Straight Arrow Connector 141"/>
            <p:cNvCxnSpPr>
              <a:cxnSpLocks noChangeShapeType="1"/>
              <a:stCxn id="102" idx="4"/>
              <a:endCxn id="108" idx="0"/>
            </p:cNvCxnSpPr>
            <p:nvPr/>
          </p:nvCxnSpPr>
          <p:spPr bwMode="auto">
            <a:xfrm>
              <a:off x="4862661" y="1115417"/>
              <a:ext cx="15875" cy="2492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" name="Straight Arrow Connector 144"/>
            <p:cNvCxnSpPr>
              <a:cxnSpLocks noChangeShapeType="1"/>
              <a:stCxn id="108" idx="3"/>
              <a:endCxn id="109" idx="0"/>
            </p:cNvCxnSpPr>
            <p:nvPr/>
          </p:nvCxnSpPr>
          <p:spPr bwMode="auto">
            <a:xfrm flipH="1">
              <a:off x="4212580" y="1848395"/>
              <a:ext cx="464791" cy="5702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4" name="Straight Arrow Connector 155"/>
            <p:cNvCxnSpPr>
              <a:cxnSpLocks noChangeShapeType="1"/>
              <a:stCxn id="108" idx="4"/>
              <a:endCxn id="111" idx="0"/>
            </p:cNvCxnSpPr>
            <p:nvPr/>
          </p:nvCxnSpPr>
          <p:spPr bwMode="auto">
            <a:xfrm>
              <a:off x="4877743" y="1931392"/>
              <a:ext cx="0" cy="48723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5" name="Straight Arrow Connector 165"/>
            <p:cNvCxnSpPr>
              <a:cxnSpLocks noChangeShapeType="1"/>
              <a:stCxn id="102" idx="2"/>
              <a:endCxn id="107" idx="7"/>
            </p:cNvCxnSpPr>
            <p:nvPr/>
          </p:nvCxnSpPr>
          <p:spPr bwMode="auto">
            <a:xfrm flipH="1">
              <a:off x="3472011" y="832842"/>
              <a:ext cx="1106488" cy="61436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6" name="TextBox 172"/>
            <p:cNvSpPr txBox="1">
              <a:spLocks noChangeArrowheads="1"/>
            </p:cNvSpPr>
            <p:nvPr/>
          </p:nvSpPr>
          <p:spPr bwMode="auto">
            <a:xfrm>
              <a:off x="5531147" y="856109"/>
              <a:ext cx="34925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sp>
          <p:nvSpPr>
            <p:cNvPr id="117" name="TextBox 174"/>
            <p:cNvSpPr txBox="1">
              <a:spLocks noChangeArrowheads="1"/>
            </p:cNvSpPr>
            <p:nvPr/>
          </p:nvSpPr>
          <p:spPr bwMode="auto">
            <a:xfrm>
              <a:off x="5171107" y="2008237"/>
              <a:ext cx="338137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sp>
          <p:nvSpPr>
            <p:cNvPr id="118" name="TextBox 176"/>
            <p:cNvSpPr txBox="1">
              <a:spLocks noChangeArrowheads="1"/>
            </p:cNvSpPr>
            <p:nvPr/>
          </p:nvSpPr>
          <p:spPr bwMode="auto">
            <a:xfrm>
              <a:off x="3658939" y="856109"/>
              <a:ext cx="338138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E</a:t>
              </a:r>
            </a:p>
          </p:txBody>
        </p:sp>
        <p:sp>
          <p:nvSpPr>
            <p:cNvPr id="119" name="TextBox 177"/>
            <p:cNvSpPr txBox="1">
              <a:spLocks noChangeArrowheads="1"/>
            </p:cNvSpPr>
            <p:nvPr/>
          </p:nvSpPr>
          <p:spPr bwMode="auto">
            <a:xfrm>
              <a:off x="6610127" y="1979355"/>
              <a:ext cx="33813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D</a:t>
              </a:r>
              <a:endParaRPr lang="en-US" sz="1600" dirty="0"/>
            </a:p>
          </p:txBody>
        </p:sp>
        <p:sp>
          <p:nvSpPr>
            <p:cNvPr id="120" name="TextBox 178"/>
            <p:cNvSpPr txBox="1">
              <a:spLocks noChangeArrowheads="1"/>
            </p:cNvSpPr>
            <p:nvPr/>
          </p:nvSpPr>
          <p:spPr bwMode="auto">
            <a:xfrm>
              <a:off x="4760962" y="1080492"/>
              <a:ext cx="338137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B</a:t>
              </a:r>
            </a:p>
          </p:txBody>
        </p:sp>
        <p:sp>
          <p:nvSpPr>
            <p:cNvPr id="121" name="TextBox 184"/>
            <p:cNvSpPr txBox="1">
              <a:spLocks noChangeArrowheads="1"/>
            </p:cNvSpPr>
            <p:nvPr/>
          </p:nvSpPr>
          <p:spPr bwMode="auto">
            <a:xfrm>
              <a:off x="4234672" y="2008237"/>
              <a:ext cx="13685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E</a:t>
              </a:r>
              <a:endParaRPr lang="en-US" sz="1600" dirty="0"/>
            </a:p>
          </p:txBody>
        </p:sp>
        <p:sp>
          <p:nvSpPr>
            <p:cNvPr id="122" name="TextBox 187"/>
            <p:cNvSpPr txBox="1">
              <a:spLocks noChangeArrowheads="1"/>
            </p:cNvSpPr>
            <p:nvPr/>
          </p:nvSpPr>
          <p:spPr bwMode="auto">
            <a:xfrm>
              <a:off x="4688953" y="2008237"/>
              <a:ext cx="33813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D</a:t>
              </a:r>
              <a:endParaRPr lang="en-US" sz="1600" dirty="0"/>
            </a:p>
          </p:txBody>
        </p:sp>
        <p:sp>
          <p:nvSpPr>
            <p:cNvPr id="123" name="Oval 133"/>
            <p:cNvSpPr>
              <a:spLocks noChangeArrowheads="1"/>
            </p:cNvSpPr>
            <p:nvPr/>
          </p:nvSpPr>
          <p:spPr bwMode="auto">
            <a:xfrm>
              <a:off x="4523035" y="4365104"/>
              <a:ext cx="566738" cy="566738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latin typeface="Arial" charset="0"/>
                  <a:cs typeface="Arial" charset="0"/>
                </a:rPr>
                <a:t>14</a:t>
              </a:r>
              <a:endParaRPr lang="en-US" sz="1600" baseline="-25000" dirty="0">
                <a:latin typeface="Arial" charset="0"/>
                <a:cs typeface="Arial" charset="0"/>
              </a:endParaRPr>
            </a:p>
          </p:txBody>
        </p:sp>
        <p:sp>
          <p:nvSpPr>
            <p:cNvPr id="124" name="Oval 133"/>
            <p:cNvSpPr>
              <a:spLocks noChangeArrowheads="1"/>
            </p:cNvSpPr>
            <p:nvPr/>
          </p:nvSpPr>
          <p:spPr bwMode="auto">
            <a:xfrm>
              <a:off x="4532361" y="3482230"/>
              <a:ext cx="566738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latin typeface="Arial" charset="0"/>
                  <a:cs typeface="Arial" charset="0"/>
                </a:rPr>
                <a:t>13</a:t>
              </a:r>
              <a:endParaRPr lang="en-US" sz="1600" baseline="-25000" dirty="0">
                <a:latin typeface="Arial" charset="0"/>
                <a:cs typeface="Arial" charset="0"/>
              </a:endParaRPr>
            </a:p>
          </p:txBody>
        </p:sp>
        <p:cxnSp>
          <p:nvCxnSpPr>
            <p:cNvPr id="125" name="Straight Arrow Connector 168"/>
            <p:cNvCxnSpPr>
              <a:cxnSpLocks noChangeShapeType="1"/>
              <a:stCxn id="110" idx="3"/>
              <a:endCxn id="124" idx="0"/>
            </p:cNvCxnSpPr>
            <p:nvPr/>
          </p:nvCxnSpPr>
          <p:spPr bwMode="auto">
            <a:xfrm flipH="1">
              <a:off x="4815730" y="2913955"/>
              <a:ext cx="587128" cy="5682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6" name="Oval 139"/>
            <p:cNvSpPr>
              <a:spLocks noChangeArrowheads="1"/>
            </p:cNvSpPr>
            <p:nvPr/>
          </p:nvSpPr>
          <p:spPr bwMode="auto">
            <a:xfrm>
              <a:off x="5315123" y="3482230"/>
              <a:ext cx="622300" cy="566737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latin typeface="Arial" charset="0"/>
                  <a:cs typeface="Arial" charset="0"/>
                </a:rPr>
                <a:t>6</a:t>
              </a:r>
            </a:p>
          </p:txBody>
        </p:sp>
        <p:cxnSp>
          <p:nvCxnSpPr>
            <p:cNvPr id="127" name="Straight Arrow Connector 158"/>
            <p:cNvCxnSpPr>
              <a:cxnSpLocks noChangeShapeType="1"/>
            </p:cNvCxnSpPr>
            <p:nvPr/>
          </p:nvCxnSpPr>
          <p:spPr bwMode="auto">
            <a:xfrm>
              <a:off x="5594055" y="2996951"/>
              <a:ext cx="23043" cy="48527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8" name="TextBox 174"/>
            <p:cNvSpPr txBox="1">
              <a:spLocks noChangeArrowheads="1"/>
            </p:cNvSpPr>
            <p:nvPr/>
          </p:nvSpPr>
          <p:spPr bwMode="auto">
            <a:xfrm>
              <a:off x="5459139" y="3068960"/>
              <a:ext cx="338137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D</a:t>
              </a:r>
            </a:p>
          </p:txBody>
        </p:sp>
        <p:cxnSp>
          <p:nvCxnSpPr>
            <p:cNvPr id="129" name="AutoShape 85"/>
            <p:cNvCxnSpPr>
              <a:cxnSpLocks noChangeShapeType="1"/>
              <a:stCxn id="140" idx="1"/>
              <a:endCxn id="110" idx="5"/>
            </p:cNvCxnSpPr>
            <p:nvPr/>
          </p:nvCxnSpPr>
          <p:spPr bwMode="auto">
            <a:xfrm rot="16200000" flipV="1">
              <a:off x="5511006" y="3206551"/>
              <a:ext cx="1534146" cy="948954"/>
            </a:xfrm>
            <a:prstGeom prst="curvedConnector3">
              <a:avLst>
                <a:gd name="adj1" fmla="val 48965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0" name="AutoShape 85"/>
            <p:cNvCxnSpPr>
              <a:cxnSpLocks noChangeShapeType="1"/>
              <a:stCxn id="104" idx="2"/>
              <a:endCxn id="108" idx="2"/>
            </p:cNvCxnSpPr>
            <p:nvPr/>
          </p:nvCxnSpPr>
          <p:spPr bwMode="auto">
            <a:xfrm rot="10800000">
              <a:off x="4594375" y="1648024"/>
              <a:ext cx="2075185" cy="4809976"/>
            </a:xfrm>
            <a:prstGeom prst="curvedConnector3">
              <a:avLst>
                <a:gd name="adj1" fmla="val 153856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1" name="AutoShape 85"/>
            <p:cNvCxnSpPr>
              <a:cxnSpLocks noChangeShapeType="1"/>
              <a:stCxn id="109" idx="2"/>
              <a:endCxn id="107" idx="5"/>
            </p:cNvCxnSpPr>
            <p:nvPr/>
          </p:nvCxnSpPr>
          <p:spPr bwMode="auto">
            <a:xfrm rot="10800000">
              <a:off x="3471565" y="1848396"/>
              <a:ext cx="457647" cy="85360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2" name="AutoShape 45"/>
            <p:cNvCxnSpPr>
              <a:cxnSpLocks noChangeShapeType="1"/>
              <a:endCxn id="103" idx="3"/>
            </p:cNvCxnSpPr>
            <p:nvPr/>
          </p:nvCxnSpPr>
          <p:spPr bwMode="auto">
            <a:xfrm rot="5400000" flipH="1" flipV="1">
              <a:off x="5688223" y="2046772"/>
              <a:ext cx="854400" cy="457646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" name="Straight Arrow Connector 168"/>
            <p:cNvCxnSpPr>
              <a:cxnSpLocks noChangeShapeType="1"/>
              <a:stCxn id="124" idx="4"/>
              <a:endCxn id="123" idx="0"/>
            </p:cNvCxnSpPr>
            <p:nvPr/>
          </p:nvCxnSpPr>
          <p:spPr bwMode="auto">
            <a:xfrm flipH="1">
              <a:off x="4806404" y="4048967"/>
              <a:ext cx="9326" cy="31613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" name="Oval 116"/>
            <p:cNvSpPr>
              <a:spLocks noChangeArrowheads="1"/>
            </p:cNvSpPr>
            <p:nvPr/>
          </p:nvSpPr>
          <p:spPr bwMode="auto">
            <a:xfrm>
              <a:off x="6669559" y="2440285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latin typeface="Arial" charset="0"/>
                  <a:cs typeface="Arial" charset="0"/>
                </a:rPr>
                <a:t>8 </a:t>
              </a:r>
              <a:endParaRPr lang="en-US" sz="1600" baseline="-25000" dirty="0">
                <a:latin typeface="Arial" charset="0"/>
                <a:cs typeface="Arial" charset="0"/>
              </a:endParaRPr>
            </a:p>
          </p:txBody>
        </p:sp>
        <p:cxnSp>
          <p:nvCxnSpPr>
            <p:cNvPr id="135" name="Straight Arrow Connector 123"/>
            <p:cNvCxnSpPr>
              <a:cxnSpLocks noChangeShapeType="1"/>
              <a:stCxn id="134" idx="4"/>
              <a:endCxn id="137" idx="0"/>
            </p:cNvCxnSpPr>
            <p:nvPr/>
          </p:nvCxnSpPr>
          <p:spPr bwMode="auto">
            <a:xfrm>
              <a:off x="6952928" y="3007022"/>
              <a:ext cx="0" cy="4032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6" name="TextBox 177"/>
            <p:cNvSpPr txBox="1">
              <a:spLocks noChangeArrowheads="1"/>
            </p:cNvSpPr>
            <p:nvPr/>
          </p:nvSpPr>
          <p:spPr bwMode="auto">
            <a:xfrm>
              <a:off x="6979494" y="3068960"/>
              <a:ext cx="194121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B</a:t>
              </a:r>
              <a:endParaRPr lang="en-US" sz="1600" dirty="0"/>
            </a:p>
          </p:txBody>
        </p:sp>
        <p:sp>
          <p:nvSpPr>
            <p:cNvPr id="137" name="Oval 116"/>
            <p:cNvSpPr>
              <a:spLocks noChangeArrowheads="1"/>
            </p:cNvSpPr>
            <p:nvPr/>
          </p:nvSpPr>
          <p:spPr bwMode="auto">
            <a:xfrm>
              <a:off x="6669559" y="3410222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latin typeface="Arial" charset="0"/>
                  <a:cs typeface="Arial" charset="0"/>
                </a:rPr>
                <a:t>9 </a:t>
              </a:r>
              <a:endParaRPr lang="en-US" sz="1600" baseline="-25000" dirty="0">
                <a:latin typeface="Arial" charset="0"/>
                <a:cs typeface="Arial" charset="0"/>
              </a:endParaRPr>
            </a:p>
          </p:txBody>
        </p:sp>
        <p:cxnSp>
          <p:nvCxnSpPr>
            <p:cNvPr id="138" name="Straight Arrow Connector 123"/>
            <p:cNvCxnSpPr>
              <a:cxnSpLocks noChangeShapeType="1"/>
              <a:stCxn id="137" idx="4"/>
              <a:endCxn id="140" idx="0"/>
            </p:cNvCxnSpPr>
            <p:nvPr/>
          </p:nvCxnSpPr>
          <p:spPr bwMode="auto">
            <a:xfrm>
              <a:off x="6952928" y="3976959"/>
              <a:ext cx="0" cy="38814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9" name="TextBox 177"/>
            <p:cNvSpPr txBox="1">
              <a:spLocks noChangeArrowheads="1"/>
            </p:cNvSpPr>
            <p:nvPr/>
          </p:nvSpPr>
          <p:spPr bwMode="auto">
            <a:xfrm>
              <a:off x="6957591" y="4076179"/>
              <a:ext cx="216024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sp>
          <p:nvSpPr>
            <p:cNvPr id="140" name="Oval 116"/>
            <p:cNvSpPr>
              <a:spLocks noChangeArrowheads="1"/>
            </p:cNvSpPr>
            <p:nvPr/>
          </p:nvSpPr>
          <p:spPr bwMode="auto">
            <a:xfrm>
              <a:off x="6669559" y="4365104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latin typeface="Arial" charset="0"/>
                  <a:cs typeface="Arial" charset="0"/>
                </a:rPr>
                <a:t>10 </a:t>
              </a:r>
              <a:endParaRPr lang="en-US" sz="1600" baseline="-25000" dirty="0">
                <a:latin typeface="Arial" charset="0"/>
                <a:cs typeface="Arial" charset="0"/>
              </a:endParaRPr>
            </a:p>
          </p:txBody>
        </p:sp>
        <p:cxnSp>
          <p:nvCxnSpPr>
            <p:cNvPr id="141" name="Straight Arrow Connector 123"/>
            <p:cNvCxnSpPr>
              <a:cxnSpLocks noChangeShapeType="1"/>
              <a:stCxn id="140" idx="4"/>
              <a:endCxn id="143" idx="0"/>
            </p:cNvCxnSpPr>
            <p:nvPr/>
          </p:nvCxnSpPr>
          <p:spPr bwMode="auto">
            <a:xfrm>
              <a:off x="6952928" y="4931841"/>
              <a:ext cx="0" cy="36936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2" name="TextBox 177"/>
            <p:cNvSpPr txBox="1">
              <a:spLocks noChangeArrowheads="1"/>
            </p:cNvSpPr>
            <p:nvPr/>
          </p:nvSpPr>
          <p:spPr bwMode="auto">
            <a:xfrm>
              <a:off x="6813575" y="5013176"/>
              <a:ext cx="33813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A</a:t>
              </a:r>
              <a:endParaRPr lang="en-US" sz="1600" dirty="0"/>
            </a:p>
          </p:txBody>
        </p:sp>
        <p:sp>
          <p:nvSpPr>
            <p:cNvPr id="143" name="Oval 116"/>
            <p:cNvSpPr>
              <a:spLocks noChangeArrowheads="1"/>
            </p:cNvSpPr>
            <p:nvPr/>
          </p:nvSpPr>
          <p:spPr bwMode="auto">
            <a:xfrm>
              <a:off x="6669559" y="5301208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latin typeface="Arial" charset="0"/>
                  <a:cs typeface="Arial" charset="0"/>
                </a:rPr>
                <a:t>11 </a:t>
              </a:r>
              <a:endParaRPr lang="en-US" sz="1600" baseline="-25000" dirty="0">
                <a:latin typeface="Arial" charset="0"/>
                <a:cs typeface="Arial" charset="0"/>
              </a:endParaRPr>
            </a:p>
          </p:txBody>
        </p:sp>
        <p:cxnSp>
          <p:nvCxnSpPr>
            <p:cNvPr id="144" name="Straight Arrow Connector 123"/>
            <p:cNvCxnSpPr>
              <a:cxnSpLocks noChangeShapeType="1"/>
              <a:stCxn id="143" idx="4"/>
              <a:endCxn id="104" idx="0"/>
            </p:cNvCxnSpPr>
            <p:nvPr/>
          </p:nvCxnSpPr>
          <p:spPr bwMode="auto">
            <a:xfrm>
              <a:off x="6952928" y="5867945"/>
              <a:ext cx="0" cy="30668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5" name="TextBox 177"/>
            <p:cNvSpPr txBox="1">
              <a:spLocks noChangeArrowheads="1"/>
            </p:cNvSpPr>
            <p:nvPr/>
          </p:nvSpPr>
          <p:spPr bwMode="auto">
            <a:xfrm>
              <a:off x="6813575" y="5877272"/>
              <a:ext cx="33813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B</a:t>
              </a:r>
              <a:endParaRPr lang="en-US" sz="1600" dirty="0"/>
            </a:p>
          </p:txBody>
        </p:sp>
        <p:cxnSp>
          <p:nvCxnSpPr>
            <p:cNvPr id="146" name="Straight Arrow Connector 155"/>
            <p:cNvCxnSpPr>
              <a:cxnSpLocks noChangeShapeType="1"/>
              <a:stCxn id="108" idx="5"/>
              <a:endCxn id="110" idx="1"/>
            </p:cNvCxnSpPr>
            <p:nvPr/>
          </p:nvCxnSpPr>
          <p:spPr bwMode="auto">
            <a:xfrm>
              <a:off x="5078114" y="1848395"/>
              <a:ext cx="324744" cy="66481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7" name="TextBox 174"/>
            <p:cNvSpPr txBox="1">
              <a:spLocks noChangeArrowheads="1"/>
            </p:cNvSpPr>
            <p:nvPr/>
          </p:nvSpPr>
          <p:spPr bwMode="auto">
            <a:xfrm>
              <a:off x="4976986" y="3140075"/>
              <a:ext cx="33813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A</a:t>
              </a:r>
              <a:endParaRPr lang="en-US" sz="1600" dirty="0"/>
            </a:p>
          </p:txBody>
        </p:sp>
        <p:sp>
          <p:nvSpPr>
            <p:cNvPr id="148" name="TextBox 174"/>
            <p:cNvSpPr txBox="1">
              <a:spLocks noChangeArrowheads="1"/>
            </p:cNvSpPr>
            <p:nvPr/>
          </p:nvSpPr>
          <p:spPr bwMode="auto">
            <a:xfrm>
              <a:off x="4379019" y="4067587"/>
              <a:ext cx="33813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A</a:t>
              </a:r>
              <a:endParaRPr lang="en-US" sz="1600" dirty="0"/>
            </a:p>
          </p:txBody>
        </p:sp>
        <p:cxnSp>
          <p:nvCxnSpPr>
            <p:cNvPr id="149" name="AutoShape 45"/>
            <p:cNvCxnSpPr>
              <a:cxnSpLocks noChangeShapeType="1"/>
              <a:stCxn id="126" idx="7"/>
              <a:endCxn id="134" idx="3"/>
            </p:cNvCxnSpPr>
            <p:nvPr/>
          </p:nvCxnSpPr>
          <p:spPr bwMode="auto">
            <a:xfrm rot="5400000" flipH="1" flipV="1">
              <a:off x="5978821" y="2791493"/>
              <a:ext cx="641202" cy="906267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0" name="AutoShape 45"/>
            <p:cNvCxnSpPr>
              <a:cxnSpLocks noChangeShapeType="1"/>
              <a:stCxn id="143" idx="1"/>
              <a:endCxn id="124" idx="5"/>
            </p:cNvCxnSpPr>
            <p:nvPr/>
          </p:nvCxnSpPr>
          <p:spPr bwMode="auto">
            <a:xfrm rot="16200000" flipV="1">
              <a:off x="5175212" y="3806861"/>
              <a:ext cx="1418235" cy="1736454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1" name="AutoShape 85"/>
            <p:cNvCxnSpPr>
              <a:cxnSpLocks noChangeShapeType="1"/>
              <a:stCxn id="137" idx="2"/>
              <a:endCxn id="108" idx="6"/>
            </p:cNvCxnSpPr>
            <p:nvPr/>
          </p:nvCxnSpPr>
          <p:spPr bwMode="auto">
            <a:xfrm rot="10800000">
              <a:off x="5161111" y="1648025"/>
              <a:ext cx="1508448" cy="2045567"/>
            </a:xfrm>
            <a:prstGeom prst="curvedConnector3">
              <a:avLst>
                <a:gd name="adj1" fmla="val 34214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7" name="Rectangle 86"/>
          <p:cNvSpPr/>
          <p:nvPr/>
        </p:nvSpPr>
        <p:spPr>
          <a:xfrm>
            <a:off x="4283968" y="2154065"/>
            <a:ext cx="4860032" cy="15121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4283968" y="857921"/>
            <a:ext cx="0" cy="27871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>
            <a:off x="4283968" y="3645024"/>
            <a:ext cx="0" cy="28083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Prior Work: Compress the State Representation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13</a:t>
            </a:fld>
            <a:endParaRPr lang="he-IL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01543"/>
              </p:ext>
            </p:extLst>
          </p:nvPr>
        </p:nvGraphicFramePr>
        <p:xfrm>
          <a:off x="-74655" y="1279560"/>
          <a:ext cx="391714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1"/>
                <a:gridCol w="567405"/>
                <a:gridCol w="567405"/>
                <a:gridCol w="567405"/>
                <a:gridCol w="567405"/>
                <a:gridCol w="56740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symbol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forward: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03648" y="3140968"/>
            <a:ext cx="1445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Lookup Table</a:t>
            </a:r>
            <a:endParaRPr lang="en-US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883301"/>
              </p:ext>
            </p:extLst>
          </p:nvPr>
        </p:nvGraphicFramePr>
        <p:xfrm>
          <a:off x="995601" y="2143656"/>
          <a:ext cx="91210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210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1338" y="2145164"/>
            <a:ext cx="85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failure: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647269"/>
              </p:ext>
            </p:extLst>
          </p:nvPr>
        </p:nvGraphicFramePr>
        <p:xfrm>
          <a:off x="2935543" y="2143656"/>
          <a:ext cx="91210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210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145946" y="2145164"/>
            <a:ext cx="837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match:</a:t>
            </a:r>
            <a:endParaRPr lang="en-US" dirty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300587"/>
              </p:ext>
            </p:extLst>
          </p:nvPr>
        </p:nvGraphicFramePr>
        <p:xfrm>
          <a:off x="1259632" y="3861048"/>
          <a:ext cx="1404155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"/>
                <a:gridCol w="280831"/>
                <a:gridCol w="280831"/>
                <a:gridCol w="280831"/>
                <a:gridCol w="280831"/>
              </a:tblGrid>
              <a:tr h="192021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B</a:t>
                      </a: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C</a:t>
                      </a: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D</a:t>
                      </a: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E</a:t>
                      </a: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2021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259632" y="5949280"/>
            <a:ext cx="1748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Bitmap Encoded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99700" y="4089380"/>
            <a:ext cx="91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Bitmap: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79512" y="4337690"/>
            <a:ext cx="1139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Length=|</a:t>
            </a:r>
            <a:r>
              <a:rPr lang="en-US" sz="1600" dirty="0" err="1" smtClean="0"/>
              <a:t>Σ</a:t>
            </a:r>
            <a:r>
              <a:rPr lang="en-US" sz="1600" dirty="0" smtClean="0"/>
              <a:t>|</a:t>
            </a:r>
            <a:endParaRPr lang="en-US" sz="1600" dirty="0"/>
          </a:p>
        </p:txBody>
      </p:sp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428858"/>
              </p:ext>
            </p:extLst>
          </p:nvPr>
        </p:nvGraphicFramePr>
        <p:xfrm>
          <a:off x="251520" y="4725144"/>
          <a:ext cx="204022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3"/>
                <a:gridCol w="516057"/>
                <a:gridCol w="51605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forward: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417687"/>
              </p:ext>
            </p:extLst>
          </p:nvPr>
        </p:nvGraphicFramePr>
        <p:xfrm>
          <a:off x="1259632" y="5267342"/>
          <a:ext cx="91210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210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375369" y="5268850"/>
            <a:ext cx="85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failure:</a:t>
            </a:r>
            <a:endParaRPr lang="en-US" dirty="0"/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0446584"/>
              </p:ext>
            </p:extLst>
          </p:nvPr>
        </p:nvGraphicFramePr>
        <p:xfrm>
          <a:off x="2987824" y="5278142"/>
          <a:ext cx="91210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210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2226981" y="5279650"/>
            <a:ext cx="837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match: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170332"/>
              </p:ext>
            </p:extLst>
          </p:nvPr>
        </p:nvGraphicFramePr>
        <p:xfrm>
          <a:off x="5004048" y="1285693"/>
          <a:ext cx="204022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3"/>
                <a:gridCol w="516057"/>
                <a:gridCol w="51605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symbol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forward: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940152" y="3140968"/>
            <a:ext cx="1647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Linear Encoded</a:t>
            </a:r>
            <a:endParaRPr lang="en-US" b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912803"/>
              </p:ext>
            </p:extLst>
          </p:nvPr>
        </p:nvGraphicFramePr>
        <p:xfrm>
          <a:off x="6012160" y="2149789"/>
          <a:ext cx="91210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210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127897" y="2134364"/>
            <a:ext cx="85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failure:</a:t>
            </a:r>
            <a:endParaRPr lang="en-US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744429"/>
              </p:ext>
            </p:extLst>
          </p:nvPr>
        </p:nvGraphicFramePr>
        <p:xfrm>
          <a:off x="7740352" y="2143656"/>
          <a:ext cx="91210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210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979509" y="2145164"/>
            <a:ext cx="837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match:</a:t>
            </a:r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595801"/>
              </p:ext>
            </p:extLst>
          </p:nvPr>
        </p:nvGraphicFramePr>
        <p:xfrm>
          <a:off x="6015394" y="2636912"/>
          <a:ext cx="91210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210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342935" y="2638420"/>
            <a:ext cx="595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size:</a:t>
            </a:r>
            <a:endParaRPr lang="en-US" dirty="0"/>
          </a:p>
        </p:txBody>
      </p:sp>
      <p:cxnSp>
        <p:nvCxnSpPr>
          <p:cNvPr id="160" name="Straight Connector 159"/>
          <p:cNvCxnSpPr/>
          <p:nvPr/>
        </p:nvCxnSpPr>
        <p:spPr>
          <a:xfrm>
            <a:off x="0" y="3645024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Slide Number Placeholder 5"/>
          <p:cNvSpPr txBox="1">
            <a:spLocks/>
          </p:cNvSpPr>
          <p:nvPr/>
        </p:nvSpPr>
        <p:spPr>
          <a:xfrm>
            <a:off x="1153758" y="6453336"/>
            <a:ext cx="1258002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Background</a:t>
            </a:r>
            <a:endParaRPr lang="he-IL" sz="1400" b="1" dirty="0">
              <a:solidFill>
                <a:srgbClr val="000000"/>
              </a:solidFill>
            </a:endParaRPr>
          </a:p>
        </p:txBody>
      </p:sp>
      <p:sp>
        <p:nvSpPr>
          <p:cNvPr id="152" name="Slide Number Placeholder 5"/>
          <p:cNvSpPr txBox="1">
            <a:spLocks/>
          </p:cNvSpPr>
          <p:nvPr/>
        </p:nvSpPr>
        <p:spPr>
          <a:xfrm>
            <a:off x="5000448" y="6453336"/>
            <a:ext cx="2088232" cy="40466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Experimental</a:t>
            </a:r>
            <a:r>
              <a:rPr lang="en-US" sz="1400" b="1" baseline="0" dirty="0" smtClean="0">
                <a:solidFill>
                  <a:srgbClr val="000000"/>
                </a:solidFill>
              </a:rPr>
              <a:t> Results</a:t>
            </a:r>
            <a:endParaRPr lang="he-IL" sz="1400" b="1" dirty="0">
              <a:solidFill>
                <a:srgbClr val="000000"/>
              </a:solidFill>
            </a:endParaRPr>
          </a:p>
        </p:txBody>
      </p:sp>
      <p:sp>
        <p:nvSpPr>
          <p:cNvPr id="153" name="Slide Number Placeholder 5"/>
          <p:cNvSpPr txBox="1">
            <a:spLocks/>
          </p:cNvSpPr>
          <p:nvPr/>
        </p:nvSpPr>
        <p:spPr>
          <a:xfrm>
            <a:off x="7088680" y="6453336"/>
            <a:ext cx="1584176" cy="40466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Conclusions</a:t>
            </a:r>
            <a:endParaRPr lang="he-IL" sz="1400" b="1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4527" y="4115214"/>
            <a:ext cx="1659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 smtClean="0"/>
              <a:t>Can count bits using</a:t>
            </a:r>
            <a:br>
              <a:rPr lang="en-US" sz="1400" dirty="0" smtClean="0"/>
            </a:br>
            <a:r>
              <a:rPr lang="en-US" sz="1400" dirty="0" err="1" smtClean="0">
                <a:latin typeface="Courier New"/>
                <a:cs typeface="Courier New"/>
              </a:rPr>
              <a:t>popcnt</a:t>
            </a:r>
            <a:r>
              <a:rPr lang="en-US" sz="1400" dirty="0" smtClean="0"/>
              <a:t> instruction</a:t>
            </a: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945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6" grpId="0"/>
      <p:bldP spid="8" grpId="0"/>
      <p:bldP spid="10" grpId="0"/>
      <p:bldP spid="22" grpId="0"/>
      <p:bldP spid="23" grpId="0"/>
      <p:bldP spid="28" grpId="0"/>
      <p:bldP spid="33" grpId="0"/>
      <p:bldP spid="35" grpId="0"/>
      <p:bldP spid="12" grpId="0"/>
      <p:bldP spid="14" grpId="0"/>
      <p:bldP spid="16" grpId="0"/>
      <p:bldP spid="18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7544" y="1052736"/>
            <a:ext cx="8229600" cy="5184775"/>
          </a:xfrm>
        </p:spPr>
        <p:txBody>
          <a:bodyPr anchor="ctr">
            <a:normAutofit/>
          </a:bodyPr>
          <a:lstStyle/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Motivation</a:t>
            </a:r>
          </a:p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Background</a:t>
            </a:r>
          </a:p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New Compression Techniques</a:t>
            </a:r>
          </a:p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Experimental Results</a:t>
            </a:r>
          </a:p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Conclusions</a:t>
            </a:r>
            <a:endParaRPr lang="en-US" sz="2800" b="1" dirty="0"/>
          </a:p>
        </p:txBody>
      </p:sp>
      <p:sp>
        <p:nvSpPr>
          <p:cNvPr id="5" name="Right Arrow 4"/>
          <p:cNvSpPr/>
          <p:nvPr/>
        </p:nvSpPr>
        <p:spPr>
          <a:xfrm>
            <a:off x="467544" y="3501008"/>
            <a:ext cx="504056" cy="50405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36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 Compression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5266928" cy="3600400"/>
          </a:xfrm>
        </p:spPr>
        <p:txBody>
          <a:bodyPr>
            <a:normAutofit/>
          </a:bodyPr>
          <a:lstStyle/>
          <a:p>
            <a:r>
              <a:rPr lang="en-US" dirty="0" smtClean="0"/>
              <a:t>One-way branches can be</a:t>
            </a:r>
            <a:br>
              <a:rPr lang="en-US" dirty="0" smtClean="0"/>
            </a:br>
            <a:r>
              <a:rPr lang="en-US" dirty="0" smtClean="0"/>
              <a:t>represented using a single state</a:t>
            </a:r>
          </a:p>
          <a:p>
            <a:pPr lvl="1"/>
            <a:r>
              <a:rPr lang="en-US" dirty="0" smtClean="0"/>
              <a:t>Similarly to PATRICIA tries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Problem: Incoming failure transitions</a:t>
            </a:r>
          </a:p>
          <a:p>
            <a:endParaRPr lang="en-US" dirty="0"/>
          </a:p>
          <a:p>
            <a:r>
              <a:rPr lang="en-US" dirty="0" smtClean="0"/>
              <a:t>Solution: Compress only states with</a:t>
            </a:r>
            <a:br>
              <a:rPr lang="en-US" dirty="0" smtClean="0"/>
            </a:br>
            <a:r>
              <a:rPr lang="en-US" i="1" u="sng" dirty="0" smtClean="0"/>
              <a:t>no incoming failure transitions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15</a:t>
            </a:fld>
            <a:endParaRPr lang="he-IL" dirty="0"/>
          </a:p>
        </p:txBody>
      </p:sp>
      <p:sp>
        <p:nvSpPr>
          <p:cNvPr id="226" name="Slide Number Placeholder 5"/>
          <p:cNvSpPr txBox="1">
            <a:spLocks/>
          </p:cNvSpPr>
          <p:nvPr/>
        </p:nvSpPr>
        <p:spPr>
          <a:xfrm>
            <a:off x="2449902" y="6453336"/>
            <a:ext cx="2626154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New Compression Techniques</a:t>
            </a:r>
            <a:endParaRPr lang="he-IL" sz="1400" b="1" dirty="0">
              <a:solidFill>
                <a:srgbClr val="000000"/>
              </a:solidFill>
            </a:endParaRPr>
          </a:p>
        </p:txBody>
      </p:sp>
      <p:grpSp>
        <p:nvGrpSpPr>
          <p:cNvPr id="276" name="Group 275"/>
          <p:cNvGrpSpPr/>
          <p:nvPr/>
        </p:nvGrpSpPr>
        <p:grpSpPr>
          <a:xfrm>
            <a:off x="5724128" y="980728"/>
            <a:ext cx="3005473" cy="4968552"/>
            <a:chOff x="2815190" y="836712"/>
            <a:chExt cx="3005473" cy="4968552"/>
          </a:xfrm>
        </p:grpSpPr>
        <p:grpSp>
          <p:nvGrpSpPr>
            <p:cNvPr id="209" name="Group 208"/>
            <p:cNvGrpSpPr/>
            <p:nvPr/>
          </p:nvGrpSpPr>
          <p:grpSpPr>
            <a:xfrm>
              <a:off x="2815190" y="836712"/>
              <a:ext cx="3005473" cy="4968552"/>
              <a:chOff x="2959206" y="980728"/>
              <a:chExt cx="3005473" cy="4968552"/>
            </a:xfrm>
          </p:grpSpPr>
          <p:sp>
            <p:nvSpPr>
              <p:cNvPr id="210" name="Oval 115"/>
              <p:cNvSpPr>
                <a:spLocks noChangeArrowheads="1"/>
              </p:cNvSpPr>
              <p:nvPr/>
            </p:nvSpPr>
            <p:spPr bwMode="auto">
              <a:xfrm>
                <a:off x="4084488" y="980728"/>
                <a:ext cx="400924" cy="4547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0</a:t>
                </a:r>
              </a:p>
            </p:txBody>
          </p:sp>
          <p:sp>
            <p:nvSpPr>
              <p:cNvPr id="215" name="Oval 116"/>
              <p:cNvSpPr>
                <a:spLocks noChangeArrowheads="1"/>
              </p:cNvSpPr>
              <p:nvPr/>
            </p:nvSpPr>
            <p:spPr bwMode="auto">
              <a:xfrm>
                <a:off x="5274906" y="1635406"/>
                <a:ext cx="400924" cy="4547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7</a:t>
                </a:r>
                <a:r>
                  <a:rPr lang="en-US" sz="1600" baseline="-250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 </a:t>
                </a:r>
                <a:endPara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16" name="Oval 117"/>
              <p:cNvSpPr>
                <a:spLocks noChangeArrowheads="1"/>
              </p:cNvSpPr>
              <p:nvPr/>
            </p:nvSpPr>
            <p:spPr bwMode="auto">
              <a:xfrm>
                <a:off x="5563755" y="5494572"/>
                <a:ext cx="400924" cy="454708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12</a:t>
                </a:r>
                <a:endPara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19" name="Oval 132"/>
              <p:cNvSpPr>
                <a:spLocks noChangeArrowheads="1"/>
              </p:cNvSpPr>
              <p:nvPr/>
            </p:nvSpPr>
            <p:spPr bwMode="auto">
              <a:xfrm>
                <a:off x="2959206" y="1635406"/>
                <a:ext cx="400924" cy="454708"/>
              </a:xfrm>
              <a:prstGeom prst="ellipse">
                <a:avLst/>
              </a:prstGeom>
              <a:solidFill>
                <a:schemeClr val="accent1"/>
              </a:solidFill>
              <a:ln w="571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221" name="Oval 134"/>
              <p:cNvSpPr>
                <a:spLocks noChangeArrowheads="1"/>
              </p:cNvSpPr>
              <p:nvPr/>
            </p:nvSpPr>
            <p:spPr bwMode="auto">
              <a:xfrm>
                <a:off x="4095718" y="1635406"/>
                <a:ext cx="400924" cy="4547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2</a:t>
                </a:r>
              </a:p>
            </p:txBody>
          </p:sp>
          <p:sp>
            <p:nvSpPr>
              <p:cNvPr id="227" name="Oval 135"/>
              <p:cNvSpPr>
                <a:spLocks noChangeArrowheads="1"/>
              </p:cNvSpPr>
              <p:nvPr/>
            </p:nvSpPr>
            <p:spPr bwMode="auto">
              <a:xfrm>
                <a:off x="3625166" y="2481038"/>
                <a:ext cx="400924" cy="454708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3</a:t>
                </a:r>
                <a:endPara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8" name="Oval 136"/>
              <p:cNvSpPr>
                <a:spLocks noChangeArrowheads="1"/>
              </p:cNvSpPr>
              <p:nvPr/>
            </p:nvSpPr>
            <p:spPr bwMode="auto">
              <a:xfrm>
                <a:off x="4608946" y="2490332"/>
                <a:ext cx="400924" cy="4547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5</a:t>
                </a:r>
              </a:p>
            </p:txBody>
          </p:sp>
          <p:sp>
            <p:nvSpPr>
              <p:cNvPr id="229" name="Oval 137"/>
              <p:cNvSpPr>
                <a:spLocks noChangeArrowheads="1"/>
              </p:cNvSpPr>
              <p:nvPr/>
            </p:nvSpPr>
            <p:spPr bwMode="auto">
              <a:xfrm>
                <a:off x="4095718" y="2481038"/>
                <a:ext cx="400924" cy="454708"/>
              </a:xfrm>
              <a:prstGeom prst="ellipse">
                <a:avLst/>
              </a:prstGeom>
              <a:solidFill>
                <a:schemeClr val="accent1"/>
              </a:solidFill>
              <a:ln w="571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4</a:t>
                </a:r>
              </a:p>
            </p:txBody>
          </p:sp>
          <p:sp>
            <p:nvSpPr>
              <p:cNvPr id="232" name="Oval 133"/>
              <p:cNvSpPr>
                <a:spLocks noChangeArrowheads="1"/>
              </p:cNvSpPr>
              <p:nvPr/>
            </p:nvSpPr>
            <p:spPr bwMode="auto">
              <a:xfrm>
                <a:off x="4045252" y="4042743"/>
                <a:ext cx="400924" cy="454708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14</a:t>
                </a:r>
                <a:endPara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3" name="Oval 133"/>
              <p:cNvSpPr>
                <a:spLocks noChangeArrowheads="1"/>
              </p:cNvSpPr>
              <p:nvPr/>
            </p:nvSpPr>
            <p:spPr bwMode="auto">
              <a:xfrm>
                <a:off x="4051849" y="3334390"/>
                <a:ext cx="400924" cy="4547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13</a:t>
                </a:r>
                <a:endPara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4" name="Oval 139"/>
              <p:cNvSpPr>
                <a:spLocks noChangeArrowheads="1"/>
              </p:cNvSpPr>
              <p:nvPr/>
            </p:nvSpPr>
            <p:spPr bwMode="auto">
              <a:xfrm>
                <a:off x="4605594" y="3334390"/>
                <a:ext cx="440230" cy="454708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6</a:t>
                </a:r>
              </a:p>
            </p:txBody>
          </p:sp>
          <p:sp>
            <p:nvSpPr>
              <p:cNvPr id="235" name="Oval 116"/>
              <p:cNvSpPr>
                <a:spLocks noChangeArrowheads="1"/>
              </p:cNvSpPr>
              <p:nvPr/>
            </p:nvSpPr>
            <p:spPr bwMode="auto">
              <a:xfrm>
                <a:off x="5563755" y="2498411"/>
                <a:ext cx="400924" cy="4547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8 </a:t>
                </a:r>
                <a:endPara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6" name="Oval 116"/>
              <p:cNvSpPr>
                <a:spLocks noChangeArrowheads="1"/>
              </p:cNvSpPr>
              <p:nvPr/>
            </p:nvSpPr>
            <p:spPr bwMode="auto">
              <a:xfrm>
                <a:off x="5563755" y="3276616"/>
                <a:ext cx="400924" cy="4547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9 </a:t>
                </a:r>
                <a:endPara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7" name="Oval 116"/>
              <p:cNvSpPr>
                <a:spLocks noChangeArrowheads="1"/>
              </p:cNvSpPr>
              <p:nvPr/>
            </p:nvSpPr>
            <p:spPr bwMode="auto">
              <a:xfrm>
                <a:off x="5563755" y="4042743"/>
                <a:ext cx="400924" cy="4547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10 </a:t>
                </a:r>
                <a:endPara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8" name="Oval 116"/>
              <p:cNvSpPr>
                <a:spLocks noChangeArrowheads="1"/>
              </p:cNvSpPr>
              <p:nvPr/>
            </p:nvSpPr>
            <p:spPr bwMode="auto">
              <a:xfrm>
                <a:off x="5563755" y="4793803"/>
                <a:ext cx="400924" cy="4547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11 </a:t>
                </a:r>
                <a:endPara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239" name="Group 238"/>
            <p:cNvGrpSpPr/>
            <p:nvPr/>
          </p:nvGrpSpPr>
          <p:grpSpPr>
            <a:xfrm>
              <a:off x="3157716" y="1064702"/>
              <a:ext cx="2638420" cy="4315123"/>
              <a:chOff x="3301732" y="1208718"/>
              <a:chExt cx="2638420" cy="4315123"/>
            </a:xfrm>
          </p:grpSpPr>
          <p:cxnSp>
            <p:nvCxnSpPr>
              <p:cNvPr id="240" name="Straight Arrow Connector 121"/>
              <p:cNvCxnSpPr>
                <a:cxnSpLocks noChangeShapeType="1"/>
                <a:stCxn id="210" idx="6"/>
                <a:endCxn id="215" idx="1"/>
              </p:cNvCxnSpPr>
              <p:nvPr/>
            </p:nvCxnSpPr>
            <p:spPr bwMode="auto">
              <a:xfrm>
                <a:off x="4485412" y="1208718"/>
                <a:ext cx="847893" cy="4929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1" name="Straight Arrow Connector 123"/>
              <p:cNvCxnSpPr>
                <a:cxnSpLocks noChangeShapeType="1"/>
                <a:stCxn id="215" idx="4"/>
                <a:endCxn id="235" idx="0"/>
              </p:cNvCxnSpPr>
              <p:nvPr/>
            </p:nvCxnSpPr>
            <p:spPr bwMode="auto">
              <a:xfrm>
                <a:off x="5475368" y="2090113"/>
                <a:ext cx="288848" cy="40829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2" name="Straight Arrow Connector 141"/>
              <p:cNvCxnSpPr>
                <a:cxnSpLocks noChangeShapeType="1"/>
                <a:stCxn id="210" idx="4"/>
                <a:endCxn id="221" idx="0"/>
              </p:cNvCxnSpPr>
              <p:nvPr/>
            </p:nvCxnSpPr>
            <p:spPr bwMode="auto">
              <a:xfrm>
                <a:off x="4285511" y="1435436"/>
                <a:ext cx="11230" cy="19997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3" name="Straight Arrow Connector 144"/>
              <p:cNvCxnSpPr>
                <a:cxnSpLocks noChangeShapeType="1"/>
                <a:stCxn id="221" idx="3"/>
                <a:endCxn id="227" idx="0"/>
              </p:cNvCxnSpPr>
              <p:nvPr/>
            </p:nvCxnSpPr>
            <p:spPr bwMode="auto">
              <a:xfrm flipH="1">
                <a:off x="3825628" y="2023523"/>
                <a:ext cx="328804" cy="457515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4" name="Straight Arrow Connector 155"/>
              <p:cNvCxnSpPr>
                <a:cxnSpLocks noChangeShapeType="1"/>
                <a:stCxn id="221" idx="4"/>
                <a:endCxn id="229" idx="0"/>
              </p:cNvCxnSpPr>
              <p:nvPr/>
            </p:nvCxnSpPr>
            <p:spPr bwMode="auto">
              <a:xfrm>
                <a:off x="4296181" y="2090113"/>
                <a:ext cx="0" cy="39092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5" name="Straight Arrow Connector 165"/>
              <p:cNvCxnSpPr>
                <a:cxnSpLocks noChangeShapeType="1"/>
                <a:stCxn id="210" idx="2"/>
                <a:endCxn id="219" idx="7"/>
              </p:cNvCxnSpPr>
              <p:nvPr/>
            </p:nvCxnSpPr>
            <p:spPr bwMode="auto">
              <a:xfrm flipH="1">
                <a:off x="3301732" y="1208718"/>
                <a:ext cx="782757" cy="4929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46" name="TextBox 172"/>
              <p:cNvSpPr txBox="1">
                <a:spLocks noChangeArrowheads="1"/>
              </p:cNvSpPr>
              <p:nvPr/>
            </p:nvSpPr>
            <p:spPr bwMode="auto">
              <a:xfrm>
                <a:off x="4758414" y="1227386"/>
                <a:ext cx="247068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/>
                  <a:t>C</a:t>
                </a:r>
              </a:p>
            </p:txBody>
          </p:sp>
          <p:sp>
            <p:nvSpPr>
              <p:cNvPr id="247" name="TextBox 174"/>
              <p:cNvSpPr txBox="1">
                <a:spLocks noChangeArrowheads="1"/>
              </p:cNvSpPr>
              <p:nvPr/>
            </p:nvSpPr>
            <p:spPr bwMode="auto">
              <a:xfrm>
                <a:off x="4463566" y="2137170"/>
                <a:ext cx="239206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/>
                  <a:t>C</a:t>
                </a:r>
              </a:p>
            </p:txBody>
          </p:sp>
          <p:sp>
            <p:nvSpPr>
              <p:cNvPr id="248" name="TextBox 176"/>
              <p:cNvSpPr txBox="1">
                <a:spLocks noChangeArrowheads="1"/>
              </p:cNvSpPr>
              <p:nvPr/>
            </p:nvSpPr>
            <p:spPr bwMode="auto">
              <a:xfrm>
                <a:off x="3433969" y="1227386"/>
                <a:ext cx="239207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/>
                  <a:t>E</a:t>
                </a:r>
              </a:p>
            </p:txBody>
          </p:sp>
          <p:sp>
            <p:nvSpPr>
              <p:cNvPr id="249" name="TextBox 177"/>
              <p:cNvSpPr txBox="1">
                <a:spLocks noChangeArrowheads="1"/>
              </p:cNvSpPr>
              <p:nvPr/>
            </p:nvSpPr>
            <p:spPr bwMode="auto">
              <a:xfrm>
                <a:off x="5521711" y="2128595"/>
                <a:ext cx="239206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 smtClean="0"/>
                  <a:t>D</a:t>
                </a:r>
                <a:endParaRPr lang="en-US" sz="1600" dirty="0"/>
              </a:p>
            </p:txBody>
          </p:sp>
          <p:sp>
            <p:nvSpPr>
              <p:cNvPr id="250" name="TextBox 178"/>
              <p:cNvSpPr txBox="1">
                <a:spLocks noChangeArrowheads="1"/>
              </p:cNvSpPr>
              <p:nvPr/>
            </p:nvSpPr>
            <p:spPr bwMode="auto">
              <a:xfrm>
                <a:off x="4283967" y="1407414"/>
                <a:ext cx="168805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/>
                  <a:t>B</a:t>
                </a:r>
              </a:p>
            </p:txBody>
          </p:sp>
          <p:sp>
            <p:nvSpPr>
              <p:cNvPr id="251" name="TextBox 184"/>
              <p:cNvSpPr txBox="1">
                <a:spLocks noChangeArrowheads="1"/>
              </p:cNvSpPr>
              <p:nvPr/>
            </p:nvSpPr>
            <p:spPr bwMode="auto">
              <a:xfrm>
                <a:off x="3801216" y="2151768"/>
                <a:ext cx="136856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 smtClean="0"/>
                  <a:t>E</a:t>
                </a:r>
                <a:endParaRPr lang="en-US" sz="1600" dirty="0"/>
              </a:p>
            </p:txBody>
          </p:sp>
          <p:sp>
            <p:nvSpPr>
              <p:cNvPr id="252" name="TextBox 187"/>
              <p:cNvSpPr txBox="1">
                <a:spLocks noChangeArrowheads="1"/>
              </p:cNvSpPr>
              <p:nvPr/>
            </p:nvSpPr>
            <p:spPr bwMode="auto">
              <a:xfrm>
                <a:off x="4296926" y="2132329"/>
                <a:ext cx="156739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 smtClean="0"/>
                  <a:t>D</a:t>
                </a:r>
                <a:endParaRPr lang="en-US" sz="1600" dirty="0"/>
              </a:p>
            </p:txBody>
          </p:sp>
          <p:cxnSp>
            <p:nvCxnSpPr>
              <p:cNvPr id="253" name="Straight Arrow Connector 168"/>
              <p:cNvCxnSpPr>
                <a:cxnSpLocks noChangeShapeType="1"/>
                <a:stCxn id="228" idx="3"/>
                <a:endCxn id="233" idx="0"/>
              </p:cNvCxnSpPr>
              <p:nvPr/>
            </p:nvCxnSpPr>
            <p:spPr bwMode="auto">
              <a:xfrm flipH="1">
                <a:off x="4252311" y="2878449"/>
                <a:ext cx="415349" cy="45594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4" name="Straight Arrow Connector 158"/>
              <p:cNvCxnSpPr>
                <a:cxnSpLocks noChangeShapeType="1"/>
                <a:stCxn id="228" idx="4"/>
                <a:endCxn id="234" idx="0"/>
              </p:cNvCxnSpPr>
              <p:nvPr/>
            </p:nvCxnSpPr>
            <p:spPr bwMode="auto">
              <a:xfrm>
                <a:off x="4809408" y="2945039"/>
                <a:ext cx="16301" cy="38935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 type="none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55" name="TextBox 174"/>
              <p:cNvSpPr txBox="1">
                <a:spLocks noChangeArrowheads="1"/>
              </p:cNvSpPr>
              <p:nvPr/>
            </p:nvSpPr>
            <p:spPr bwMode="auto">
              <a:xfrm>
                <a:off x="4815580" y="2988215"/>
                <a:ext cx="158656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/>
                  <a:t>D</a:t>
                </a:r>
              </a:p>
            </p:txBody>
          </p:sp>
          <p:cxnSp>
            <p:nvCxnSpPr>
              <p:cNvPr id="256" name="Straight Arrow Connector 168"/>
              <p:cNvCxnSpPr>
                <a:cxnSpLocks noChangeShapeType="1"/>
                <a:stCxn id="233" idx="4"/>
                <a:endCxn id="232" idx="0"/>
              </p:cNvCxnSpPr>
              <p:nvPr/>
            </p:nvCxnSpPr>
            <p:spPr bwMode="auto">
              <a:xfrm flipH="1">
                <a:off x="4245714" y="3789098"/>
                <a:ext cx="6597" cy="253645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7" name="Straight Arrow Connector 123"/>
              <p:cNvCxnSpPr>
                <a:cxnSpLocks noChangeShapeType="1"/>
                <a:stCxn id="235" idx="4"/>
                <a:endCxn id="236" idx="0"/>
              </p:cNvCxnSpPr>
              <p:nvPr/>
            </p:nvCxnSpPr>
            <p:spPr bwMode="auto">
              <a:xfrm>
                <a:off x="5764217" y="2953119"/>
                <a:ext cx="0" cy="32349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58" name="TextBox 177"/>
              <p:cNvSpPr txBox="1">
                <a:spLocks noChangeArrowheads="1"/>
              </p:cNvSpPr>
              <p:nvPr/>
            </p:nvSpPr>
            <p:spPr bwMode="auto">
              <a:xfrm>
                <a:off x="5783010" y="3002813"/>
                <a:ext cx="137326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 smtClean="0"/>
                  <a:t>B</a:t>
                </a:r>
                <a:endParaRPr lang="en-US" sz="1600" dirty="0"/>
              </a:p>
            </p:txBody>
          </p:sp>
          <p:cxnSp>
            <p:nvCxnSpPr>
              <p:cNvPr id="259" name="Straight Arrow Connector 123"/>
              <p:cNvCxnSpPr>
                <a:cxnSpLocks noChangeShapeType="1"/>
                <a:stCxn id="236" idx="4"/>
                <a:endCxn id="237" idx="0"/>
              </p:cNvCxnSpPr>
              <p:nvPr/>
            </p:nvCxnSpPr>
            <p:spPr bwMode="auto">
              <a:xfrm>
                <a:off x="5764217" y="3731324"/>
                <a:ext cx="0" cy="3114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60" name="TextBox 177"/>
              <p:cNvSpPr txBox="1">
                <a:spLocks noChangeArrowheads="1"/>
              </p:cNvSpPr>
              <p:nvPr/>
            </p:nvSpPr>
            <p:spPr bwMode="auto">
              <a:xfrm>
                <a:off x="5767516" y="3743199"/>
                <a:ext cx="152821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/>
                  <a:t>C</a:t>
                </a:r>
              </a:p>
            </p:txBody>
          </p:sp>
          <p:cxnSp>
            <p:nvCxnSpPr>
              <p:cNvPr id="261" name="Straight Arrow Connector 123"/>
              <p:cNvCxnSpPr>
                <a:cxnSpLocks noChangeShapeType="1"/>
                <a:stCxn id="237" idx="4"/>
                <a:endCxn id="238" idx="0"/>
              </p:cNvCxnSpPr>
              <p:nvPr/>
            </p:nvCxnSpPr>
            <p:spPr bwMode="auto">
              <a:xfrm>
                <a:off x="5764217" y="4497450"/>
                <a:ext cx="0" cy="29635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62" name="TextBox 177"/>
              <p:cNvSpPr txBox="1">
                <a:spLocks noChangeArrowheads="1"/>
              </p:cNvSpPr>
              <p:nvPr/>
            </p:nvSpPr>
            <p:spPr bwMode="auto">
              <a:xfrm>
                <a:off x="5682568" y="4494975"/>
                <a:ext cx="239206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 smtClean="0"/>
                  <a:t>A</a:t>
                </a:r>
                <a:endParaRPr lang="en-US" sz="1600" dirty="0"/>
              </a:p>
            </p:txBody>
          </p:sp>
          <p:cxnSp>
            <p:nvCxnSpPr>
              <p:cNvPr id="263" name="Straight Arrow Connector 123"/>
              <p:cNvCxnSpPr>
                <a:cxnSpLocks noChangeShapeType="1"/>
                <a:stCxn id="238" idx="4"/>
                <a:endCxn id="216" idx="0"/>
              </p:cNvCxnSpPr>
              <p:nvPr/>
            </p:nvCxnSpPr>
            <p:spPr bwMode="auto">
              <a:xfrm>
                <a:off x="5764217" y="5248510"/>
                <a:ext cx="0" cy="2460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64" name="TextBox 177"/>
              <p:cNvSpPr txBox="1">
                <a:spLocks noChangeArrowheads="1"/>
              </p:cNvSpPr>
              <p:nvPr/>
            </p:nvSpPr>
            <p:spPr bwMode="auto">
              <a:xfrm>
                <a:off x="5796135" y="5226324"/>
                <a:ext cx="144017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 smtClean="0"/>
                  <a:t>B</a:t>
                </a:r>
                <a:endParaRPr lang="en-US" sz="1600" dirty="0"/>
              </a:p>
            </p:txBody>
          </p:sp>
          <p:cxnSp>
            <p:nvCxnSpPr>
              <p:cNvPr id="265" name="Straight Arrow Connector 155"/>
              <p:cNvCxnSpPr>
                <a:cxnSpLocks noChangeShapeType="1"/>
                <a:stCxn id="221" idx="5"/>
                <a:endCxn id="228" idx="1"/>
              </p:cNvCxnSpPr>
              <p:nvPr/>
            </p:nvCxnSpPr>
            <p:spPr bwMode="auto">
              <a:xfrm>
                <a:off x="4437928" y="2023523"/>
                <a:ext cx="229732" cy="5334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66" name="TextBox 174"/>
              <p:cNvSpPr txBox="1">
                <a:spLocks noChangeArrowheads="1"/>
              </p:cNvSpPr>
              <p:nvPr/>
            </p:nvSpPr>
            <p:spPr bwMode="auto">
              <a:xfrm>
                <a:off x="4366388" y="3000803"/>
                <a:ext cx="239206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 smtClean="0"/>
                  <a:t>A</a:t>
                </a:r>
                <a:endParaRPr lang="en-US" sz="1600" dirty="0"/>
              </a:p>
            </p:txBody>
          </p:sp>
          <p:sp>
            <p:nvSpPr>
              <p:cNvPr id="267" name="TextBox 174"/>
              <p:cNvSpPr txBox="1">
                <a:spLocks noChangeArrowheads="1"/>
              </p:cNvSpPr>
              <p:nvPr/>
            </p:nvSpPr>
            <p:spPr bwMode="auto">
              <a:xfrm>
                <a:off x="3943371" y="3760243"/>
                <a:ext cx="239206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 smtClean="0"/>
                  <a:t>A</a:t>
                </a:r>
                <a:endParaRPr lang="en-US" sz="1600" dirty="0"/>
              </a:p>
            </p:txBody>
          </p:sp>
        </p:grpSp>
        <p:grpSp>
          <p:nvGrpSpPr>
            <p:cNvPr id="268" name="Group 267"/>
            <p:cNvGrpSpPr/>
            <p:nvPr/>
          </p:nvGrpSpPr>
          <p:grpSpPr>
            <a:xfrm>
              <a:off x="3015652" y="1718744"/>
              <a:ext cx="2462802" cy="3859166"/>
              <a:chOff x="3015652" y="1718744"/>
              <a:chExt cx="2462802" cy="3859166"/>
            </a:xfrm>
          </p:grpSpPr>
          <p:cxnSp>
            <p:nvCxnSpPr>
              <p:cNvPr id="269" name="AutoShape 85"/>
              <p:cNvCxnSpPr>
                <a:cxnSpLocks noChangeShapeType="1"/>
                <a:stCxn id="216" idx="2"/>
                <a:endCxn id="221" idx="2"/>
              </p:cNvCxnSpPr>
              <p:nvPr/>
            </p:nvCxnSpPr>
            <p:spPr bwMode="auto">
              <a:xfrm rot="10800000">
                <a:off x="3951703" y="1718744"/>
                <a:ext cx="1468037" cy="3859166"/>
              </a:xfrm>
              <a:prstGeom prst="curvedConnector3">
                <a:avLst>
                  <a:gd name="adj1" fmla="val 164018"/>
                </a:avLst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0" name="AutoShape 85"/>
              <p:cNvCxnSpPr>
                <a:cxnSpLocks noChangeShapeType="1"/>
                <a:stCxn id="227" idx="2"/>
                <a:endCxn id="219" idx="4"/>
              </p:cNvCxnSpPr>
              <p:nvPr/>
            </p:nvCxnSpPr>
            <p:spPr bwMode="auto">
              <a:xfrm rot="10800000">
                <a:off x="3015652" y="1946098"/>
                <a:ext cx="465498" cy="618278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1" name="AutoShape 45"/>
              <p:cNvCxnSpPr>
                <a:cxnSpLocks noChangeShapeType="1"/>
                <a:stCxn id="228" idx="7"/>
                <a:endCxn id="215" idx="3"/>
              </p:cNvCxnSpPr>
              <p:nvPr/>
            </p:nvCxnSpPr>
            <p:spPr bwMode="auto">
              <a:xfrm rot="5400000" flipH="1" flipV="1">
                <a:off x="4731673" y="1954975"/>
                <a:ext cx="533398" cy="382464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2" name="AutoShape 45"/>
              <p:cNvCxnSpPr>
                <a:cxnSpLocks noChangeShapeType="1"/>
                <a:stCxn id="234" idx="7"/>
                <a:endCxn id="235" idx="3"/>
              </p:cNvCxnSpPr>
              <p:nvPr/>
            </p:nvCxnSpPr>
            <p:spPr bwMode="auto">
              <a:xfrm rot="5400000" flipH="1" flipV="1">
                <a:off x="4900670" y="2679182"/>
                <a:ext cx="514451" cy="641115"/>
              </a:xfrm>
              <a:prstGeom prst="curvedConnector3">
                <a:avLst>
                  <a:gd name="adj1" fmla="val 63166"/>
                </a:avLst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3" name="AutoShape 45"/>
              <p:cNvCxnSpPr>
                <a:cxnSpLocks noChangeShapeType="1"/>
                <a:stCxn id="238" idx="1"/>
                <a:endCxn id="233" idx="5"/>
              </p:cNvCxnSpPr>
              <p:nvPr/>
            </p:nvCxnSpPr>
            <p:spPr bwMode="auto">
              <a:xfrm rot="16200000" flipV="1">
                <a:off x="4295306" y="3533230"/>
                <a:ext cx="1137885" cy="1228410"/>
              </a:xfrm>
              <a:prstGeom prst="curvedConnector3">
                <a:avLst>
                  <a:gd name="adj1" fmla="val 41071"/>
                </a:avLst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4" name="AutoShape 85"/>
              <p:cNvCxnSpPr>
                <a:cxnSpLocks noChangeShapeType="1"/>
                <a:stCxn id="236" idx="2"/>
                <a:endCxn id="221" idx="6"/>
              </p:cNvCxnSpPr>
              <p:nvPr/>
            </p:nvCxnSpPr>
            <p:spPr bwMode="auto">
              <a:xfrm rot="10800000">
                <a:off x="4352627" y="1718744"/>
                <a:ext cx="1067113" cy="1641210"/>
              </a:xfrm>
              <a:prstGeom prst="curvedConnector3">
                <a:avLst>
                  <a:gd name="adj1" fmla="val 26198"/>
                </a:avLst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5" name="AutoShape 85"/>
              <p:cNvCxnSpPr>
                <a:cxnSpLocks noChangeShapeType="1"/>
                <a:stCxn id="237" idx="2"/>
                <a:endCxn id="228" idx="6"/>
              </p:cNvCxnSpPr>
              <p:nvPr/>
            </p:nvCxnSpPr>
            <p:spPr bwMode="auto">
              <a:xfrm rot="10800000">
                <a:off x="4865855" y="2573671"/>
                <a:ext cx="553885" cy="1552411"/>
              </a:xfrm>
              <a:prstGeom prst="curvedConnector3">
                <a:avLst>
                  <a:gd name="adj1" fmla="val 65286"/>
                </a:avLst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08" name="Group 107"/>
          <p:cNvGrpSpPr/>
          <p:nvPr/>
        </p:nvGrpSpPr>
        <p:grpSpPr>
          <a:xfrm>
            <a:off x="5724128" y="980728"/>
            <a:ext cx="3005473" cy="4968552"/>
            <a:chOff x="2815190" y="836712"/>
            <a:chExt cx="3005473" cy="4968552"/>
          </a:xfrm>
        </p:grpSpPr>
        <p:grpSp>
          <p:nvGrpSpPr>
            <p:cNvPr id="277" name="Group 276"/>
            <p:cNvGrpSpPr/>
            <p:nvPr/>
          </p:nvGrpSpPr>
          <p:grpSpPr>
            <a:xfrm>
              <a:off x="2815190" y="836712"/>
              <a:ext cx="3005473" cy="4968552"/>
              <a:chOff x="2959206" y="980728"/>
              <a:chExt cx="3005473" cy="4968552"/>
            </a:xfrm>
          </p:grpSpPr>
          <p:sp>
            <p:nvSpPr>
              <p:cNvPr id="278" name="Oval 115"/>
              <p:cNvSpPr>
                <a:spLocks noChangeArrowheads="1"/>
              </p:cNvSpPr>
              <p:nvPr/>
            </p:nvSpPr>
            <p:spPr bwMode="auto">
              <a:xfrm>
                <a:off x="4084488" y="980728"/>
                <a:ext cx="400924" cy="4547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0</a:t>
                </a:r>
              </a:p>
            </p:txBody>
          </p:sp>
          <p:sp>
            <p:nvSpPr>
              <p:cNvPr id="279" name="Oval 116"/>
              <p:cNvSpPr>
                <a:spLocks noChangeArrowheads="1"/>
              </p:cNvSpPr>
              <p:nvPr/>
            </p:nvSpPr>
            <p:spPr bwMode="auto">
              <a:xfrm>
                <a:off x="5274906" y="1635406"/>
                <a:ext cx="400924" cy="4547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7</a:t>
                </a:r>
                <a:r>
                  <a:rPr lang="en-US" sz="1600" baseline="-250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 </a:t>
                </a:r>
                <a:endPara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80" name="Oval 117"/>
              <p:cNvSpPr>
                <a:spLocks noChangeArrowheads="1"/>
              </p:cNvSpPr>
              <p:nvPr/>
            </p:nvSpPr>
            <p:spPr bwMode="auto">
              <a:xfrm>
                <a:off x="5563755" y="5494572"/>
                <a:ext cx="400924" cy="454708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12</a:t>
                </a:r>
                <a:endPara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81" name="Oval 132"/>
              <p:cNvSpPr>
                <a:spLocks noChangeArrowheads="1"/>
              </p:cNvSpPr>
              <p:nvPr/>
            </p:nvSpPr>
            <p:spPr bwMode="auto">
              <a:xfrm>
                <a:off x="2959206" y="1635406"/>
                <a:ext cx="400924" cy="4547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57150" cmpd="sng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>
                    <a:solidFill>
                      <a:schemeClr val="bg1">
                        <a:lumMod val="75000"/>
                      </a:schemeClr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>
                    <a:solidFill>
                      <a:schemeClr val="bg1">
                        <a:lumMod val="75000"/>
                      </a:schemeClr>
                    </a:solidFill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282" name="Oval 134"/>
              <p:cNvSpPr>
                <a:spLocks noChangeArrowheads="1"/>
              </p:cNvSpPr>
              <p:nvPr/>
            </p:nvSpPr>
            <p:spPr bwMode="auto">
              <a:xfrm>
                <a:off x="4095718" y="1635406"/>
                <a:ext cx="400924" cy="4547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>
                        <a:lumMod val="75000"/>
                      </a:schemeClr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>
                    <a:solidFill>
                      <a:schemeClr val="bg1">
                        <a:lumMod val="75000"/>
                      </a:schemeClr>
                    </a:solidFill>
                    <a:latin typeface="Arial" charset="0"/>
                    <a:cs typeface="Arial" charset="0"/>
                  </a:rPr>
                  <a:t>2</a:t>
                </a:r>
              </a:p>
            </p:txBody>
          </p:sp>
          <p:sp>
            <p:nvSpPr>
              <p:cNvPr id="283" name="Oval 135"/>
              <p:cNvSpPr>
                <a:spLocks noChangeArrowheads="1"/>
              </p:cNvSpPr>
              <p:nvPr/>
            </p:nvSpPr>
            <p:spPr bwMode="auto">
              <a:xfrm>
                <a:off x="3625166" y="2481038"/>
                <a:ext cx="400924" cy="4547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>
                        <a:lumMod val="75000"/>
                      </a:schemeClr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 smtClean="0">
                    <a:solidFill>
                      <a:schemeClr val="bg1">
                        <a:lumMod val="75000"/>
                      </a:schemeClr>
                    </a:solidFill>
                    <a:latin typeface="Arial" charset="0"/>
                    <a:cs typeface="Arial" charset="0"/>
                  </a:rPr>
                  <a:t>3</a:t>
                </a:r>
                <a:endParaRPr lang="en-US" sz="1600" baseline="-25000" dirty="0">
                  <a:solidFill>
                    <a:schemeClr val="bg1">
                      <a:lumMod val="75000"/>
                    </a:schemeClr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84" name="Oval 136"/>
              <p:cNvSpPr>
                <a:spLocks noChangeArrowheads="1"/>
              </p:cNvSpPr>
              <p:nvPr/>
            </p:nvSpPr>
            <p:spPr bwMode="auto">
              <a:xfrm>
                <a:off x="4608946" y="2490332"/>
                <a:ext cx="400924" cy="4547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>
                        <a:lumMod val="75000"/>
                      </a:schemeClr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>
                    <a:solidFill>
                      <a:schemeClr val="bg1">
                        <a:lumMod val="75000"/>
                      </a:schemeClr>
                    </a:solidFill>
                    <a:latin typeface="Arial" charset="0"/>
                    <a:cs typeface="Arial" charset="0"/>
                  </a:rPr>
                  <a:t>5</a:t>
                </a:r>
              </a:p>
            </p:txBody>
          </p:sp>
          <p:sp>
            <p:nvSpPr>
              <p:cNvPr id="285" name="Oval 137"/>
              <p:cNvSpPr>
                <a:spLocks noChangeArrowheads="1"/>
              </p:cNvSpPr>
              <p:nvPr/>
            </p:nvSpPr>
            <p:spPr bwMode="auto">
              <a:xfrm>
                <a:off x="4095718" y="2481038"/>
                <a:ext cx="400924" cy="4547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57150" cmpd="sng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>
                        <a:lumMod val="75000"/>
                      </a:schemeClr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>
                    <a:solidFill>
                      <a:schemeClr val="bg1">
                        <a:lumMod val="75000"/>
                      </a:schemeClr>
                    </a:solidFill>
                    <a:latin typeface="Arial" charset="0"/>
                    <a:cs typeface="Arial" charset="0"/>
                  </a:rPr>
                  <a:t>4</a:t>
                </a:r>
              </a:p>
            </p:txBody>
          </p:sp>
          <p:sp>
            <p:nvSpPr>
              <p:cNvPr id="286" name="Oval 133"/>
              <p:cNvSpPr>
                <a:spLocks noChangeArrowheads="1"/>
              </p:cNvSpPr>
              <p:nvPr/>
            </p:nvSpPr>
            <p:spPr bwMode="auto">
              <a:xfrm>
                <a:off x="4045252" y="4042743"/>
                <a:ext cx="400924" cy="4547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>
                        <a:lumMod val="75000"/>
                      </a:schemeClr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 smtClean="0">
                    <a:solidFill>
                      <a:schemeClr val="bg1">
                        <a:lumMod val="75000"/>
                      </a:schemeClr>
                    </a:solidFill>
                    <a:latin typeface="Arial" charset="0"/>
                    <a:cs typeface="Arial" charset="0"/>
                  </a:rPr>
                  <a:t>14</a:t>
                </a:r>
                <a:endParaRPr lang="en-US" sz="1600" baseline="-25000" dirty="0">
                  <a:solidFill>
                    <a:schemeClr val="bg1">
                      <a:lumMod val="75000"/>
                    </a:schemeClr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87" name="Oval 133"/>
              <p:cNvSpPr>
                <a:spLocks noChangeArrowheads="1"/>
              </p:cNvSpPr>
              <p:nvPr/>
            </p:nvSpPr>
            <p:spPr bwMode="auto">
              <a:xfrm>
                <a:off x="4051849" y="3334390"/>
                <a:ext cx="400924" cy="4547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>
                        <a:lumMod val="75000"/>
                      </a:schemeClr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 smtClean="0">
                    <a:solidFill>
                      <a:schemeClr val="bg1">
                        <a:lumMod val="75000"/>
                      </a:schemeClr>
                    </a:solidFill>
                    <a:latin typeface="Arial" charset="0"/>
                    <a:cs typeface="Arial" charset="0"/>
                  </a:rPr>
                  <a:t>13</a:t>
                </a:r>
                <a:endParaRPr lang="en-US" sz="1600" baseline="-25000" dirty="0">
                  <a:solidFill>
                    <a:schemeClr val="bg1">
                      <a:lumMod val="75000"/>
                    </a:schemeClr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88" name="Oval 139"/>
              <p:cNvSpPr>
                <a:spLocks noChangeArrowheads="1"/>
              </p:cNvSpPr>
              <p:nvPr/>
            </p:nvSpPr>
            <p:spPr bwMode="auto">
              <a:xfrm>
                <a:off x="4605594" y="3334390"/>
                <a:ext cx="440230" cy="454708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>
                        <a:lumMod val="75000"/>
                      </a:schemeClr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>
                    <a:solidFill>
                      <a:schemeClr val="bg1">
                        <a:lumMod val="75000"/>
                      </a:schemeClr>
                    </a:solidFill>
                    <a:latin typeface="Arial" charset="0"/>
                    <a:cs typeface="Arial" charset="0"/>
                  </a:rPr>
                  <a:t>6</a:t>
                </a:r>
              </a:p>
            </p:txBody>
          </p:sp>
          <p:sp>
            <p:nvSpPr>
              <p:cNvPr id="289" name="Oval 116"/>
              <p:cNvSpPr>
                <a:spLocks noChangeArrowheads="1"/>
              </p:cNvSpPr>
              <p:nvPr/>
            </p:nvSpPr>
            <p:spPr bwMode="auto">
              <a:xfrm>
                <a:off x="5563755" y="2498411"/>
                <a:ext cx="400924" cy="4547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8 </a:t>
                </a:r>
                <a:endPara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90" name="Oval 116"/>
              <p:cNvSpPr>
                <a:spLocks noChangeArrowheads="1"/>
              </p:cNvSpPr>
              <p:nvPr/>
            </p:nvSpPr>
            <p:spPr bwMode="auto">
              <a:xfrm>
                <a:off x="5563755" y="3276616"/>
                <a:ext cx="400924" cy="4547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9 </a:t>
                </a:r>
                <a:endPara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91" name="Oval 116"/>
              <p:cNvSpPr>
                <a:spLocks noChangeArrowheads="1"/>
              </p:cNvSpPr>
              <p:nvPr/>
            </p:nvSpPr>
            <p:spPr bwMode="auto">
              <a:xfrm>
                <a:off x="5563755" y="4042743"/>
                <a:ext cx="400924" cy="4547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10 </a:t>
                </a:r>
                <a:endPara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92" name="Oval 116"/>
              <p:cNvSpPr>
                <a:spLocks noChangeArrowheads="1"/>
              </p:cNvSpPr>
              <p:nvPr/>
            </p:nvSpPr>
            <p:spPr bwMode="auto">
              <a:xfrm>
                <a:off x="5563755" y="4793803"/>
                <a:ext cx="400924" cy="45470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rIns="0"/>
              <a:lstStyle/>
              <a:p>
                <a:pPr algn="ctr">
                  <a:lnSpc>
                    <a:spcPct val="80000"/>
                  </a:lnSpc>
                  <a:buClr>
                    <a:schemeClr val="folHlink"/>
                  </a:buClr>
                  <a:buSzPct val="90000"/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s</a:t>
                </a:r>
                <a:r>
                  <a:rPr lang="en-US" sz="1600" baseline="-25000" dirty="0" smtClean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11 </a:t>
                </a:r>
                <a:endPara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293" name="Group 292"/>
            <p:cNvGrpSpPr/>
            <p:nvPr/>
          </p:nvGrpSpPr>
          <p:grpSpPr>
            <a:xfrm>
              <a:off x="3157716" y="1064702"/>
              <a:ext cx="2638420" cy="4315123"/>
              <a:chOff x="3301732" y="1208718"/>
              <a:chExt cx="2638420" cy="4315123"/>
            </a:xfrm>
          </p:grpSpPr>
          <p:cxnSp>
            <p:nvCxnSpPr>
              <p:cNvPr id="294" name="Straight Arrow Connector 121"/>
              <p:cNvCxnSpPr>
                <a:cxnSpLocks noChangeShapeType="1"/>
                <a:stCxn id="278" idx="6"/>
                <a:endCxn id="279" idx="1"/>
              </p:cNvCxnSpPr>
              <p:nvPr/>
            </p:nvCxnSpPr>
            <p:spPr bwMode="auto">
              <a:xfrm>
                <a:off x="4485412" y="1208718"/>
                <a:ext cx="847893" cy="492919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5" name="Straight Arrow Connector 123"/>
              <p:cNvCxnSpPr>
                <a:cxnSpLocks noChangeShapeType="1"/>
                <a:stCxn id="279" idx="4"/>
                <a:endCxn id="289" idx="0"/>
              </p:cNvCxnSpPr>
              <p:nvPr/>
            </p:nvCxnSpPr>
            <p:spPr bwMode="auto">
              <a:xfrm>
                <a:off x="5475368" y="2090113"/>
                <a:ext cx="288848" cy="40829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6" name="Straight Arrow Connector 141"/>
              <p:cNvCxnSpPr>
                <a:cxnSpLocks noChangeShapeType="1"/>
                <a:stCxn id="278" idx="4"/>
                <a:endCxn id="282" idx="0"/>
              </p:cNvCxnSpPr>
              <p:nvPr/>
            </p:nvCxnSpPr>
            <p:spPr bwMode="auto">
              <a:xfrm>
                <a:off x="4285511" y="1435436"/>
                <a:ext cx="11230" cy="199970"/>
              </a:xfrm>
              <a:prstGeom prst="straightConnector1">
                <a:avLst/>
              </a:prstGeom>
              <a:noFill/>
              <a:ln w="9525">
                <a:solidFill>
                  <a:srgbClr val="D9D9D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7" name="Straight Arrow Connector 144"/>
              <p:cNvCxnSpPr>
                <a:cxnSpLocks noChangeShapeType="1"/>
                <a:stCxn id="282" idx="3"/>
                <a:endCxn id="283" idx="0"/>
              </p:cNvCxnSpPr>
              <p:nvPr/>
            </p:nvCxnSpPr>
            <p:spPr bwMode="auto">
              <a:xfrm flipH="1">
                <a:off x="3825628" y="2023523"/>
                <a:ext cx="328804" cy="457515"/>
              </a:xfrm>
              <a:prstGeom prst="straightConnector1">
                <a:avLst/>
              </a:prstGeom>
              <a:noFill/>
              <a:ln w="9525">
                <a:solidFill>
                  <a:srgbClr val="D9D9D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8" name="Straight Arrow Connector 155"/>
              <p:cNvCxnSpPr>
                <a:cxnSpLocks noChangeShapeType="1"/>
                <a:stCxn id="282" idx="4"/>
                <a:endCxn id="285" idx="0"/>
              </p:cNvCxnSpPr>
              <p:nvPr/>
            </p:nvCxnSpPr>
            <p:spPr bwMode="auto">
              <a:xfrm>
                <a:off x="4296181" y="2090113"/>
                <a:ext cx="0" cy="390924"/>
              </a:xfrm>
              <a:prstGeom prst="straightConnector1">
                <a:avLst/>
              </a:prstGeom>
              <a:noFill/>
              <a:ln w="9525">
                <a:solidFill>
                  <a:srgbClr val="D9D9D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9" name="Straight Arrow Connector 165"/>
              <p:cNvCxnSpPr>
                <a:cxnSpLocks noChangeShapeType="1"/>
                <a:stCxn id="278" idx="2"/>
                <a:endCxn id="281" idx="7"/>
              </p:cNvCxnSpPr>
              <p:nvPr/>
            </p:nvCxnSpPr>
            <p:spPr bwMode="auto">
              <a:xfrm flipH="1">
                <a:off x="3301732" y="1208718"/>
                <a:ext cx="782757" cy="492919"/>
              </a:xfrm>
              <a:prstGeom prst="straightConnector1">
                <a:avLst/>
              </a:prstGeom>
              <a:noFill/>
              <a:ln w="9525">
                <a:solidFill>
                  <a:srgbClr val="D9D9D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00" name="TextBox 172"/>
              <p:cNvSpPr txBox="1">
                <a:spLocks noChangeArrowheads="1"/>
              </p:cNvSpPr>
              <p:nvPr/>
            </p:nvSpPr>
            <p:spPr bwMode="auto">
              <a:xfrm>
                <a:off x="4758414" y="1227386"/>
                <a:ext cx="247068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/>
                  <a:t>C</a:t>
                </a:r>
              </a:p>
            </p:txBody>
          </p:sp>
          <p:sp>
            <p:nvSpPr>
              <p:cNvPr id="301" name="TextBox 174"/>
              <p:cNvSpPr txBox="1">
                <a:spLocks noChangeArrowheads="1"/>
              </p:cNvSpPr>
              <p:nvPr/>
            </p:nvSpPr>
            <p:spPr bwMode="auto">
              <a:xfrm>
                <a:off x="4463566" y="2137170"/>
                <a:ext cx="239206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>
                    <a:solidFill>
                      <a:schemeClr val="bg1">
                        <a:lumMod val="85000"/>
                      </a:schemeClr>
                    </a:solidFill>
                  </a:rPr>
                  <a:t>C</a:t>
                </a:r>
              </a:p>
            </p:txBody>
          </p:sp>
          <p:sp>
            <p:nvSpPr>
              <p:cNvPr id="302" name="TextBox 176"/>
              <p:cNvSpPr txBox="1">
                <a:spLocks noChangeArrowheads="1"/>
              </p:cNvSpPr>
              <p:nvPr/>
            </p:nvSpPr>
            <p:spPr bwMode="auto">
              <a:xfrm>
                <a:off x="3433969" y="1227386"/>
                <a:ext cx="239207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>
                    <a:solidFill>
                      <a:schemeClr val="bg1">
                        <a:lumMod val="85000"/>
                      </a:schemeClr>
                    </a:solidFill>
                  </a:rPr>
                  <a:t>E</a:t>
                </a:r>
              </a:p>
            </p:txBody>
          </p:sp>
          <p:sp>
            <p:nvSpPr>
              <p:cNvPr id="303" name="TextBox 177"/>
              <p:cNvSpPr txBox="1">
                <a:spLocks noChangeArrowheads="1"/>
              </p:cNvSpPr>
              <p:nvPr/>
            </p:nvSpPr>
            <p:spPr bwMode="auto">
              <a:xfrm>
                <a:off x="5521711" y="2128595"/>
                <a:ext cx="239206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 smtClean="0"/>
                  <a:t>D</a:t>
                </a:r>
                <a:endParaRPr lang="en-US" sz="1600" dirty="0"/>
              </a:p>
            </p:txBody>
          </p:sp>
          <p:sp>
            <p:nvSpPr>
              <p:cNvPr id="304" name="TextBox 178"/>
              <p:cNvSpPr txBox="1">
                <a:spLocks noChangeArrowheads="1"/>
              </p:cNvSpPr>
              <p:nvPr/>
            </p:nvSpPr>
            <p:spPr bwMode="auto">
              <a:xfrm>
                <a:off x="4283967" y="1407414"/>
                <a:ext cx="168805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>
                    <a:solidFill>
                      <a:schemeClr val="bg1">
                        <a:lumMod val="85000"/>
                      </a:schemeClr>
                    </a:solidFill>
                  </a:rPr>
                  <a:t>B</a:t>
                </a:r>
              </a:p>
            </p:txBody>
          </p:sp>
          <p:sp>
            <p:nvSpPr>
              <p:cNvPr id="305" name="TextBox 184"/>
              <p:cNvSpPr txBox="1">
                <a:spLocks noChangeArrowheads="1"/>
              </p:cNvSpPr>
              <p:nvPr/>
            </p:nvSpPr>
            <p:spPr bwMode="auto">
              <a:xfrm>
                <a:off x="3801216" y="2151768"/>
                <a:ext cx="136856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>
                        <a:lumMod val="85000"/>
                      </a:schemeClr>
                    </a:solidFill>
                  </a:rPr>
                  <a:t>E</a:t>
                </a:r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sp>
            <p:nvSpPr>
              <p:cNvPr id="306" name="TextBox 187"/>
              <p:cNvSpPr txBox="1">
                <a:spLocks noChangeArrowheads="1"/>
              </p:cNvSpPr>
              <p:nvPr/>
            </p:nvSpPr>
            <p:spPr bwMode="auto">
              <a:xfrm>
                <a:off x="4296926" y="2132329"/>
                <a:ext cx="156739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>
                        <a:lumMod val="85000"/>
                      </a:schemeClr>
                    </a:solidFill>
                  </a:rPr>
                  <a:t>D</a:t>
                </a:r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cxnSp>
            <p:nvCxnSpPr>
              <p:cNvPr id="307" name="Straight Arrow Connector 168"/>
              <p:cNvCxnSpPr>
                <a:cxnSpLocks noChangeShapeType="1"/>
                <a:stCxn id="284" idx="3"/>
                <a:endCxn id="287" idx="0"/>
              </p:cNvCxnSpPr>
              <p:nvPr/>
            </p:nvCxnSpPr>
            <p:spPr bwMode="auto">
              <a:xfrm flipH="1">
                <a:off x="4252311" y="2878449"/>
                <a:ext cx="415349" cy="455942"/>
              </a:xfrm>
              <a:prstGeom prst="straightConnector1">
                <a:avLst/>
              </a:prstGeom>
              <a:noFill/>
              <a:ln w="9525">
                <a:solidFill>
                  <a:srgbClr val="D9D9D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8" name="Straight Arrow Connector 158"/>
              <p:cNvCxnSpPr>
                <a:cxnSpLocks noChangeShapeType="1"/>
              </p:cNvCxnSpPr>
              <p:nvPr/>
            </p:nvCxnSpPr>
            <p:spPr bwMode="auto">
              <a:xfrm>
                <a:off x="4815113" y="2945039"/>
                <a:ext cx="16301" cy="389351"/>
              </a:xfrm>
              <a:prstGeom prst="straightConnector1">
                <a:avLst/>
              </a:prstGeom>
              <a:noFill/>
              <a:ln w="9525">
                <a:solidFill>
                  <a:srgbClr val="D9D9D9"/>
                </a:solidFill>
                <a:round/>
                <a:headEnd type="none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09" name="TextBox 174"/>
              <p:cNvSpPr txBox="1">
                <a:spLocks noChangeArrowheads="1"/>
              </p:cNvSpPr>
              <p:nvPr/>
            </p:nvSpPr>
            <p:spPr bwMode="auto">
              <a:xfrm>
                <a:off x="4815580" y="2988215"/>
                <a:ext cx="158656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>
                    <a:solidFill>
                      <a:schemeClr val="bg1">
                        <a:lumMod val="85000"/>
                      </a:schemeClr>
                    </a:solidFill>
                  </a:rPr>
                  <a:t>D</a:t>
                </a:r>
              </a:p>
            </p:txBody>
          </p:sp>
          <p:cxnSp>
            <p:nvCxnSpPr>
              <p:cNvPr id="310" name="Straight Arrow Connector 168"/>
              <p:cNvCxnSpPr>
                <a:cxnSpLocks noChangeShapeType="1"/>
                <a:stCxn id="287" idx="4"/>
                <a:endCxn id="286" idx="0"/>
              </p:cNvCxnSpPr>
              <p:nvPr/>
            </p:nvCxnSpPr>
            <p:spPr bwMode="auto">
              <a:xfrm flipH="1">
                <a:off x="4245714" y="3789098"/>
                <a:ext cx="6597" cy="253645"/>
              </a:xfrm>
              <a:prstGeom prst="straightConnector1">
                <a:avLst/>
              </a:prstGeom>
              <a:noFill/>
              <a:ln w="9525">
                <a:solidFill>
                  <a:srgbClr val="D9D9D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11" name="Straight Arrow Connector 123"/>
              <p:cNvCxnSpPr>
                <a:cxnSpLocks noChangeShapeType="1"/>
                <a:stCxn id="289" idx="4"/>
                <a:endCxn id="290" idx="0"/>
              </p:cNvCxnSpPr>
              <p:nvPr/>
            </p:nvCxnSpPr>
            <p:spPr bwMode="auto">
              <a:xfrm>
                <a:off x="5764217" y="2953119"/>
                <a:ext cx="0" cy="32349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12" name="TextBox 177"/>
              <p:cNvSpPr txBox="1">
                <a:spLocks noChangeArrowheads="1"/>
              </p:cNvSpPr>
              <p:nvPr/>
            </p:nvSpPr>
            <p:spPr bwMode="auto">
              <a:xfrm>
                <a:off x="5783010" y="3002813"/>
                <a:ext cx="137326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 smtClean="0"/>
                  <a:t>B</a:t>
                </a:r>
                <a:endParaRPr lang="en-US" sz="1600" dirty="0"/>
              </a:p>
            </p:txBody>
          </p:sp>
          <p:cxnSp>
            <p:nvCxnSpPr>
              <p:cNvPr id="313" name="Straight Arrow Connector 123"/>
              <p:cNvCxnSpPr>
                <a:cxnSpLocks noChangeShapeType="1"/>
                <a:stCxn id="290" idx="4"/>
                <a:endCxn id="291" idx="0"/>
              </p:cNvCxnSpPr>
              <p:nvPr/>
            </p:nvCxnSpPr>
            <p:spPr bwMode="auto">
              <a:xfrm>
                <a:off x="5764217" y="3731324"/>
                <a:ext cx="0" cy="3114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14" name="TextBox 177"/>
              <p:cNvSpPr txBox="1">
                <a:spLocks noChangeArrowheads="1"/>
              </p:cNvSpPr>
              <p:nvPr/>
            </p:nvSpPr>
            <p:spPr bwMode="auto">
              <a:xfrm>
                <a:off x="5767516" y="3743199"/>
                <a:ext cx="152821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/>
                  <a:t>C</a:t>
                </a:r>
              </a:p>
            </p:txBody>
          </p:sp>
          <p:cxnSp>
            <p:nvCxnSpPr>
              <p:cNvPr id="315" name="Straight Arrow Connector 123"/>
              <p:cNvCxnSpPr>
                <a:cxnSpLocks noChangeShapeType="1"/>
                <a:stCxn id="291" idx="4"/>
                <a:endCxn id="292" idx="0"/>
              </p:cNvCxnSpPr>
              <p:nvPr/>
            </p:nvCxnSpPr>
            <p:spPr bwMode="auto">
              <a:xfrm>
                <a:off x="5764217" y="4497450"/>
                <a:ext cx="0" cy="29635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16" name="TextBox 177"/>
              <p:cNvSpPr txBox="1">
                <a:spLocks noChangeArrowheads="1"/>
              </p:cNvSpPr>
              <p:nvPr/>
            </p:nvSpPr>
            <p:spPr bwMode="auto">
              <a:xfrm>
                <a:off x="5682568" y="4494975"/>
                <a:ext cx="239206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 smtClean="0"/>
                  <a:t>A</a:t>
                </a:r>
                <a:endParaRPr lang="en-US" sz="1600" dirty="0"/>
              </a:p>
            </p:txBody>
          </p:sp>
          <p:cxnSp>
            <p:nvCxnSpPr>
              <p:cNvPr id="317" name="Straight Arrow Connector 123"/>
              <p:cNvCxnSpPr>
                <a:cxnSpLocks noChangeShapeType="1"/>
                <a:stCxn id="292" idx="4"/>
                <a:endCxn id="280" idx="0"/>
              </p:cNvCxnSpPr>
              <p:nvPr/>
            </p:nvCxnSpPr>
            <p:spPr bwMode="auto">
              <a:xfrm>
                <a:off x="5764217" y="5248510"/>
                <a:ext cx="0" cy="2460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18" name="TextBox 177"/>
              <p:cNvSpPr txBox="1">
                <a:spLocks noChangeArrowheads="1"/>
              </p:cNvSpPr>
              <p:nvPr/>
            </p:nvSpPr>
            <p:spPr bwMode="auto">
              <a:xfrm>
                <a:off x="5796135" y="5226324"/>
                <a:ext cx="144017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 smtClean="0"/>
                  <a:t>B</a:t>
                </a:r>
                <a:endParaRPr lang="en-US" sz="1600" dirty="0"/>
              </a:p>
            </p:txBody>
          </p:sp>
          <p:cxnSp>
            <p:nvCxnSpPr>
              <p:cNvPr id="319" name="Straight Arrow Connector 155"/>
              <p:cNvCxnSpPr>
                <a:cxnSpLocks noChangeShapeType="1"/>
                <a:stCxn id="282" idx="5"/>
                <a:endCxn id="284" idx="1"/>
              </p:cNvCxnSpPr>
              <p:nvPr/>
            </p:nvCxnSpPr>
            <p:spPr bwMode="auto">
              <a:xfrm>
                <a:off x="4437928" y="2023523"/>
                <a:ext cx="229732" cy="533400"/>
              </a:xfrm>
              <a:prstGeom prst="straightConnector1">
                <a:avLst/>
              </a:prstGeom>
              <a:noFill/>
              <a:ln w="9525">
                <a:solidFill>
                  <a:srgbClr val="D9D9D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1" name="TextBox 174"/>
              <p:cNvSpPr txBox="1">
                <a:spLocks noChangeArrowheads="1"/>
              </p:cNvSpPr>
              <p:nvPr/>
            </p:nvSpPr>
            <p:spPr bwMode="auto">
              <a:xfrm>
                <a:off x="4366388" y="3000803"/>
                <a:ext cx="239206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>
                        <a:lumMod val="85000"/>
                      </a:schemeClr>
                    </a:solidFill>
                  </a:rPr>
                  <a:t>A</a:t>
                </a:r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sp>
            <p:nvSpPr>
              <p:cNvPr id="351" name="TextBox 174"/>
              <p:cNvSpPr txBox="1">
                <a:spLocks noChangeArrowheads="1"/>
              </p:cNvSpPr>
              <p:nvPr/>
            </p:nvSpPr>
            <p:spPr bwMode="auto">
              <a:xfrm>
                <a:off x="3943371" y="3760243"/>
                <a:ext cx="239206" cy="297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rIns="0">
                <a:spAutoFit/>
              </a:bodyPr>
              <a:lstStyle>
                <a:lvl1pPr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lnSpc>
                    <a:spcPct val="80000"/>
                  </a:lnSpc>
                  <a:buClr>
                    <a:schemeClr val="folHlink"/>
                  </a:buClr>
                  <a:buSzPct val="90000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90000"/>
                  <a:buFont typeface="Wingdings" charset="0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buFont typeface="Wingdings" charset="0"/>
                  <a:buNone/>
                </a:pPr>
                <a:r>
                  <a:rPr lang="en-US" sz="1600" dirty="0" smtClean="0">
                    <a:solidFill>
                      <a:schemeClr val="bg1">
                        <a:lumMod val="85000"/>
                      </a:schemeClr>
                    </a:solidFill>
                  </a:rPr>
                  <a:t>A</a:t>
                </a:r>
                <a:endParaRPr lang="en-US" sz="16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grpSp>
          <p:nvGrpSpPr>
            <p:cNvPr id="365" name="Group 364"/>
            <p:cNvGrpSpPr/>
            <p:nvPr/>
          </p:nvGrpSpPr>
          <p:grpSpPr>
            <a:xfrm>
              <a:off x="3015652" y="1718744"/>
              <a:ext cx="2462802" cy="3859166"/>
              <a:chOff x="3015652" y="1718744"/>
              <a:chExt cx="2462802" cy="3859166"/>
            </a:xfrm>
          </p:grpSpPr>
          <p:cxnSp>
            <p:nvCxnSpPr>
              <p:cNvPr id="366" name="AutoShape 85"/>
              <p:cNvCxnSpPr>
                <a:cxnSpLocks noChangeShapeType="1"/>
                <a:stCxn id="280" idx="2"/>
                <a:endCxn id="282" idx="2"/>
              </p:cNvCxnSpPr>
              <p:nvPr/>
            </p:nvCxnSpPr>
            <p:spPr bwMode="auto">
              <a:xfrm rot="10800000">
                <a:off x="3951703" y="1718744"/>
                <a:ext cx="1468037" cy="3859166"/>
              </a:xfrm>
              <a:prstGeom prst="curvedConnector3">
                <a:avLst>
                  <a:gd name="adj1" fmla="val 164018"/>
                </a:avLst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67" name="AutoShape 85"/>
              <p:cNvCxnSpPr>
                <a:cxnSpLocks noChangeShapeType="1"/>
                <a:stCxn id="283" idx="2"/>
                <a:endCxn id="281" idx="4"/>
              </p:cNvCxnSpPr>
              <p:nvPr/>
            </p:nvCxnSpPr>
            <p:spPr bwMode="auto">
              <a:xfrm rot="10800000">
                <a:off x="3015652" y="1946098"/>
                <a:ext cx="465498" cy="618278"/>
              </a:xfrm>
              <a:prstGeom prst="curvedConnector2">
                <a:avLst/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68" name="AutoShape 45"/>
              <p:cNvCxnSpPr>
                <a:cxnSpLocks noChangeShapeType="1"/>
                <a:stCxn id="284" idx="7"/>
                <a:endCxn id="279" idx="3"/>
              </p:cNvCxnSpPr>
              <p:nvPr/>
            </p:nvCxnSpPr>
            <p:spPr bwMode="auto">
              <a:xfrm rot="5400000" flipH="1" flipV="1">
                <a:off x="4731673" y="1954975"/>
                <a:ext cx="533398" cy="382464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69" name="AutoShape 45"/>
              <p:cNvCxnSpPr>
                <a:cxnSpLocks noChangeShapeType="1"/>
                <a:stCxn id="288" idx="7"/>
                <a:endCxn id="289" idx="3"/>
              </p:cNvCxnSpPr>
              <p:nvPr/>
            </p:nvCxnSpPr>
            <p:spPr bwMode="auto">
              <a:xfrm rot="5400000" flipH="1" flipV="1">
                <a:off x="4900670" y="2679182"/>
                <a:ext cx="514451" cy="641115"/>
              </a:xfrm>
              <a:prstGeom prst="curvedConnector3">
                <a:avLst>
                  <a:gd name="adj1" fmla="val 63166"/>
                </a:avLst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70" name="AutoShape 45"/>
              <p:cNvCxnSpPr>
                <a:cxnSpLocks noChangeShapeType="1"/>
                <a:stCxn id="292" idx="1"/>
                <a:endCxn id="287" idx="5"/>
              </p:cNvCxnSpPr>
              <p:nvPr/>
            </p:nvCxnSpPr>
            <p:spPr bwMode="auto">
              <a:xfrm rot="16200000" flipV="1">
                <a:off x="4295306" y="3533230"/>
                <a:ext cx="1137885" cy="1228410"/>
              </a:xfrm>
              <a:prstGeom prst="curvedConnector3">
                <a:avLst>
                  <a:gd name="adj1" fmla="val 41071"/>
                </a:avLst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71" name="AutoShape 85"/>
              <p:cNvCxnSpPr>
                <a:cxnSpLocks noChangeShapeType="1"/>
                <a:stCxn id="290" idx="2"/>
                <a:endCxn id="282" idx="6"/>
              </p:cNvCxnSpPr>
              <p:nvPr/>
            </p:nvCxnSpPr>
            <p:spPr bwMode="auto">
              <a:xfrm rot="10800000">
                <a:off x="4352627" y="1718744"/>
                <a:ext cx="1067113" cy="1641210"/>
              </a:xfrm>
              <a:prstGeom prst="curvedConnector3">
                <a:avLst>
                  <a:gd name="adj1" fmla="val 26198"/>
                </a:avLst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72" name="AutoShape 85"/>
              <p:cNvCxnSpPr>
                <a:cxnSpLocks noChangeShapeType="1"/>
                <a:stCxn id="291" idx="2"/>
                <a:endCxn id="284" idx="6"/>
              </p:cNvCxnSpPr>
              <p:nvPr/>
            </p:nvCxnSpPr>
            <p:spPr bwMode="auto">
              <a:xfrm rot="10800000">
                <a:off x="4865855" y="2573671"/>
                <a:ext cx="553885" cy="1552411"/>
              </a:xfrm>
              <a:prstGeom prst="curvedConnector3">
                <a:avLst>
                  <a:gd name="adj1" fmla="val 65286"/>
                </a:avLst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5" name="Oval 4"/>
          <p:cNvSpPr/>
          <p:nvPr/>
        </p:nvSpPr>
        <p:spPr>
          <a:xfrm>
            <a:off x="7703840" y="1268760"/>
            <a:ext cx="1404664" cy="4896544"/>
          </a:xfrm>
          <a:prstGeom prst="ellipse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3" name="Group 372"/>
          <p:cNvGrpSpPr/>
          <p:nvPr/>
        </p:nvGrpSpPr>
        <p:grpSpPr>
          <a:xfrm>
            <a:off x="5731006" y="980728"/>
            <a:ext cx="3376708" cy="3774613"/>
            <a:chOff x="2815190" y="836712"/>
            <a:chExt cx="3376708" cy="3774613"/>
          </a:xfrm>
        </p:grpSpPr>
        <p:sp>
          <p:nvSpPr>
            <p:cNvPr id="374" name="Oval 115"/>
            <p:cNvSpPr>
              <a:spLocks noChangeArrowheads="1"/>
            </p:cNvSpPr>
            <p:nvPr/>
          </p:nvSpPr>
          <p:spPr bwMode="auto">
            <a:xfrm>
              <a:off x="3940472" y="836712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375" name="Oval 116"/>
            <p:cNvSpPr>
              <a:spLocks noChangeArrowheads="1"/>
            </p:cNvSpPr>
            <p:nvPr/>
          </p:nvSpPr>
          <p:spPr bwMode="auto">
            <a:xfrm>
              <a:off x="5130890" y="1491390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7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 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76" name="Oval 132"/>
            <p:cNvSpPr>
              <a:spLocks noChangeArrowheads="1"/>
            </p:cNvSpPr>
            <p:nvPr/>
          </p:nvSpPr>
          <p:spPr bwMode="auto">
            <a:xfrm>
              <a:off x="2815190" y="1491390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57150" cmpd="sng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377" name="Oval 134"/>
            <p:cNvSpPr>
              <a:spLocks noChangeArrowheads="1"/>
            </p:cNvSpPr>
            <p:nvPr/>
          </p:nvSpPr>
          <p:spPr bwMode="auto">
            <a:xfrm>
              <a:off x="3951702" y="1491390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378" name="Oval 135"/>
            <p:cNvSpPr>
              <a:spLocks noChangeArrowheads="1"/>
            </p:cNvSpPr>
            <p:nvPr/>
          </p:nvSpPr>
          <p:spPr bwMode="auto">
            <a:xfrm>
              <a:off x="3481150" y="2337022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3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79" name="Oval 136"/>
            <p:cNvSpPr>
              <a:spLocks noChangeArrowheads="1"/>
            </p:cNvSpPr>
            <p:nvPr/>
          </p:nvSpPr>
          <p:spPr bwMode="auto">
            <a:xfrm>
              <a:off x="4464930" y="2346316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5</a:t>
              </a:r>
            </a:p>
          </p:txBody>
        </p:sp>
        <p:sp>
          <p:nvSpPr>
            <p:cNvPr id="380" name="Oval 137"/>
            <p:cNvSpPr>
              <a:spLocks noChangeArrowheads="1"/>
            </p:cNvSpPr>
            <p:nvPr/>
          </p:nvSpPr>
          <p:spPr bwMode="auto">
            <a:xfrm>
              <a:off x="3951702" y="2337022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57150" cmpd="sng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4</a:t>
              </a:r>
            </a:p>
          </p:txBody>
        </p:sp>
        <p:sp>
          <p:nvSpPr>
            <p:cNvPr id="381" name="Oval 133"/>
            <p:cNvSpPr>
              <a:spLocks noChangeArrowheads="1"/>
            </p:cNvSpPr>
            <p:nvPr/>
          </p:nvSpPr>
          <p:spPr bwMode="auto">
            <a:xfrm>
              <a:off x="3901236" y="3898727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14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82" name="Oval 133"/>
            <p:cNvSpPr>
              <a:spLocks noChangeArrowheads="1"/>
            </p:cNvSpPr>
            <p:nvPr/>
          </p:nvSpPr>
          <p:spPr bwMode="auto">
            <a:xfrm>
              <a:off x="3907833" y="3190374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13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83" name="Oval 139"/>
            <p:cNvSpPr>
              <a:spLocks noChangeArrowheads="1"/>
            </p:cNvSpPr>
            <p:nvPr/>
          </p:nvSpPr>
          <p:spPr bwMode="auto">
            <a:xfrm>
              <a:off x="4461578" y="3190374"/>
              <a:ext cx="440230" cy="454708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6</a:t>
              </a:r>
            </a:p>
          </p:txBody>
        </p:sp>
        <p:sp>
          <p:nvSpPr>
            <p:cNvPr id="384" name="Oval 116"/>
            <p:cNvSpPr>
              <a:spLocks noChangeArrowheads="1"/>
            </p:cNvSpPr>
            <p:nvPr/>
          </p:nvSpPr>
          <p:spPr bwMode="auto">
            <a:xfrm>
              <a:off x="5419739" y="2354395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8 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85" name="Oval 116"/>
            <p:cNvSpPr>
              <a:spLocks noChangeArrowheads="1"/>
            </p:cNvSpPr>
            <p:nvPr/>
          </p:nvSpPr>
          <p:spPr bwMode="auto">
            <a:xfrm>
              <a:off x="5419739" y="3132600"/>
              <a:ext cx="400924" cy="454708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9</a:t>
              </a: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' </a:t>
              </a:r>
            </a:p>
          </p:txBody>
        </p:sp>
        <p:cxnSp>
          <p:nvCxnSpPr>
            <p:cNvPr id="386" name="Straight Arrow Connector 121"/>
            <p:cNvCxnSpPr>
              <a:cxnSpLocks noChangeShapeType="1"/>
              <a:stCxn id="374" idx="6"/>
              <a:endCxn id="375" idx="1"/>
            </p:cNvCxnSpPr>
            <p:nvPr/>
          </p:nvCxnSpPr>
          <p:spPr bwMode="auto">
            <a:xfrm>
              <a:off x="4341396" y="1064702"/>
              <a:ext cx="847893" cy="4929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7" name="Straight Arrow Connector 123"/>
            <p:cNvCxnSpPr>
              <a:cxnSpLocks noChangeShapeType="1"/>
              <a:stCxn id="375" idx="4"/>
              <a:endCxn id="384" idx="0"/>
            </p:cNvCxnSpPr>
            <p:nvPr/>
          </p:nvCxnSpPr>
          <p:spPr bwMode="auto">
            <a:xfrm>
              <a:off x="5331352" y="1946097"/>
              <a:ext cx="288848" cy="40829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8" name="Straight Arrow Connector 141"/>
            <p:cNvCxnSpPr>
              <a:cxnSpLocks noChangeShapeType="1"/>
              <a:stCxn id="374" idx="4"/>
              <a:endCxn id="377" idx="0"/>
            </p:cNvCxnSpPr>
            <p:nvPr/>
          </p:nvCxnSpPr>
          <p:spPr bwMode="auto">
            <a:xfrm>
              <a:off x="4141495" y="1291420"/>
              <a:ext cx="11230" cy="1999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9" name="Straight Arrow Connector 144"/>
            <p:cNvCxnSpPr>
              <a:cxnSpLocks noChangeShapeType="1"/>
              <a:stCxn id="377" idx="3"/>
              <a:endCxn id="378" idx="0"/>
            </p:cNvCxnSpPr>
            <p:nvPr/>
          </p:nvCxnSpPr>
          <p:spPr bwMode="auto">
            <a:xfrm flipH="1">
              <a:off x="3681612" y="1879507"/>
              <a:ext cx="328804" cy="4575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0" name="Straight Arrow Connector 155"/>
            <p:cNvCxnSpPr>
              <a:cxnSpLocks noChangeShapeType="1"/>
              <a:stCxn id="377" idx="4"/>
              <a:endCxn id="380" idx="0"/>
            </p:cNvCxnSpPr>
            <p:nvPr/>
          </p:nvCxnSpPr>
          <p:spPr bwMode="auto">
            <a:xfrm>
              <a:off x="4152165" y="1946097"/>
              <a:ext cx="0" cy="39092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1" name="Straight Arrow Connector 165"/>
            <p:cNvCxnSpPr>
              <a:cxnSpLocks noChangeShapeType="1"/>
              <a:stCxn id="374" idx="2"/>
              <a:endCxn id="376" idx="7"/>
            </p:cNvCxnSpPr>
            <p:nvPr/>
          </p:nvCxnSpPr>
          <p:spPr bwMode="auto">
            <a:xfrm flipH="1">
              <a:off x="3157716" y="1064702"/>
              <a:ext cx="782757" cy="4929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92" name="TextBox 172"/>
            <p:cNvSpPr txBox="1">
              <a:spLocks noChangeArrowheads="1"/>
            </p:cNvSpPr>
            <p:nvPr/>
          </p:nvSpPr>
          <p:spPr bwMode="auto">
            <a:xfrm>
              <a:off x="4614398" y="1083370"/>
              <a:ext cx="24706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sp>
          <p:nvSpPr>
            <p:cNvPr id="393" name="TextBox 174"/>
            <p:cNvSpPr txBox="1">
              <a:spLocks noChangeArrowheads="1"/>
            </p:cNvSpPr>
            <p:nvPr/>
          </p:nvSpPr>
          <p:spPr bwMode="auto">
            <a:xfrm>
              <a:off x="4319550" y="1993154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sp>
          <p:nvSpPr>
            <p:cNvPr id="394" name="TextBox 176"/>
            <p:cNvSpPr txBox="1">
              <a:spLocks noChangeArrowheads="1"/>
            </p:cNvSpPr>
            <p:nvPr/>
          </p:nvSpPr>
          <p:spPr bwMode="auto">
            <a:xfrm>
              <a:off x="3289953" y="1083370"/>
              <a:ext cx="23920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E</a:t>
              </a:r>
            </a:p>
          </p:txBody>
        </p:sp>
        <p:sp>
          <p:nvSpPr>
            <p:cNvPr id="395" name="TextBox 177"/>
            <p:cNvSpPr txBox="1">
              <a:spLocks noChangeArrowheads="1"/>
            </p:cNvSpPr>
            <p:nvPr/>
          </p:nvSpPr>
          <p:spPr bwMode="auto">
            <a:xfrm>
              <a:off x="5377695" y="1984579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D</a:t>
              </a:r>
              <a:endParaRPr lang="en-US" sz="1600" dirty="0"/>
            </a:p>
          </p:txBody>
        </p:sp>
        <p:sp>
          <p:nvSpPr>
            <p:cNvPr id="396" name="TextBox 178"/>
            <p:cNvSpPr txBox="1">
              <a:spLocks noChangeArrowheads="1"/>
            </p:cNvSpPr>
            <p:nvPr/>
          </p:nvSpPr>
          <p:spPr bwMode="auto">
            <a:xfrm>
              <a:off x="4139951" y="1263398"/>
              <a:ext cx="168805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B</a:t>
              </a:r>
            </a:p>
          </p:txBody>
        </p:sp>
        <p:sp>
          <p:nvSpPr>
            <p:cNvPr id="397" name="TextBox 184"/>
            <p:cNvSpPr txBox="1">
              <a:spLocks noChangeArrowheads="1"/>
            </p:cNvSpPr>
            <p:nvPr/>
          </p:nvSpPr>
          <p:spPr bwMode="auto">
            <a:xfrm>
              <a:off x="3657200" y="2007752"/>
              <a:ext cx="13685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E</a:t>
              </a:r>
              <a:endParaRPr lang="en-US" sz="1600" dirty="0"/>
            </a:p>
          </p:txBody>
        </p:sp>
        <p:sp>
          <p:nvSpPr>
            <p:cNvPr id="398" name="TextBox 187"/>
            <p:cNvSpPr txBox="1">
              <a:spLocks noChangeArrowheads="1"/>
            </p:cNvSpPr>
            <p:nvPr/>
          </p:nvSpPr>
          <p:spPr bwMode="auto">
            <a:xfrm>
              <a:off x="4152910" y="1988313"/>
              <a:ext cx="156739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D</a:t>
              </a:r>
              <a:endParaRPr lang="en-US" sz="1600" dirty="0"/>
            </a:p>
          </p:txBody>
        </p:sp>
        <p:cxnSp>
          <p:nvCxnSpPr>
            <p:cNvPr id="399" name="Straight Arrow Connector 168"/>
            <p:cNvCxnSpPr>
              <a:cxnSpLocks noChangeShapeType="1"/>
              <a:stCxn id="379" idx="3"/>
              <a:endCxn id="382" idx="0"/>
            </p:cNvCxnSpPr>
            <p:nvPr/>
          </p:nvCxnSpPr>
          <p:spPr bwMode="auto">
            <a:xfrm flipH="1">
              <a:off x="4108295" y="2734433"/>
              <a:ext cx="415349" cy="45594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0" name="Straight Arrow Connector 158"/>
            <p:cNvCxnSpPr>
              <a:cxnSpLocks noChangeShapeType="1"/>
            </p:cNvCxnSpPr>
            <p:nvPr/>
          </p:nvCxnSpPr>
          <p:spPr bwMode="auto">
            <a:xfrm>
              <a:off x="4657901" y="2801023"/>
              <a:ext cx="16301" cy="38935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1" name="TextBox 174"/>
            <p:cNvSpPr txBox="1">
              <a:spLocks noChangeArrowheads="1"/>
            </p:cNvSpPr>
            <p:nvPr/>
          </p:nvSpPr>
          <p:spPr bwMode="auto">
            <a:xfrm>
              <a:off x="4671564" y="2844199"/>
              <a:ext cx="15865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D</a:t>
              </a:r>
            </a:p>
          </p:txBody>
        </p:sp>
        <p:cxnSp>
          <p:nvCxnSpPr>
            <p:cNvPr id="402" name="Straight Arrow Connector 168"/>
            <p:cNvCxnSpPr>
              <a:cxnSpLocks noChangeShapeType="1"/>
              <a:stCxn id="382" idx="4"/>
              <a:endCxn id="381" idx="0"/>
            </p:cNvCxnSpPr>
            <p:nvPr/>
          </p:nvCxnSpPr>
          <p:spPr bwMode="auto">
            <a:xfrm flipH="1">
              <a:off x="4101698" y="3645082"/>
              <a:ext cx="6597" cy="25364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3" name="Straight Arrow Connector 123"/>
            <p:cNvCxnSpPr>
              <a:cxnSpLocks noChangeShapeType="1"/>
              <a:stCxn id="384" idx="4"/>
              <a:endCxn id="385" idx="0"/>
            </p:cNvCxnSpPr>
            <p:nvPr/>
          </p:nvCxnSpPr>
          <p:spPr bwMode="auto">
            <a:xfrm>
              <a:off x="5620201" y="2809103"/>
              <a:ext cx="0" cy="32349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4" name="TextBox 177"/>
            <p:cNvSpPr txBox="1">
              <a:spLocks noChangeArrowheads="1"/>
            </p:cNvSpPr>
            <p:nvPr/>
          </p:nvSpPr>
          <p:spPr bwMode="auto">
            <a:xfrm>
              <a:off x="5602708" y="2858797"/>
              <a:ext cx="589190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BCAB</a:t>
              </a:r>
              <a:endParaRPr lang="en-US" sz="1600" dirty="0"/>
            </a:p>
          </p:txBody>
        </p:sp>
        <p:cxnSp>
          <p:nvCxnSpPr>
            <p:cNvPr id="405" name="Straight Arrow Connector 155"/>
            <p:cNvCxnSpPr>
              <a:cxnSpLocks noChangeShapeType="1"/>
              <a:stCxn id="377" idx="5"/>
              <a:endCxn id="379" idx="1"/>
            </p:cNvCxnSpPr>
            <p:nvPr/>
          </p:nvCxnSpPr>
          <p:spPr bwMode="auto">
            <a:xfrm>
              <a:off x="4293912" y="1879507"/>
              <a:ext cx="229732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6" name="TextBox 174"/>
            <p:cNvSpPr txBox="1">
              <a:spLocks noChangeArrowheads="1"/>
            </p:cNvSpPr>
            <p:nvPr/>
          </p:nvSpPr>
          <p:spPr bwMode="auto">
            <a:xfrm>
              <a:off x="4222372" y="2856787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A</a:t>
              </a:r>
              <a:endParaRPr lang="en-US" sz="1600" dirty="0"/>
            </a:p>
          </p:txBody>
        </p:sp>
        <p:sp>
          <p:nvSpPr>
            <p:cNvPr id="407" name="TextBox 174"/>
            <p:cNvSpPr txBox="1">
              <a:spLocks noChangeArrowheads="1"/>
            </p:cNvSpPr>
            <p:nvPr/>
          </p:nvSpPr>
          <p:spPr bwMode="auto">
            <a:xfrm>
              <a:off x="3799355" y="3616227"/>
              <a:ext cx="2392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A</a:t>
              </a:r>
              <a:endParaRPr lang="en-US" sz="1600" dirty="0"/>
            </a:p>
          </p:txBody>
        </p:sp>
        <p:cxnSp>
          <p:nvCxnSpPr>
            <p:cNvPr id="408" name="AutoShape 85"/>
            <p:cNvCxnSpPr>
              <a:cxnSpLocks noChangeShapeType="1"/>
              <a:stCxn id="385" idx="4"/>
              <a:endCxn id="377" idx="2"/>
            </p:cNvCxnSpPr>
            <p:nvPr/>
          </p:nvCxnSpPr>
          <p:spPr bwMode="auto">
            <a:xfrm rot="5400000" flipH="1">
              <a:off x="3851670" y="1818777"/>
              <a:ext cx="1868564" cy="1668499"/>
            </a:xfrm>
            <a:prstGeom prst="curvedConnector4">
              <a:avLst>
                <a:gd name="adj1" fmla="val -49389"/>
                <a:gd name="adj2" fmla="val 155311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9" name="AutoShape 85"/>
            <p:cNvCxnSpPr>
              <a:cxnSpLocks noChangeShapeType="1"/>
              <a:stCxn id="378" idx="2"/>
              <a:endCxn id="376" idx="4"/>
            </p:cNvCxnSpPr>
            <p:nvPr/>
          </p:nvCxnSpPr>
          <p:spPr bwMode="auto">
            <a:xfrm rot="10800000">
              <a:off x="3015652" y="1946098"/>
              <a:ext cx="465498" cy="618278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" name="AutoShape 45"/>
            <p:cNvCxnSpPr>
              <a:cxnSpLocks noChangeShapeType="1"/>
              <a:stCxn id="379" idx="7"/>
              <a:endCxn id="375" idx="3"/>
            </p:cNvCxnSpPr>
            <p:nvPr/>
          </p:nvCxnSpPr>
          <p:spPr bwMode="auto">
            <a:xfrm rot="5400000" flipH="1" flipV="1">
              <a:off x="4731673" y="1954975"/>
              <a:ext cx="533398" cy="382464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1" name="AutoShape 45"/>
            <p:cNvCxnSpPr>
              <a:cxnSpLocks noChangeShapeType="1"/>
              <a:stCxn id="383" idx="7"/>
              <a:endCxn id="384" idx="3"/>
            </p:cNvCxnSpPr>
            <p:nvPr/>
          </p:nvCxnSpPr>
          <p:spPr bwMode="auto">
            <a:xfrm rot="5400000" flipH="1" flipV="1">
              <a:off x="4900670" y="2679182"/>
              <a:ext cx="514451" cy="641115"/>
            </a:xfrm>
            <a:prstGeom prst="curvedConnector3">
              <a:avLst>
                <a:gd name="adj1" fmla="val 63166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" name="AutoShape 45"/>
            <p:cNvCxnSpPr>
              <a:cxnSpLocks noChangeShapeType="1"/>
              <a:stCxn id="384" idx="2"/>
              <a:endCxn id="382" idx="5"/>
            </p:cNvCxnSpPr>
            <p:nvPr/>
          </p:nvCxnSpPr>
          <p:spPr bwMode="auto">
            <a:xfrm rot="10800000" flipV="1">
              <a:off x="4250043" y="2581748"/>
              <a:ext cx="1169696" cy="996743"/>
            </a:xfrm>
            <a:prstGeom prst="curvedConnector4">
              <a:avLst>
                <a:gd name="adj1" fmla="val 27222"/>
                <a:gd name="adj2" fmla="val 129615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3" name="AutoShape 85"/>
            <p:cNvCxnSpPr>
              <a:cxnSpLocks noChangeShapeType="1"/>
              <a:stCxn id="384" idx="2"/>
              <a:endCxn id="377" idx="6"/>
            </p:cNvCxnSpPr>
            <p:nvPr/>
          </p:nvCxnSpPr>
          <p:spPr bwMode="auto">
            <a:xfrm rot="10800000">
              <a:off x="4352627" y="1718745"/>
              <a:ext cx="1067113" cy="863005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4" name="AutoShape 85"/>
            <p:cNvCxnSpPr>
              <a:cxnSpLocks noChangeShapeType="1"/>
              <a:stCxn id="384" idx="2"/>
              <a:endCxn id="379" idx="6"/>
            </p:cNvCxnSpPr>
            <p:nvPr/>
          </p:nvCxnSpPr>
          <p:spPr bwMode="auto">
            <a:xfrm rot="10800000">
              <a:off x="4865855" y="2573671"/>
              <a:ext cx="553885" cy="8079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5" name="TextBox 177"/>
            <p:cNvSpPr txBox="1">
              <a:spLocks noChangeArrowheads="1"/>
            </p:cNvSpPr>
            <p:nvPr/>
          </p:nvSpPr>
          <p:spPr bwMode="auto">
            <a:xfrm>
              <a:off x="4644008" y="1670611"/>
              <a:ext cx="33813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200" dirty="0" smtClean="0"/>
                <a:t>(B)</a:t>
              </a:r>
              <a:endParaRPr lang="en-US" sz="1200" dirty="0"/>
            </a:p>
          </p:txBody>
        </p:sp>
        <p:sp>
          <p:nvSpPr>
            <p:cNvPr id="416" name="TextBox 177"/>
            <p:cNvSpPr txBox="1">
              <a:spLocks noChangeArrowheads="1"/>
            </p:cNvSpPr>
            <p:nvPr/>
          </p:nvSpPr>
          <p:spPr bwMode="auto">
            <a:xfrm>
              <a:off x="4865002" y="2564904"/>
              <a:ext cx="33813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200" dirty="0" smtClean="0"/>
                <a:t>(BC)</a:t>
              </a:r>
              <a:endParaRPr lang="en-US" sz="1200" dirty="0"/>
            </a:p>
          </p:txBody>
        </p:sp>
        <p:sp>
          <p:nvSpPr>
            <p:cNvPr id="417" name="TextBox 177"/>
            <p:cNvSpPr txBox="1">
              <a:spLocks noChangeArrowheads="1"/>
            </p:cNvSpPr>
            <p:nvPr/>
          </p:nvSpPr>
          <p:spPr bwMode="auto">
            <a:xfrm>
              <a:off x="5004048" y="3542819"/>
              <a:ext cx="43204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200" dirty="0" smtClean="0"/>
                <a:t>(BCA)</a:t>
              </a:r>
              <a:endParaRPr lang="en-US" sz="1200" dirty="0"/>
            </a:p>
          </p:txBody>
        </p:sp>
        <p:sp>
          <p:nvSpPr>
            <p:cNvPr id="418" name="TextBox 177"/>
            <p:cNvSpPr txBox="1">
              <a:spLocks noChangeArrowheads="1"/>
            </p:cNvSpPr>
            <p:nvPr/>
          </p:nvSpPr>
          <p:spPr bwMode="auto">
            <a:xfrm>
              <a:off x="4860032" y="4365104"/>
              <a:ext cx="57606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200" dirty="0" smtClean="0"/>
                <a:t>(BCAB)</a:t>
              </a:r>
              <a:endParaRPr lang="en-US" sz="1200" dirty="0"/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7717928" y="2031506"/>
            <a:ext cx="663539" cy="1369747"/>
            <a:chOff x="7717928" y="2031506"/>
            <a:chExt cx="663539" cy="1369747"/>
          </a:xfrm>
        </p:grpSpPr>
        <p:cxnSp>
          <p:nvCxnSpPr>
            <p:cNvPr id="419" name="AutoShape 45"/>
            <p:cNvCxnSpPr>
              <a:cxnSpLocks noChangeShapeType="1"/>
            </p:cNvCxnSpPr>
            <p:nvPr/>
          </p:nvCxnSpPr>
          <p:spPr bwMode="auto">
            <a:xfrm rot="5400000" flipH="1" flipV="1">
              <a:off x="7803684" y="2823470"/>
              <a:ext cx="514451" cy="641115"/>
            </a:xfrm>
            <a:prstGeom prst="curvedConnector3">
              <a:avLst>
                <a:gd name="adj1" fmla="val 63166"/>
              </a:avLst>
            </a:prstGeom>
            <a:noFill/>
            <a:ln w="38100" cmpd="sng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" name="AutoShape 45"/>
            <p:cNvCxnSpPr>
              <a:cxnSpLocks noChangeShapeType="1"/>
            </p:cNvCxnSpPr>
            <p:nvPr/>
          </p:nvCxnSpPr>
          <p:spPr bwMode="auto">
            <a:xfrm rot="5400000" flipH="1" flipV="1">
              <a:off x="7642461" y="2106973"/>
              <a:ext cx="533398" cy="382464"/>
            </a:xfrm>
            <a:prstGeom prst="curvedConnector3">
              <a:avLst>
                <a:gd name="adj1" fmla="val 50000"/>
              </a:avLst>
            </a:prstGeom>
            <a:noFill/>
            <a:ln w="38100" cmpd="sng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oup 5"/>
          <p:cNvGrpSpPr/>
          <p:nvPr/>
        </p:nvGrpSpPr>
        <p:grpSpPr>
          <a:xfrm>
            <a:off x="3995936" y="4437112"/>
            <a:ext cx="1872208" cy="1872208"/>
            <a:chOff x="3995936" y="4437112"/>
            <a:chExt cx="1872208" cy="1872208"/>
          </a:xfrm>
        </p:grpSpPr>
        <p:sp>
          <p:nvSpPr>
            <p:cNvPr id="424" name="Rectangle 423"/>
            <p:cNvSpPr/>
            <p:nvPr/>
          </p:nvSpPr>
          <p:spPr>
            <a:xfrm>
              <a:off x="4067944" y="4653136"/>
              <a:ext cx="504056" cy="165618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Rectangle 424"/>
            <p:cNvSpPr/>
            <p:nvPr/>
          </p:nvSpPr>
          <p:spPr>
            <a:xfrm>
              <a:off x="4644008" y="5085184"/>
              <a:ext cx="504056" cy="12241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TextBox 426"/>
            <p:cNvSpPr txBox="1"/>
            <p:nvPr/>
          </p:nvSpPr>
          <p:spPr>
            <a:xfrm rot="16200000">
              <a:off x="3911684" y="5325839"/>
              <a:ext cx="825867" cy="276999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FFFFFF"/>
                  </a:solidFill>
                </a:rPr>
                <a:t>Tuck et al.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  <p:sp>
          <p:nvSpPr>
            <p:cNvPr id="428" name="TextBox 427"/>
            <p:cNvSpPr txBox="1"/>
            <p:nvPr/>
          </p:nvSpPr>
          <p:spPr>
            <a:xfrm rot="16200000">
              <a:off x="4288615" y="5466419"/>
              <a:ext cx="1224136" cy="461665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FFFFFF"/>
                  </a:solidFill>
                </a:rPr>
                <a:t>Our Path</a:t>
              </a:r>
              <a:br>
                <a:rPr lang="en-US" sz="1200" dirty="0" smtClean="0">
                  <a:solidFill>
                    <a:srgbClr val="FFFFFF"/>
                  </a:solidFill>
                </a:rPr>
              </a:br>
              <a:r>
                <a:rPr lang="en-US" sz="1200" dirty="0" smtClean="0">
                  <a:solidFill>
                    <a:srgbClr val="FFFFFF"/>
                  </a:solidFill>
                </a:rPr>
                <a:t>Compression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  <p:cxnSp>
          <p:nvCxnSpPr>
            <p:cNvPr id="430" name="Straight Connector 429"/>
            <p:cNvCxnSpPr/>
            <p:nvPr/>
          </p:nvCxnSpPr>
          <p:spPr>
            <a:xfrm>
              <a:off x="3995936" y="6309320"/>
              <a:ext cx="187220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Straight Connector 430"/>
            <p:cNvCxnSpPr/>
            <p:nvPr/>
          </p:nvCxnSpPr>
          <p:spPr>
            <a:xfrm flipV="1">
              <a:off x="3995936" y="4437112"/>
              <a:ext cx="0" cy="187220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TextBox 173"/>
            <p:cNvSpPr txBox="1"/>
            <p:nvPr/>
          </p:nvSpPr>
          <p:spPr>
            <a:xfrm>
              <a:off x="4067944" y="4437112"/>
              <a:ext cx="504057" cy="25391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 smtClean="0"/>
                <a:t>100%</a:t>
              </a:r>
              <a:endParaRPr lang="en-US" sz="1050" dirty="0"/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4644008" y="4869160"/>
              <a:ext cx="504057" cy="25391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 smtClean="0"/>
                <a:t>75%</a:t>
              </a:r>
              <a:endParaRPr lang="en-US" sz="1050" dirty="0"/>
            </a:p>
          </p:txBody>
        </p:sp>
        <p:sp>
          <p:nvSpPr>
            <p:cNvPr id="173" name="TextBox 172"/>
            <p:cNvSpPr txBox="1"/>
            <p:nvPr/>
          </p:nvSpPr>
          <p:spPr>
            <a:xfrm rot="16200000">
              <a:off x="4221869" y="4902951"/>
              <a:ext cx="473207" cy="261610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 smtClean="0">
                  <a:solidFill>
                    <a:srgbClr val="FFFFFF"/>
                  </a:solidFill>
                </a:rPr>
                <a:t>2004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76" name="Rounded Rectangle 175"/>
          <p:cNvSpPr/>
          <p:nvPr/>
        </p:nvSpPr>
        <p:spPr>
          <a:xfrm>
            <a:off x="5508104" y="908720"/>
            <a:ext cx="3635896" cy="3024336"/>
          </a:xfrm>
          <a:prstGeom prst="round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170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5" grpId="1" animBg="1"/>
      <p:bldP spid="17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Leaves Compression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By definition, leaves have no</a:t>
            </a:r>
            <a:br>
              <a:rPr lang="en-US" dirty="0" smtClean="0"/>
            </a:br>
            <a:r>
              <a:rPr lang="en-US" dirty="0" smtClean="0"/>
              <a:t>forward transitions</a:t>
            </a:r>
          </a:p>
          <a:p>
            <a:endParaRPr lang="en-US" dirty="0" smtClean="0"/>
          </a:p>
          <a:p>
            <a:r>
              <a:rPr lang="en-US" dirty="0" smtClean="0"/>
              <a:t>Their single purpose is to indicate</a:t>
            </a:r>
            <a:br>
              <a:rPr lang="en-US" dirty="0" smtClean="0"/>
            </a:br>
            <a:r>
              <a:rPr lang="en-US" dirty="0" smtClean="0"/>
              <a:t>a match</a:t>
            </a:r>
          </a:p>
          <a:p>
            <a:pPr lvl="1"/>
            <a:r>
              <a:rPr lang="en-US" dirty="0" smtClean="0"/>
              <a:t>We can push this indication up by</a:t>
            </a:r>
            <a:br>
              <a:rPr lang="en-US" dirty="0" smtClean="0"/>
            </a:br>
            <a:r>
              <a:rPr lang="en-US" dirty="0" smtClean="0"/>
              <a:t>adding a bit to each pointer</a:t>
            </a:r>
          </a:p>
          <a:p>
            <a:pPr lvl="1"/>
            <a:r>
              <a:rPr lang="en-US" dirty="0" smtClean="0"/>
              <a:t>Then, leaves can be eliminated from the</a:t>
            </a:r>
            <a:br>
              <a:rPr lang="en-US" dirty="0" smtClean="0"/>
            </a:br>
            <a:r>
              <a:rPr lang="en-US" dirty="0" smtClean="0"/>
              <a:t>automaton - by copying their failure</a:t>
            </a:r>
            <a:br>
              <a:rPr lang="en-US" dirty="0" smtClean="0"/>
            </a:br>
            <a:r>
              <a:rPr lang="en-US" dirty="0" smtClean="0"/>
              <a:t>transition 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16</a:t>
            </a:fld>
            <a:endParaRPr lang="he-IL" dirty="0"/>
          </a:p>
        </p:txBody>
      </p:sp>
      <p:grpSp>
        <p:nvGrpSpPr>
          <p:cNvPr id="5" name="Group 4"/>
          <p:cNvGrpSpPr/>
          <p:nvPr/>
        </p:nvGrpSpPr>
        <p:grpSpPr>
          <a:xfrm>
            <a:off x="5157929" y="1052515"/>
            <a:ext cx="3909640" cy="3905365"/>
            <a:chOff x="2987824" y="548680"/>
            <a:chExt cx="4537977" cy="4383162"/>
          </a:xfrm>
        </p:grpSpPr>
        <p:sp>
          <p:nvSpPr>
            <p:cNvPr id="6" name="Oval 115"/>
            <p:cNvSpPr>
              <a:spLocks noChangeArrowheads="1"/>
            </p:cNvSpPr>
            <p:nvPr/>
          </p:nvSpPr>
          <p:spPr bwMode="auto">
            <a:xfrm>
              <a:off x="4578499" y="548680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7" name="Oval 116"/>
            <p:cNvSpPr>
              <a:spLocks noChangeArrowheads="1"/>
            </p:cNvSpPr>
            <p:nvPr/>
          </p:nvSpPr>
          <p:spPr bwMode="auto">
            <a:xfrm>
              <a:off x="6261249" y="1364655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7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 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8" name="Straight Arrow Connector 121"/>
            <p:cNvCxnSpPr>
              <a:cxnSpLocks noChangeShapeType="1"/>
              <a:stCxn id="6" idx="6"/>
              <a:endCxn id="7" idx="1"/>
            </p:cNvCxnSpPr>
            <p:nvPr/>
          </p:nvCxnSpPr>
          <p:spPr bwMode="auto">
            <a:xfrm>
              <a:off x="5145236" y="832842"/>
              <a:ext cx="1198563" cy="61436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Straight Arrow Connector 123"/>
            <p:cNvCxnSpPr>
              <a:cxnSpLocks noChangeShapeType="1"/>
              <a:stCxn id="7" idx="4"/>
              <a:endCxn id="36" idx="0"/>
            </p:cNvCxnSpPr>
            <p:nvPr/>
          </p:nvCxnSpPr>
          <p:spPr bwMode="auto">
            <a:xfrm>
              <a:off x="6544618" y="1931392"/>
              <a:ext cx="408310" cy="50889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Oval 132"/>
            <p:cNvSpPr>
              <a:spLocks noChangeArrowheads="1"/>
            </p:cNvSpPr>
            <p:nvPr/>
          </p:nvSpPr>
          <p:spPr bwMode="auto">
            <a:xfrm>
              <a:off x="2987824" y="1364655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57150" cmpd="sng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1" name="Oval 134"/>
            <p:cNvSpPr>
              <a:spLocks noChangeArrowheads="1"/>
            </p:cNvSpPr>
            <p:nvPr/>
          </p:nvSpPr>
          <p:spPr bwMode="auto">
            <a:xfrm>
              <a:off x="4594374" y="1364655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12" name="Oval 135"/>
            <p:cNvSpPr>
              <a:spLocks noChangeArrowheads="1"/>
            </p:cNvSpPr>
            <p:nvPr/>
          </p:nvSpPr>
          <p:spPr bwMode="auto">
            <a:xfrm>
              <a:off x="3929211" y="2418631"/>
              <a:ext cx="566738" cy="566737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3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" name="Oval 136"/>
            <p:cNvSpPr>
              <a:spLocks noChangeArrowheads="1"/>
            </p:cNvSpPr>
            <p:nvPr/>
          </p:nvSpPr>
          <p:spPr bwMode="auto">
            <a:xfrm>
              <a:off x="5319861" y="2430215"/>
              <a:ext cx="566738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5</a:t>
              </a:r>
            </a:p>
          </p:txBody>
        </p:sp>
        <p:sp>
          <p:nvSpPr>
            <p:cNvPr id="14" name="Oval 137"/>
            <p:cNvSpPr>
              <a:spLocks noChangeArrowheads="1"/>
            </p:cNvSpPr>
            <p:nvPr/>
          </p:nvSpPr>
          <p:spPr bwMode="auto">
            <a:xfrm>
              <a:off x="4594374" y="2418631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57150" cmpd="sng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4</a:t>
              </a:r>
            </a:p>
          </p:txBody>
        </p:sp>
        <p:cxnSp>
          <p:nvCxnSpPr>
            <p:cNvPr id="15" name="Straight Arrow Connector 141"/>
            <p:cNvCxnSpPr>
              <a:cxnSpLocks noChangeShapeType="1"/>
              <a:stCxn id="6" idx="4"/>
              <a:endCxn id="11" idx="0"/>
            </p:cNvCxnSpPr>
            <p:nvPr/>
          </p:nvCxnSpPr>
          <p:spPr bwMode="auto">
            <a:xfrm>
              <a:off x="4862661" y="1115417"/>
              <a:ext cx="15875" cy="2492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Straight Arrow Connector 144"/>
            <p:cNvCxnSpPr>
              <a:cxnSpLocks noChangeShapeType="1"/>
              <a:stCxn id="11" idx="3"/>
              <a:endCxn id="12" idx="0"/>
            </p:cNvCxnSpPr>
            <p:nvPr/>
          </p:nvCxnSpPr>
          <p:spPr bwMode="auto">
            <a:xfrm flipH="1">
              <a:off x="4212580" y="1848395"/>
              <a:ext cx="464791" cy="5702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155"/>
            <p:cNvCxnSpPr>
              <a:cxnSpLocks noChangeShapeType="1"/>
              <a:stCxn id="11" idx="4"/>
              <a:endCxn id="14" idx="0"/>
            </p:cNvCxnSpPr>
            <p:nvPr/>
          </p:nvCxnSpPr>
          <p:spPr bwMode="auto">
            <a:xfrm>
              <a:off x="4877743" y="1931392"/>
              <a:ext cx="0" cy="48723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Straight Arrow Connector 165"/>
            <p:cNvCxnSpPr>
              <a:cxnSpLocks noChangeShapeType="1"/>
              <a:stCxn id="6" idx="2"/>
              <a:endCxn id="10" idx="7"/>
            </p:cNvCxnSpPr>
            <p:nvPr/>
          </p:nvCxnSpPr>
          <p:spPr bwMode="auto">
            <a:xfrm flipH="1">
              <a:off x="3472011" y="832842"/>
              <a:ext cx="1106488" cy="61436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TextBox 172"/>
            <p:cNvSpPr txBox="1">
              <a:spLocks noChangeArrowheads="1"/>
            </p:cNvSpPr>
            <p:nvPr/>
          </p:nvSpPr>
          <p:spPr bwMode="auto">
            <a:xfrm>
              <a:off x="5531147" y="856109"/>
              <a:ext cx="34925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/>
                <a:t>C</a:t>
              </a:r>
            </a:p>
          </p:txBody>
        </p:sp>
        <p:sp>
          <p:nvSpPr>
            <p:cNvPr id="20" name="TextBox 174"/>
            <p:cNvSpPr txBox="1">
              <a:spLocks noChangeArrowheads="1"/>
            </p:cNvSpPr>
            <p:nvPr/>
          </p:nvSpPr>
          <p:spPr bwMode="auto">
            <a:xfrm>
              <a:off x="5171107" y="2008237"/>
              <a:ext cx="338137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sp>
          <p:nvSpPr>
            <p:cNvPr id="21" name="TextBox 176"/>
            <p:cNvSpPr txBox="1">
              <a:spLocks noChangeArrowheads="1"/>
            </p:cNvSpPr>
            <p:nvPr/>
          </p:nvSpPr>
          <p:spPr bwMode="auto">
            <a:xfrm>
              <a:off x="3658939" y="856109"/>
              <a:ext cx="338138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E</a:t>
              </a:r>
            </a:p>
          </p:txBody>
        </p:sp>
        <p:sp>
          <p:nvSpPr>
            <p:cNvPr id="22" name="TextBox 177"/>
            <p:cNvSpPr txBox="1">
              <a:spLocks noChangeArrowheads="1"/>
            </p:cNvSpPr>
            <p:nvPr/>
          </p:nvSpPr>
          <p:spPr bwMode="auto">
            <a:xfrm>
              <a:off x="6610127" y="1988840"/>
              <a:ext cx="33813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D</a:t>
              </a:r>
              <a:endParaRPr lang="en-US" sz="1600" dirty="0"/>
            </a:p>
          </p:txBody>
        </p:sp>
        <p:sp>
          <p:nvSpPr>
            <p:cNvPr id="23" name="TextBox 178"/>
            <p:cNvSpPr txBox="1">
              <a:spLocks noChangeArrowheads="1"/>
            </p:cNvSpPr>
            <p:nvPr/>
          </p:nvSpPr>
          <p:spPr bwMode="auto">
            <a:xfrm>
              <a:off x="4760962" y="1080492"/>
              <a:ext cx="338137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B</a:t>
              </a:r>
            </a:p>
          </p:txBody>
        </p:sp>
        <p:sp>
          <p:nvSpPr>
            <p:cNvPr id="24" name="TextBox 184"/>
            <p:cNvSpPr txBox="1">
              <a:spLocks noChangeArrowheads="1"/>
            </p:cNvSpPr>
            <p:nvPr/>
          </p:nvSpPr>
          <p:spPr bwMode="auto">
            <a:xfrm>
              <a:off x="4234672" y="2008237"/>
              <a:ext cx="13685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E</a:t>
              </a:r>
              <a:endParaRPr lang="en-US" sz="1600" dirty="0"/>
            </a:p>
          </p:txBody>
        </p:sp>
        <p:sp>
          <p:nvSpPr>
            <p:cNvPr id="25" name="TextBox 187"/>
            <p:cNvSpPr txBox="1">
              <a:spLocks noChangeArrowheads="1"/>
            </p:cNvSpPr>
            <p:nvPr/>
          </p:nvSpPr>
          <p:spPr bwMode="auto">
            <a:xfrm>
              <a:off x="4688953" y="2008237"/>
              <a:ext cx="33813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D</a:t>
              </a:r>
              <a:endParaRPr lang="en-US" sz="1600" dirty="0"/>
            </a:p>
          </p:txBody>
        </p:sp>
        <p:sp>
          <p:nvSpPr>
            <p:cNvPr id="26" name="Oval 133"/>
            <p:cNvSpPr>
              <a:spLocks noChangeArrowheads="1"/>
            </p:cNvSpPr>
            <p:nvPr/>
          </p:nvSpPr>
          <p:spPr bwMode="auto">
            <a:xfrm>
              <a:off x="4523035" y="4365104"/>
              <a:ext cx="566738" cy="566738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14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7" name="Oval 133"/>
            <p:cNvSpPr>
              <a:spLocks noChangeArrowheads="1"/>
            </p:cNvSpPr>
            <p:nvPr/>
          </p:nvSpPr>
          <p:spPr bwMode="auto">
            <a:xfrm>
              <a:off x="4532361" y="3482230"/>
              <a:ext cx="566738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13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28" name="Straight Arrow Connector 168"/>
            <p:cNvCxnSpPr>
              <a:cxnSpLocks noChangeShapeType="1"/>
              <a:stCxn id="13" idx="3"/>
              <a:endCxn id="27" idx="0"/>
            </p:cNvCxnSpPr>
            <p:nvPr/>
          </p:nvCxnSpPr>
          <p:spPr bwMode="auto">
            <a:xfrm flipH="1">
              <a:off x="4815730" y="2913955"/>
              <a:ext cx="587128" cy="5682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" name="Oval 139"/>
            <p:cNvSpPr>
              <a:spLocks noChangeArrowheads="1"/>
            </p:cNvSpPr>
            <p:nvPr/>
          </p:nvSpPr>
          <p:spPr bwMode="auto">
            <a:xfrm>
              <a:off x="5315123" y="3482230"/>
              <a:ext cx="622300" cy="566737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6</a:t>
              </a:r>
            </a:p>
          </p:txBody>
        </p:sp>
        <p:cxnSp>
          <p:nvCxnSpPr>
            <p:cNvPr id="30" name="Straight Arrow Connector 158"/>
            <p:cNvCxnSpPr>
              <a:cxnSpLocks noChangeShapeType="1"/>
              <a:stCxn id="13" idx="4"/>
              <a:endCxn id="29" idx="0"/>
            </p:cNvCxnSpPr>
            <p:nvPr/>
          </p:nvCxnSpPr>
          <p:spPr bwMode="auto">
            <a:xfrm>
              <a:off x="5603230" y="2996952"/>
              <a:ext cx="23043" cy="48527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" name="TextBox 174"/>
            <p:cNvSpPr txBox="1">
              <a:spLocks noChangeArrowheads="1"/>
            </p:cNvSpPr>
            <p:nvPr/>
          </p:nvSpPr>
          <p:spPr bwMode="auto">
            <a:xfrm>
              <a:off x="5459139" y="3068960"/>
              <a:ext cx="338137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D</a:t>
              </a:r>
            </a:p>
          </p:txBody>
        </p:sp>
        <p:cxnSp>
          <p:nvCxnSpPr>
            <p:cNvPr id="32" name="AutoShape 85"/>
            <p:cNvCxnSpPr>
              <a:cxnSpLocks noChangeShapeType="1"/>
              <a:stCxn id="36" idx="2"/>
              <a:endCxn id="13" idx="5"/>
            </p:cNvCxnSpPr>
            <p:nvPr/>
          </p:nvCxnSpPr>
          <p:spPr bwMode="auto">
            <a:xfrm rot="10800000" flipV="1">
              <a:off x="5803603" y="2723653"/>
              <a:ext cx="865957" cy="190301"/>
            </a:xfrm>
            <a:prstGeom prst="curvedConnector4">
              <a:avLst>
                <a:gd name="adj1" fmla="val 28709"/>
                <a:gd name="adj2" fmla="val 185611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AutoShape 85"/>
            <p:cNvCxnSpPr>
              <a:cxnSpLocks noChangeShapeType="1"/>
              <a:stCxn id="12" idx="2"/>
              <a:endCxn id="10" idx="5"/>
            </p:cNvCxnSpPr>
            <p:nvPr/>
          </p:nvCxnSpPr>
          <p:spPr bwMode="auto">
            <a:xfrm rot="10800000">
              <a:off x="3471565" y="1848396"/>
              <a:ext cx="457647" cy="853605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AutoShape 45"/>
            <p:cNvCxnSpPr>
              <a:cxnSpLocks noChangeShapeType="1"/>
              <a:endCxn id="7" idx="3"/>
            </p:cNvCxnSpPr>
            <p:nvPr/>
          </p:nvCxnSpPr>
          <p:spPr bwMode="auto">
            <a:xfrm rot="5400000" flipH="1" flipV="1">
              <a:off x="5688223" y="2046772"/>
              <a:ext cx="854400" cy="457646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Arrow Connector 168"/>
            <p:cNvCxnSpPr>
              <a:cxnSpLocks noChangeShapeType="1"/>
              <a:stCxn id="27" idx="4"/>
              <a:endCxn id="26" idx="0"/>
            </p:cNvCxnSpPr>
            <p:nvPr/>
          </p:nvCxnSpPr>
          <p:spPr bwMode="auto">
            <a:xfrm flipH="1">
              <a:off x="4806404" y="4048967"/>
              <a:ext cx="9326" cy="31613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6" name="Oval 116"/>
            <p:cNvSpPr>
              <a:spLocks noChangeArrowheads="1"/>
            </p:cNvSpPr>
            <p:nvPr/>
          </p:nvSpPr>
          <p:spPr bwMode="auto">
            <a:xfrm>
              <a:off x="6669559" y="2440285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8</a:t>
              </a: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'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 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37" name="Straight Arrow Connector 123"/>
            <p:cNvCxnSpPr>
              <a:cxnSpLocks noChangeShapeType="1"/>
              <a:stCxn id="36" idx="4"/>
              <a:endCxn id="39" idx="0"/>
            </p:cNvCxnSpPr>
            <p:nvPr/>
          </p:nvCxnSpPr>
          <p:spPr bwMode="auto">
            <a:xfrm flipH="1">
              <a:off x="6943601" y="3007022"/>
              <a:ext cx="9327" cy="49398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" name="TextBox 177"/>
            <p:cNvSpPr txBox="1">
              <a:spLocks noChangeArrowheads="1"/>
            </p:cNvSpPr>
            <p:nvPr/>
          </p:nvSpPr>
          <p:spPr bwMode="auto">
            <a:xfrm>
              <a:off x="6908959" y="3068960"/>
              <a:ext cx="616842" cy="319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>
                <a:buFont typeface="Wingdings" charset="0"/>
                <a:buNone/>
              </a:pPr>
              <a:r>
                <a:rPr lang="en-US" sz="1500" dirty="0" smtClean="0"/>
                <a:t>BCAB</a:t>
              </a:r>
              <a:endParaRPr lang="en-US" sz="1500" dirty="0"/>
            </a:p>
          </p:txBody>
        </p:sp>
        <p:sp>
          <p:nvSpPr>
            <p:cNvPr id="39" name="Oval 116"/>
            <p:cNvSpPr>
              <a:spLocks noChangeArrowheads="1"/>
            </p:cNvSpPr>
            <p:nvPr/>
          </p:nvSpPr>
          <p:spPr bwMode="auto">
            <a:xfrm>
              <a:off x="6660232" y="3501008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571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9</a:t>
              </a:r>
              <a:r>
                <a:rPr lang="en-US" sz="16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'</a:t>
              </a:r>
              <a:r>
                <a:rPr lang="en-US" sz="1600" baseline="-25000" dirty="0" smtClean="0">
                  <a:solidFill>
                    <a:schemeClr val="bg1"/>
                  </a:solidFill>
                  <a:latin typeface="Arial" charset="0"/>
                  <a:cs typeface="Arial" charset="0"/>
                </a:rPr>
                <a:t> </a:t>
              </a:r>
              <a:endParaRPr lang="en-US" sz="1600" baseline="-25000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40" name="Straight Arrow Connector 155"/>
            <p:cNvCxnSpPr>
              <a:cxnSpLocks noChangeShapeType="1"/>
              <a:stCxn id="11" idx="5"/>
              <a:endCxn id="13" idx="1"/>
            </p:cNvCxnSpPr>
            <p:nvPr/>
          </p:nvCxnSpPr>
          <p:spPr bwMode="auto">
            <a:xfrm>
              <a:off x="5078114" y="1848395"/>
              <a:ext cx="324744" cy="66481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" name="TextBox 174"/>
            <p:cNvSpPr txBox="1">
              <a:spLocks noChangeArrowheads="1"/>
            </p:cNvSpPr>
            <p:nvPr/>
          </p:nvSpPr>
          <p:spPr bwMode="auto">
            <a:xfrm>
              <a:off x="4976986" y="3140075"/>
              <a:ext cx="33813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A</a:t>
              </a:r>
              <a:endParaRPr lang="en-US" sz="1600" dirty="0"/>
            </a:p>
          </p:txBody>
        </p:sp>
        <p:sp>
          <p:nvSpPr>
            <p:cNvPr id="42" name="TextBox 174"/>
            <p:cNvSpPr txBox="1">
              <a:spLocks noChangeArrowheads="1"/>
            </p:cNvSpPr>
            <p:nvPr/>
          </p:nvSpPr>
          <p:spPr bwMode="auto">
            <a:xfrm>
              <a:off x="4379019" y="4067587"/>
              <a:ext cx="33813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A</a:t>
              </a:r>
              <a:endParaRPr lang="en-US" sz="1600" dirty="0"/>
            </a:p>
          </p:txBody>
        </p:sp>
        <p:cxnSp>
          <p:nvCxnSpPr>
            <p:cNvPr id="43" name="AutoShape 45"/>
            <p:cNvCxnSpPr>
              <a:cxnSpLocks noChangeShapeType="1"/>
              <a:stCxn id="29" idx="7"/>
              <a:endCxn id="36" idx="3"/>
            </p:cNvCxnSpPr>
            <p:nvPr/>
          </p:nvCxnSpPr>
          <p:spPr bwMode="auto">
            <a:xfrm rot="5400000" flipH="1" flipV="1">
              <a:off x="5978821" y="2791493"/>
              <a:ext cx="641202" cy="906267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AutoShape 45"/>
            <p:cNvCxnSpPr>
              <a:cxnSpLocks noChangeShapeType="1"/>
              <a:stCxn id="36" idx="3"/>
              <a:endCxn id="27" idx="5"/>
            </p:cNvCxnSpPr>
            <p:nvPr/>
          </p:nvCxnSpPr>
          <p:spPr bwMode="auto">
            <a:xfrm rot="5400000">
              <a:off x="5363357" y="2576770"/>
              <a:ext cx="1041945" cy="1736454"/>
            </a:xfrm>
            <a:prstGeom prst="curvedConnector3">
              <a:avLst>
                <a:gd name="adj1" fmla="val 129905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AutoShape 85"/>
            <p:cNvCxnSpPr>
              <a:cxnSpLocks noChangeShapeType="1"/>
              <a:stCxn id="36" idx="2"/>
              <a:endCxn id="11" idx="6"/>
            </p:cNvCxnSpPr>
            <p:nvPr/>
          </p:nvCxnSpPr>
          <p:spPr bwMode="auto">
            <a:xfrm rot="10800000">
              <a:off x="5161111" y="1648024"/>
              <a:ext cx="1508448" cy="107563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" name="TextBox 177"/>
            <p:cNvSpPr txBox="1">
              <a:spLocks noChangeArrowheads="1"/>
            </p:cNvSpPr>
            <p:nvPr/>
          </p:nvSpPr>
          <p:spPr bwMode="auto">
            <a:xfrm>
              <a:off x="5436096" y="1556792"/>
              <a:ext cx="33813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200" dirty="0" smtClean="0"/>
                <a:t>(B)</a:t>
              </a:r>
              <a:endParaRPr lang="en-US" sz="1200" dirty="0"/>
            </a:p>
          </p:txBody>
        </p:sp>
        <p:sp>
          <p:nvSpPr>
            <p:cNvPr id="47" name="TextBox 177"/>
            <p:cNvSpPr txBox="1">
              <a:spLocks noChangeArrowheads="1"/>
            </p:cNvSpPr>
            <p:nvPr/>
          </p:nvSpPr>
          <p:spPr bwMode="auto">
            <a:xfrm>
              <a:off x="5940151" y="2852936"/>
              <a:ext cx="430211" cy="276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200" dirty="0" smtClean="0"/>
                <a:t>(BC)</a:t>
              </a:r>
              <a:endParaRPr lang="en-US" sz="1200" dirty="0"/>
            </a:p>
          </p:txBody>
        </p:sp>
        <p:sp>
          <p:nvSpPr>
            <p:cNvPr id="48" name="TextBox 177"/>
            <p:cNvSpPr txBox="1">
              <a:spLocks noChangeArrowheads="1"/>
            </p:cNvSpPr>
            <p:nvPr/>
          </p:nvSpPr>
          <p:spPr bwMode="auto">
            <a:xfrm>
              <a:off x="5674023" y="4262899"/>
              <a:ext cx="48215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200" dirty="0" smtClean="0"/>
                <a:t>(BCA)</a:t>
              </a:r>
              <a:endParaRPr lang="en-US" sz="1200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409946" y="836712"/>
            <a:ext cx="3709288" cy="3600400"/>
            <a:chOff x="3347864" y="332656"/>
            <a:chExt cx="4179086" cy="4032448"/>
          </a:xfrm>
        </p:grpSpPr>
        <p:sp>
          <p:nvSpPr>
            <p:cNvPr id="50" name="Oval 115"/>
            <p:cNvSpPr>
              <a:spLocks noChangeArrowheads="1"/>
            </p:cNvSpPr>
            <p:nvPr/>
          </p:nvSpPr>
          <p:spPr bwMode="auto">
            <a:xfrm>
              <a:off x="4578499" y="548680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51" name="Oval 116"/>
            <p:cNvSpPr>
              <a:spLocks noChangeArrowheads="1"/>
            </p:cNvSpPr>
            <p:nvPr/>
          </p:nvSpPr>
          <p:spPr bwMode="auto">
            <a:xfrm>
              <a:off x="6261249" y="1364655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7</a:t>
              </a:r>
              <a:r>
                <a:rPr lang="en-US" sz="1600" baseline="-250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 </a:t>
              </a:r>
              <a:endParaRPr lang="en-US" sz="1600" baseline="-25000" dirty="0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52" name="Straight Arrow Connector 121"/>
            <p:cNvCxnSpPr>
              <a:cxnSpLocks noChangeShapeType="1"/>
              <a:stCxn id="50" idx="6"/>
              <a:endCxn id="51" idx="1"/>
            </p:cNvCxnSpPr>
            <p:nvPr/>
          </p:nvCxnSpPr>
          <p:spPr bwMode="auto">
            <a:xfrm>
              <a:off x="5145236" y="832842"/>
              <a:ext cx="1198563" cy="61436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" name="Straight Arrow Connector 123"/>
            <p:cNvCxnSpPr>
              <a:cxnSpLocks noChangeShapeType="1"/>
              <a:stCxn id="51" idx="4"/>
              <a:endCxn id="84" idx="0"/>
            </p:cNvCxnSpPr>
            <p:nvPr/>
          </p:nvCxnSpPr>
          <p:spPr bwMode="auto">
            <a:xfrm>
              <a:off x="6544618" y="1931392"/>
              <a:ext cx="408310" cy="50889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4" name="Oval 134"/>
            <p:cNvSpPr>
              <a:spLocks noChangeArrowheads="1"/>
            </p:cNvSpPr>
            <p:nvPr/>
          </p:nvSpPr>
          <p:spPr bwMode="auto">
            <a:xfrm>
              <a:off x="4594374" y="1364655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55" name="Oval 136"/>
            <p:cNvSpPr>
              <a:spLocks noChangeArrowheads="1"/>
            </p:cNvSpPr>
            <p:nvPr/>
          </p:nvSpPr>
          <p:spPr bwMode="auto">
            <a:xfrm>
              <a:off x="5076056" y="2420888"/>
              <a:ext cx="566738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5</a:t>
              </a:r>
            </a:p>
          </p:txBody>
        </p:sp>
        <p:cxnSp>
          <p:nvCxnSpPr>
            <p:cNvPr id="56" name="Straight Arrow Connector 141"/>
            <p:cNvCxnSpPr>
              <a:cxnSpLocks noChangeShapeType="1"/>
              <a:stCxn id="50" idx="4"/>
              <a:endCxn id="54" idx="0"/>
            </p:cNvCxnSpPr>
            <p:nvPr/>
          </p:nvCxnSpPr>
          <p:spPr bwMode="auto">
            <a:xfrm>
              <a:off x="4862661" y="1115417"/>
              <a:ext cx="15875" cy="2492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" name="TextBox 172"/>
            <p:cNvSpPr txBox="1">
              <a:spLocks noChangeArrowheads="1"/>
            </p:cNvSpPr>
            <p:nvPr/>
          </p:nvSpPr>
          <p:spPr bwMode="auto">
            <a:xfrm>
              <a:off x="5531147" y="856109"/>
              <a:ext cx="34925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/>
                <a:t>C</a:t>
              </a:r>
            </a:p>
          </p:txBody>
        </p:sp>
        <p:sp>
          <p:nvSpPr>
            <p:cNvPr id="58" name="TextBox 174"/>
            <p:cNvSpPr txBox="1">
              <a:spLocks noChangeArrowheads="1"/>
            </p:cNvSpPr>
            <p:nvPr/>
          </p:nvSpPr>
          <p:spPr bwMode="auto">
            <a:xfrm>
              <a:off x="5171107" y="2008237"/>
              <a:ext cx="338137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sp>
          <p:nvSpPr>
            <p:cNvPr id="59" name="TextBox 176"/>
            <p:cNvSpPr txBox="1">
              <a:spLocks noChangeArrowheads="1"/>
            </p:cNvSpPr>
            <p:nvPr/>
          </p:nvSpPr>
          <p:spPr bwMode="auto">
            <a:xfrm>
              <a:off x="3851920" y="332656"/>
              <a:ext cx="33813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E*</a:t>
              </a:r>
              <a:endParaRPr lang="en-US" sz="1600" dirty="0"/>
            </a:p>
          </p:txBody>
        </p:sp>
        <p:sp>
          <p:nvSpPr>
            <p:cNvPr id="60" name="TextBox 177"/>
            <p:cNvSpPr txBox="1">
              <a:spLocks noChangeArrowheads="1"/>
            </p:cNvSpPr>
            <p:nvPr/>
          </p:nvSpPr>
          <p:spPr bwMode="auto">
            <a:xfrm>
              <a:off x="6610127" y="1988840"/>
              <a:ext cx="33813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D</a:t>
              </a:r>
              <a:endParaRPr lang="en-US" sz="1600" dirty="0"/>
            </a:p>
          </p:txBody>
        </p:sp>
        <p:sp>
          <p:nvSpPr>
            <p:cNvPr id="61" name="TextBox 178"/>
            <p:cNvSpPr txBox="1">
              <a:spLocks noChangeArrowheads="1"/>
            </p:cNvSpPr>
            <p:nvPr/>
          </p:nvSpPr>
          <p:spPr bwMode="auto">
            <a:xfrm>
              <a:off x="4760962" y="1080492"/>
              <a:ext cx="338137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B</a:t>
              </a:r>
            </a:p>
          </p:txBody>
        </p:sp>
        <p:sp>
          <p:nvSpPr>
            <p:cNvPr id="62" name="TextBox 184"/>
            <p:cNvSpPr txBox="1">
              <a:spLocks noChangeArrowheads="1"/>
            </p:cNvSpPr>
            <p:nvPr/>
          </p:nvSpPr>
          <p:spPr bwMode="auto">
            <a:xfrm>
              <a:off x="4189117" y="1268760"/>
              <a:ext cx="22802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D</a:t>
              </a:r>
              <a:r>
                <a:rPr lang="en-US" sz="1600" dirty="0" smtClean="0"/>
                <a:t>*</a:t>
              </a:r>
              <a:endParaRPr lang="en-US" sz="1600" dirty="0"/>
            </a:p>
          </p:txBody>
        </p:sp>
        <p:sp>
          <p:nvSpPr>
            <p:cNvPr id="63" name="Oval 133"/>
            <p:cNvSpPr>
              <a:spLocks noChangeArrowheads="1"/>
            </p:cNvSpPr>
            <p:nvPr/>
          </p:nvSpPr>
          <p:spPr bwMode="auto">
            <a:xfrm>
              <a:off x="4532361" y="3482230"/>
              <a:ext cx="566738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13</a:t>
              </a:r>
              <a:endParaRPr lang="en-US" sz="1600" baseline="-25000" dirty="0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64" name="Straight Arrow Connector 168"/>
            <p:cNvCxnSpPr>
              <a:cxnSpLocks noChangeShapeType="1"/>
              <a:stCxn id="55" idx="3"/>
              <a:endCxn id="63" idx="0"/>
            </p:cNvCxnSpPr>
            <p:nvPr/>
          </p:nvCxnSpPr>
          <p:spPr bwMode="auto">
            <a:xfrm flipH="1">
              <a:off x="4815730" y="2904628"/>
              <a:ext cx="343323" cy="57760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5" name="TextBox 174"/>
            <p:cNvSpPr txBox="1">
              <a:spLocks noChangeArrowheads="1"/>
            </p:cNvSpPr>
            <p:nvPr/>
          </p:nvSpPr>
          <p:spPr bwMode="auto">
            <a:xfrm>
              <a:off x="5890047" y="3212083"/>
              <a:ext cx="33813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D*</a:t>
              </a:r>
              <a:endParaRPr lang="en-US" sz="1600" dirty="0"/>
            </a:p>
          </p:txBody>
        </p:sp>
        <p:cxnSp>
          <p:nvCxnSpPr>
            <p:cNvPr id="66" name="AutoShape 85"/>
            <p:cNvCxnSpPr>
              <a:cxnSpLocks noChangeShapeType="1"/>
              <a:stCxn id="84" idx="2"/>
              <a:endCxn id="55" idx="5"/>
            </p:cNvCxnSpPr>
            <p:nvPr/>
          </p:nvCxnSpPr>
          <p:spPr bwMode="auto">
            <a:xfrm rot="10800000" flipV="1">
              <a:off x="5559797" y="2723654"/>
              <a:ext cx="1109762" cy="180974"/>
            </a:xfrm>
            <a:prstGeom prst="curvedConnector4">
              <a:avLst>
                <a:gd name="adj1" fmla="val 46261"/>
                <a:gd name="adj2" fmla="val 100439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" name="AutoShape 45"/>
            <p:cNvCxnSpPr>
              <a:cxnSpLocks noChangeShapeType="1"/>
              <a:stCxn id="55" idx="6"/>
              <a:endCxn id="51" idx="3"/>
            </p:cNvCxnSpPr>
            <p:nvPr/>
          </p:nvCxnSpPr>
          <p:spPr bwMode="auto">
            <a:xfrm flipV="1">
              <a:off x="5642794" y="1848395"/>
              <a:ext cx="701452" cy="855862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8" name="TextBox 177"/>
            <p:cNvSpPr txBox="1">
              <a:spLocks noChangeArrowheads="1"/>
            </p:cNvSpPr>
            <p:nvPr/>
          </p:nvSpPr>
          <p:spPr bwMode="auto">
            <a:xfrm>
              <a:off x="6838100" y="3419515"/>
              <a:ext cx="688850" cy="318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>
                <a:buFont typeface="Wingdings" charset="0"/>
                <a:buNone/>
              </a:pPr>
              <a:r>
                <a:rPr lang="en-US" sz="1500" dirty="0" smtClean="0"/>
                <a:t>BCAB*</a:t>
              </a:r>
              <a:endParaRPr lang="en-US" sz="1500" dirty="0"/>
            </a:p>
          </p:txBody>
        </p:sp>
        <p:cxnSp>
          <p:nvCxnSpPr>
            <p:cNvPr id="69" name="Straight Arrow Connector 155"/>
            <p:cNvCxnSpPr>
              <a:cxnSpLocks noChangeShapeType="1"/>
              <a:stCxn id="54" idx="5"/>
              <a:endCxn id="55" idx="0"/>
            </p:cNvCxnSpPr>
            <p:nvPr/>
          </p:nvCxnSpPr>
          <p:spPr bwMode="auto">
            <a:xfrm>
              <a:off x="5078114" y="1848395"/>
              <a:ext cx="281311" cy="57249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0" name="TextBox 174"/>
            <p:cNvSpPr txBox="1">
              <a:spLocks noChangeArrowheads="1"/>
            </p:cNvSpPr>
            <p:nvPr/>
          </p:nvSpPr>
          <p:spPr bwMode="auto">
            <a:xfrm>
              <a:off x="4788024" y="3140075"/>
              <a:ext cx="33813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A</a:t>
              </a:r>
              <a:endParaRPr lang="en-US" sz="1600" dirty="0"/>
            </a:p>
          </p:txBody>
        </p:sp>
        <p:sp>
          <p:nvSpPr>
            <p:cNvPr id="71" name="TextBox 174"/>
            <p:cNvSpPr txBox="1">
              <a:spLocks noChangeArrowheads="1"/>
            </p:cNvSpPr>
            <p:nvPr/>
          </p:nvSpPr>
          <p:spPr bwMode="auto">
            <a:xfrm>
              <a:off x="3347864" y="2564904"/>
              <a:ext cx="338137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A*</a:t>
              </a:r>
              <a:endParaRPr lang="en-US" sz="1600" dirty="0"/>
            </a:p>
          </p:txBody>
        </p:sp>
        <p:cxnSp>
          <p:nvCxnSpPr>
            <p:cNvPr id="72" name="AutoShape 45"/>
            <p:cNvCxnSpPr>
              <a:cxnSpLocks noChangeShapeType="1"/>
              <a:stCxn id="84" idx="3"/>
              <a:endCxn id="63" idx="6"/>
            </p:cNvCxnSpPr>
            <p:nvPr/>
          </p:nvCxnSpPr>
          <p:spPr bwMode="auto">
            <a:xfrm rot="5400000">
              <a:off x="5505041" y="2518084"/>
              <a:ext cx="841574" cy="1653457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" name="AutoShape 85"/>
            <p:cNvCxnSpPr>
              <a:cxnSpLocks noChangeShapeType="1"/>
              <a:stCxn id="84" idx="2"/>
              <a:endCxn id="54" idx="6"/>
            </p:cNvCxnSpPr>
            <p:nvPr/>
          </p:nvCxnSpPr>
          <p:spPr bwMode="auto">
            <a:xfrm rot="10800000">
              <a:off x="5161111" y="1648024"/>
              <a:ext cx="1508448" cy="107563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4" name="TextBox 177"/>
            <p:cNvSpPr txBox="1">
              <a:spLocks noChangeArrowheads="1"/>
            </p:cNvSpPr>
            <p:nvPr/>
          </p:nvSpPr>
          <p:spPr bwMode="auto">
            <a:xfrm>
              <a:off x="5436096" y="1556792"/>
              <a:ext cx="33813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200" dirty="0" smtClean="0"/>
                <a:t>(B)</a:t>
              </a:r>
              <a:endParaRPr lang="en-US" sz="1200" dirty="0"/>
            </a:p>
          </p:txBody>
        </p:sp>
        <p:sp>
          <p:nvSpPr>
            <p:cNvPr id="75" name="TextBox 177"/>
            <p:cNvSpPr txBox="1">
              <a:spLocks noChangeArrowheads="1"/>
            </p:cNvSpPr>
            <p:nvPr/>
          </p:nvSpPr>
          <p:spPr bwMode="auto">
            <a:xfrm>
              <a:off x="5940152" y="2852936"/>
              <a:ext cx="409453" cy="275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200" dirty="0" smtClean="0"/>
                <a:t>(BC)</a:t>
              </a:r>
              <a:endParaRPr lang="en-US" sz="1200" dirty="0"/>
            </a:p>
          </p:txBody>
        </p:sp>
        <p:sp>
          <p:nvSpPr>
            <p:cNvPr id="76" name="TextBox 177"/>
            <p:cNvSpPr txBox="1">
              <a:spLocks noChangeArrowheads="1"/>
            </p:cNvSpPr>
            <p:nvPr/>
          </p:nvSpPr>
          <p:spPr bwMode="auto">
            <a:xfrm>
              <a:off x="5674023" y="3717032"/>
              <a:ext cx="48215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200" dirty="0" smtClean="0"/>
                <a:t>(BCA)</a:t>
              </a:r>
              <a:endParaRPr lang="en-US" sz="1200" dirty="0"/>
            </a:p>
          </p:txBody>
        </p:sp>
        <p:cxnSp>
          <p:nvCxnSpPr>
            <p:cNvPr id="77" name="Curved Connector 76"/>
            <p:cNvCxnSpPr>
              <a:stCxn id="50" idx="2"/>
              <a:endCxn id="50" idx="1"/>
            </p:cNvCxnSpPr>
            <p:nvPr/>
          </p:nvCxnSpPr>
          <p:spPr>
            <a:xfrm rot="10800000" flipH="1">
              <a:off x="4578498" y="631677"/>
              <a:ext cx="82997" cy="200372"/>
            </a:xfrm>
            <a:prstGeom prst="curvedConnector4">
              <a:avLst>
                <a:gd name="adj1" fmla="val -443751"/>
                <a:gd name="adj2" fmla="val 227486"/>
              </a:avLst>
            </a:prstGeom>
            <a:ln w="9525" cmpd="sng">
              <a:solidFill>
                <a:schemeClr val="tx1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urved Connector 77"/>
            <p:cNvCxnSpPr>
              <a:stCxn id="54" idx="3"/>
              <a:endCxn id="50" idx="2"/>
            </p:cNvCxnSpPr>
            <p:nvPr/>
          </p:nvCxnSpPr>
          <p:spPr>
            <a:xfrm rot="5400000" flipH="1">
              <a:off x="4119762" y="1290786"/>
              <a:ext cx="1016346" cy="98872"/>
            </a:xfrm>
            <a:prstGeom prst="curvedConnector4">
              <a:avLst>
                <a:gd name="adj1" fmla="val -30659"/>
                <a:gd name="adj2" fmla="val 883538"/>
              </a:avLst>
            </a:prstGeom>
            <a:ln w="9525" cmpd="sng">
              <a:solidFill>
                <a:schemeClr val="tx1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urved Connector 78"/>
            <p:cNvCxnSpPr>
              <a:stCxn id="54" idx="2"/>
              <a:endCxn id="50" idx="3"/>
            </p:cNvCxnSpPr>
            <p:nvPr/>
          </p:nvCxnSpPr>
          <p:spPr>
            <a:xfrm rot="10800000" flipH="1">
              <a:off x="4594374" y="1032420"/>
              <a:ext cx="67122" cy="615604"/>
            </a:xfrm>
            <a:prstGeom prst="curvedConnector4">
              <a:avLst>
                <a:gd name="adj1" fmla="val -851435"/>
                <a:gd name="adj2" fmla="val 99282"/>
              </a:avLst>
            </a:prstGeom>
            <a:ln w="9525" cmpd="sng">
              <a:solidFill>
                <a:schemeClr val="tx1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176"/>
            <p:cNvSpPr txBox="1">
              <a:spLocks noChangeArrowheads="1"/>
            </p:cNvSpPr>
            <p:nvPr/>
          </p:nvSpPr>
          <p:spPr bwMode="auto">
            <a:xfrm>
              <a:off x="3945830" y="1844824"/>
              <a:ext cx="33813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E*</a:t>
              </a:r>
              <a:endParaRPr lang="en-US" sz="1600" dirty="0"/>
            </a:p>
          </p:txBody>
        </p:sp>
        <p:cxnSp>
          <p:nvCxnSpPr>
            <p:cNvPr id="81" name="Curved Connector 80"/>
            <p:cNvCxnSpPr>
              <a:stCxn id="55" idx="5"/>
              <a:endCxn id="84" idx="3"/>
            </p:cNvCxnSpPr>
            <p:nvPr/>
          </p:nvCxnSpPr>
          <p:spPr>
            <a:xfrm rot="16200000" flipH="1">
              <a:off x="6146478" y="2317946"/>
              <a:ext cx="19397" cy="1192759"/>
            </a:xfrm>
            <a:prstGeom prst="curvedConnector3">
              <a:avLst>
                <a:gd name="adj1" fmla="val 1706419"/>
              </a:avLst>
            </a:prstGeom>
            <a:ln w="9525" cmpd="sng">
              <a:solidFill>
                <a:schemeClr val="tx1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Freeform 81"/>
            <p:cNvSpPr/>
            <p:nvPr/>
          </p:nvSpPr>
          <p:spPr>
            <a:xfrm>
              <a:off x="3923928" y="1954932"/>
              <a:ext cx="3037027" cy="2410172"/>
            </a:xfrm>
            <a:custGeom>
              <a:avLst/>
              <a:gdLst>
                <a:gd name="connsiteX0" fmla="*/ 3050556 w 3051911"/>
                <a:gd name="connsiteY0" fmla="*/ 1054100 h 2503539"/>
                <a:gd name="connsiteX1" fmla="*/ 2898156 w 3051911"/>
                <a:gd name="connsiteY1" fmla="*/ 1612900 h 2503539"/>
                <a:gd name="connsiteX2" fmla="*/ 2085356 w 3051911"/>
                <a:gd name="connsiteY2" fmla="*/ 2222500 h 2503539"/>
                <a:gd name="connsiteX3" fmla="*/ 789956 w 3051911"/>
                <a:gd name="connsiteY3" fmla="*/ 2501900 h 2503539"/>
                <a:gd name="connsiteX4" fmla="*/ 66056 w 3051911"/>
                <a:gd name="connsiteY4" fmla="*/ 2108200 h 2503539"/>
                <a:gd name="connsiteX5" fmla="*/ 129556 w 3051911"/>
                <a:gd name="connsiteY5" fmla="*/ 1016000 h 2503539"/>
                <a:gd name="connsiteX6" fmla="*/ 916956 w 3051911"/>
                <a:gd name="connsiteY6" fmla="*/ 0 h 2503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51911" h="2503539">
                  <a:moveTo>
                    <a:pt x="3050556" y="1054100"/>
                  </a:moveTo>
                  <a:cubicBezTo>
                    <a:pt x="3054789" y="1236133"/>
                    <a:pt x="3059023" y="1418167"/>
                    <a:pt x="2898156" y="1612900"/>
                  </a:cubicBezTo>
                  <a:cubicBezTo>
                    <a:pt x="2737289" y="1807633"/>
                    <a:pt x="2436723" y="2074333"/>
                    <a:pt x="2085356" y="2222500"/>
                  </a:cubicBezTo>
                  <a:cubicBezTo>
                    <a:pt x="1733989" y="2370667"/>
                    <a:pt x="1126506" y="2520950"/>
                    <a:pt x="789956" y="2501900"/>
                  </a:cubicBezTo>
                  <a:cubicBezTo>
                    <a:pt x="453406" y="2482850"/>
                    <a:pt x="176123" y="2355850"/>
                    <a:pt x="66056" y="2108200"/>
                  </a:cubicBezTo>
                  <a:cubicBezTo>
                    <a:pt x="-44011" y="1860550"/>
                    <a:pt x="-12261" y="1367367"/>
                    <a:pt x="129556" y="1016000"/>
                  </a:cubicBezTo>
                  <a:cubicBezTo>
                    <a:pt x="271373" y="664633"/>
                    <a:pt x="594164" y="332316"/>
                    <a:pt x="916956" y="0"/>
                  </a:cubicBezTo>
                </a:path>
              </a:pathLst>
            </a:custGeom>
            <a:ln w="9525" cmpd="sng">
              <a:solidFill>
                <a:srgbClr val="00000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Curved Connector 82"/>
            <p:cNvCxnSpPr>
              <a:stCxn id="63" idx="2"/>
              <a:endCxn id="50" idx="2"/>
            </p:cNvCxnSpPr>
            <p:nvPr/>
          </p:nvCxnSpPr>
          <p:spPr>
            <a:xfrm rot="10800000" flipH="1">
              <a:off x="4532361" y="832049"/>
              <a:ext cx="46138" cy="2933550"/>
            </a:xfrm>
            <a:prstGeom prst="curvedConnector3">
              <a:avLst>
                <a:gd name="adj1" fmla="val -2532403"/>
              </a:avLst>
            </a:prstGeom>
            <a:ln w="9525" cmpd="sng">
              <a:solidFill>
                <a:schemeClr val="tx1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116"/>
            <p:cNvSpPr>
              <a:spLocks noChangeArrowheads="1"/>
            </p:cNvSpPr>
            <p:nvPr/>
          </p:nvSpPr>
          <p:spPr bwMode="auto">
            <a:xfrm>
              <a:off x="6669559" y="2440285"/>
              <a:ext cx="566737" cy="5667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8</a:t>
              </a:r>
              <a:r>
                <a:rPr lang="en-US" sz="16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'</a:t>
              </a:r>
              <a:endParaRPr lang="en-US" sz="1600" dirty="0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4066312" y="5373216"/>
            <a:ext cx="4873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/>
            <a:r>
              <a:rPr lang="en-US" sz="2400" b="1" dirty="0" smtClean="0"/>
              <a:t>3% more space reduction</a:t>
            </a:r>
          </a:p>
          <a:p>
            <a:pPr algn="ctr" rtl="0"/>
            <a:r>
              <a:rPr lang="en-US" sz="2400" b="1" dirty="0" smtClean="0"/>
              <a:t>Reduces number of transitions taken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5148064" y="1052736"/>
            <a:ext cx="4049612" cy="3905365"/>
            <a:chOff x="2915816" y="764704"/>
            <a:chExt cx="4049612" cy="3905365"/>
          </a:xfrm>
        </p:grpSpPr>
        <p:sp>
          <p:nvSpPr>
            <p:cNvPr id="88" name="Oval 115"/>
            <p:cNvSpPr>
              <a:spLocks noChangeArrowheads="1"/>
            </p:cNvSpPr>
            <p:nvPr/>
          </p:nvSpPr>
          <p:spPr bwMode="auto">
            <a:xfrm>
              <a:off x="4286243" y="764704"/>
              <a:ext cx="488266" cy="5049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89" name="Oval 116"/>
            <p:cNvSpPr>
              <a:spLocks noChangeArrowheads="1"/>
            </p:cNvSpPr>
            <p:nvPr/>
          </p:nvSpPr>
          <p:spPr bwMode="auto">
            <a:xfrm>
              <a:off x="5735996" y="1491732"/>
              <a:ext cx="488266" cy="5049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7</a:t>
              </a:r>
              <a:r>
                <a:rPr lang="en-US" sz="1600" baseline="-250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 </a:t>
              </a:r>
              <a:endParaRPr lang="en-US" sz="1600" baseline="-25000" dirty="0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90" name="Straight Arrow Connector 121"/>
            <p:cNvCxnSpPr>
              <a:cxnSpLocks noChangeShapeType="1"/>
              <a:stCxn id="88" idx="6"/>
              <a:endCxn id="89" idx="1"/>
            </p:cNvCxnSpPr>
            <p:nvPr/>
          </p:nvCxnSpPr>
          <p:spPr bwMode="auto">
            <a:xfrm>
              <a:off x="4774509" y="1017890"/>
              <a:ext cx="1032608" cy="54739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1" name="Straight Arrow Connector 123"/>
            <p:cNvCxnSpPr>
              <a:cxnSpLocks noChangeShapeType="1"/>
              <a:stCxn id="89" idx="4"/>
              <a:endCxn id="118" idx="0"/>
            </p:cNvCxnSpPr>
            <p:nvPr/>
          </p:nvCxnSpPr>
          <p:spPr bwMode="auto">
            <a:xfrm>
              <a:off x="5980130" y="1996690"/>
              <a:ext cx="351775" cy="45342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" name="Oval 132"/>
            <p:cNvSpPr>
              <a:spLocks noChangeArrowheads="1"/>
            </p:cNvSpPr>
            <p:nvPr/>
          </p:nvSpPr>
          <p:spPr bwMode="auto">
            <a:xfrm>
              <a:off x="2915816" y="1491732"/>
              <a:ext cx="488266" cy="504958"/>
            </a:xfrm>
            <a:prstGeom prst="ellipse">
              <a:avLst/>
            </a:prstGeom>
            <a:solidFill>
              <a:schemeClr val="accent1"/>
            </a:solidFill>
            <a:ln w="57150" cmpd="sng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93" name="Oval 134"/>
            <p:cNvSpPr>
              <a:spLocks noChangeArrowheads="1"/>
            </p:cNvSpPr>
            <p:nvPr/>
          </p:nvSpPr>
          <p:spPr bwMode="auto">
            <a:xfrm>
              <a:off x="4299920" y="1491732"/>
              <a:ext cx="488266" cy="5049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94" name="Oval 135"/>
            <p:cNvSpPr>
              <a:spLocks noChangeArrowheads="1"/>
            </p:cNvSpPr>
            <p:nvPr/>
          </p:nvSpPr>
          <p:spPr bwMode="auto">
            <a:xfrm>
              <a:off x="3726857" y="2430817"/>
              <a:ext cx="488266" cy="504958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3</a:t>
              </a:r>
              <a:endParaRPr lang="en-US" sz="1600" baseline="-25000" dirty="0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5" name="Oval 136"/>
            <p:cNvSpPr>
              <a:spLocks noChangeArrowheads="1"/>
            </p:cNvSpPr>
            <p:nvPr/>
          </p:nvSpPr>
          <p:spPr bwMode="auto">
            <a:xfrm>
              <a:off x="4924955" y="2441138"/>
              <a:ext cx="488266" cy="5049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5</a:t>
              </a:r>
            </a:p>
          </p:txBody>
        </p:sp>
        <p:sp>
          <p:nvSpPr>
            <p:cNvPr id="96" name="Oval 137"/>
            <p:cNvSpPr>
              <a:spLocks noChangeArrowheads="1"/>
            </p:cNvSpPr>
            <p:nvPr/>
          </p:nvSpPr>
          <p:spPr bwMode="auto">
            <a:xfrm>
              <a:off x="4299920" y="2430817"/>
              <a:ext cx="488266" cy="504958"/>
            </a:xfrm>
            <a:prstGeom prst="ellipse">
              <a:avLst/>
            </a:prstGeom>
            <a:solidFill>
              <a:schemeClr val="accent1"/>
            </a:solidFill>
            <a:ln w="57150" cmpd="sng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4</a:t>
              </a:r>
            </a:p>
          </p:txBody>
        </p:sp>
        <p:cxnSp>
          <p:nvCxnSpPr>
            <p:cNvPr id="97" name="Straight Arrow Connector 141"/>
            <p:cNvCxnSpPr>
              <a:cxnSpLocks noChangeShapeType="1"/>
              <a:stCxn id="88" idx="4"/>
              <a:endCxn id="93" idx="0"/>
            </p:cNvCxnSpPr>
            <p:nvPr/>
          </p:nvCxnSpPr>
          <p:spPr bwMode="auto">
            <a:xfrm>
              <a:off x="4531060" y="1269662"/>
              <a:ext cx="13677" cy="22206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8" name="Straight Arrow Connector 144"/>
            <p:cNvCxnSpPr>
              <a:cxnSpLocks noChangeShapeType="1"/>
              <a:stCxn id="93" idx="3"/>
              <a:endCxn id="94" idx="0"/>
            </p:cNvCxnSpPr>
            <p:nvPr/>
          </p:nvCxnSpPr>
          <p:spPr bwMode="auto">
            <a:xfrm flipH="1">
              <a:off x="3970990" y="1922740"/>
              <a:ext cx="400435" cy="50807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9" name="Straight Arrow Connector 155"/>
            <p:cNvCxnSpPr>
              <a:cxnSpLocks noChangeShapeType="1"/>
              <a:stCxn id="93" idx="4"/>
              <a:endCxn id="96" idx="0"/>
            </p:cNvCxnSpPr>
            <p:nvPr/>
          </p:nvCxnSpPr>
          <p:spPr bwMode="auto">
            <a:xfrm>
              <a:off x="4544053" y="1996690"/>
              <a:ext cx="0" cy="43412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0" name="Straight Arrow Connector 165"/>
            <p:cNvCxnSpPr>
              <a:cxnSpLocks noChangeShapeType="1"/>
              <a:stCxn id="88" idx="2"/>
              <a:endCxn id="92" idx="7"/>
            </p:cNvCxnSpPr>
            <p:nvPr/>
          </p:nvCxnSpPr>
          <p:spPr bwMode="auto">
            <a:xfrm flipH="1">
              <a:off x="3332962" y="1017890"/>
              <a:ext cx="953282" cy="54739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1" name="TextBox 172"/>
            <p:cNvSpPr txBox="1">
              <a:spLocks noChangeArrowheads="1"/>
            </p:cNvSpPr>
            <p:nvPr/>
          </p:nvSpPr>
          <p:spPr bwMode="auto">
            <a:xfrm>
              <a:off x="5106986" y="1038621"/>
              <a:ext cx="300892" cy="2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/>
                <a:t>C</a:t>
              </a:r>
            </a:p>
          </p:txBody>
        </p:sp>
        <p:sp>
          <p:nvSpPr>
            <p:cNvPr id="102" name="TextBox 174"/>
            <p:cNvSpPr txBox="1">
              <a:spLocks noChangeArrowheads="1"/>
            </p:cNvSpPr>
            <p:nvPr/>
          </p:nvSpPr>
          <p:spPr bwMode="auto">
            <a:xfrm>
              <a:off x="4796798" y="2065159"/>
              <a:ext cx="291318" cy="2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C</a:t>
              </a:r>
            </a:p>
          </p:txBody>
        </p:sp>
        <p:sp>
          <p:nvSpPr>
            <p:cNvPr id="103" name="TextBox 176"/>
            <p:cNvSpPr txBox="1">
              <a:spLocks noChangeArrowheads="1"/>
            </p:cNvSpPr>
            <p:nvPr/>
          </p:nvSpPr>
          <p:spPr bwMode="auto">
            <a:xfrm>
              <a:off x="3494007" y="1038621"/>
              <a:ext cx="291319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E*</a:t>
              </a:r>
              <a:endParaRPr lang="en-US" sz="1600" dirty="0"/>
            </a:p>
          </p:txBody>
        </p:sp>
        <p:sp>
          <p:nvSpPr>
            <p:cNvPr id="104" name="TextBox 177"/>
            <p:cNvSpPr txBox="1">
              <a:spLocks noChangeArrowheads="1"/>
            </p:cNvSpPr>
            <p:nvPr/>
          </p:nvSpPr>
          <p:spPr bwMode="auto">
            <a:xfrm>
              <a:off x="6036568" y="2047876"/>
              <a:ext cx="291318" cy="265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D</a:t>
              </a:r>
              <a:endParaRPr lang="en-US" sz="1600" dirty="0"/>
            </a:p>
          </p:txBody>
        </p:sp>
        <p:sp>
          <p:nvSpPr>
            <p:cNvPr id="105" name="TextBox 178"/>
            <p:cNvSpPr txBox="1">
              <a:spLocks noChangeArrowheads="1"/>
            </p:cNvSpPr>
            <p:nvPr/>
          </p:nvSpPr>
          <p:spPr bwMode="auto">
            <a:xfrm>
              <a:off x="4443442" y="1238545"/>
              <a:ext cx="291318" cy="257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/>
                <a:t>B</a:t>
              </a:r>
            </a:p>
          </p:txBody>
        </p:sp>
        <p:sp>
          <p:nvSpPr>
            <p:cNvPr id="106" name="TextBox 184"/>
            <p:cNvSpPr txBox="1">
              <a:spLocks noChangeArrowheads="1"/>
            </p:cNvSpPr>
            <p:nvPr/>
          </p:nvSpPr>
          <p:spPr bwMode="auto">
            <a:xfrm>
              <a:off x="3891224" y="2065159"/>
              <a:ext cx="216706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E*</a:t>
              </a:r>
              <a:endParaRPr lang="en-US" sz="1600" dirty="0"/>
            </a:p>
          </p:txBody>
        </p:sp>
        <p:sp>
          <p:nvSpPr>
            <p:cNvPr id="107" name="TextBox 187"/>
            <p:cNvSpPr txBox="1">
              <a:spLocks noChangeArrowheads="1"/>
            </p:cNvSpPr>
            <p:nvPr/>
          </p:nvSpPr>
          <p:spPr bwMode="auto">
            <a:xfrm>
              <a:off x="4381403" y="2099481"/>
              <a:ext cx="406621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D*</a:t>
              </a:r>
              <a:endParaRPr lang="en-US" sz="1600" dirty="0"/>
            </a:p>
          </p:txBody>
        </p:sp>
        <p:sp>
          <p:nvSpPr>
            <p:cNvPr id="108" name="Oval 133"/>
            <p:cNvSpPr>
              <a:spLocks noChangeArrowheads="1"/>
            </p:cNvSpPr>
            <p:nvPr/>
          </p:nvSpPr>
          <p:spPr bwMode="auto">
            <a:xfrm>
              <a:off x="4238459" y="4165110"/>
              <a:ext cx="488266" cy="504959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14</a:t>
              </a:r>
              <a:endParaRPr lang="en-US" sz="1600" baseline="-25000" dirty="0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9" name="Oval 133"/>
            <p:cNvSpPr>
              <a:spLocks noChangeArrowheads="1"/>
            </p:cNvSpPr>
            <p:nvPr/>
          </p:nvSpPr>
          <p:spPr bwMode="auto">
            <a:xfrm>
              <a:off x="4246493" y="3378475"/>
              <a:ext cx="488266" cy="5049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13</a:t>
              </a:r>
              <a:endParaRPr lang="en-US" sz="1600" baseline="-25000" dirty="0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110" name="Straight Arrow Connector 168"/>
            <p:cNvCxnSpPr>
              <a:cxnSpLocks noChangeShapeType="1"/>
              <a:stCxn id="95" idx="3"/>
              <a:endCxn id="109" idx="0"/>
            </p:cNvCxnSpPr>
            <p:nvPr/>
          </p:nvCxnSpPr>
          <p:spPr bwMode="auto">
            <a:xfrm flipH="1">
              <a:off x="4490627" y="2872147"/>
              <a:ext cx="505833" cy="50632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1" name="Oval 139"/>
            <p:cNvSpPr>
              <a:spLocks noChangeArrowheads="1"/>
            </p:cNvSpPr>
            <p:nvPr/>
          </p:nvSpPr>
          <p:spPr bwMode="auto">
            <a:xfrm>
              <a:off x="4920873" y="3378475"/>
              <a:ext cx="536135" cy="504958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6</a:t>
              </a:r>
            </a:p>
          </p:txBody>
        </p:sp>
        <p:cxnSp>
          <p:nvCxnSpPr>
            <p:cNvPr id="112" name="Straight Arrow Connector 158"/>
            <p:cNvCxnSpPr>
              <a:cxnSpLocks noChangeShapeType="1"/>
              <a:stCxn id="95" idx="4"/>
              <a:endCxn id="111" idx="0"/>
            </p:cNvCxnSpPr>
            <p:nvPr/>
          </p:nvCxnSpPr>
          <p:spPr bwMode="auto">
            <a:xfrm>
              <a:off x="5169088" y="2946096"/>
              <a:ext cx="19852" cy="43237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3" name="TextBox 174"/>
            <p:cNvSpPr txBox="1">
              <a:spLocks noChangeArrowheads="1"/>
            </p:cNvSpPr>
            <p:nvPr/>
          </p:nvSpPr>
          <p:spPr bwMode="auto">
            <a:xfrm>
              <a:off x="5027784" y="3010255"/>
              <a:ext cx="39114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D*</a:t>
              </a:r>
              <a:endParaRPr lang="en-US" sz="1600" dirty="0"/>
            </a:p>
          </p:txBody>
        </p:sp>
        <p:cxnSp>
          <p:nvCxnSpPr>
            <p:cNvPr id="114" name="AutoShape 85"/>
            <p:cNvCxnSpPr>
              <a:cxnSpLocks noChangeShapeType="1"/>
              <a:stCxn id="118" idx="2"/>
              <a:endCxn id="95" idx="5"/>
            </p:cNvCxnSpPr>
            <p:nvPr/>
          </p:nvCxnSpPr>
          <p:spPr bwMode="auto">
            <a:xfrm rot="10800000" flipV="1">
              <a:off x="5341717" y="2702589"/>
              <a:ext cx="746055" cy="169557"/>
            </a:xfrm>
            <a:prstGeom prst="curvedConnector4">
              <a:avLst>
                <a:gd name="adj1" fmla="val 28709"/>
                <a:gd name="adj2" fmla="val 185611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5" name="AutoShape 85"/>
            <p:cNvCxnSpPr>
              <a:cxnSpLocks noChangeShapeType="1"/>
              <a:stCxn id="94" idx="2"/>
              <a:endCxn id="92" idx="5"/>
            </p:cNvCxnSpPr>
            <p:nvPr/>
          </p:nvCxnSpPr>
          <p:spPr bwMode="auto">
            <a:xfrm rot="10800000">
              <a:off x="3332577" y="1922741"/>
              <a:ext cx="394280" cy="760556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6" name="AutoShape 45"/>
            <p:cNvCxnSpPr>
              <a:cxnSpLocks noChangeShapeType="1"/>
              <a:endCxn id="89" idx="3"/>
            </p:cNvCxnSpPr>
            <p:nvPr/>
          </p:nvCxnSpPr>
          <p:spPr bwMode="auto">
            <a:xfrm rot="5400000" flipH="1" flipV="1">
              <a:off x="5229730" y="2106233"/>
              <a:ext cx="761264" cy="394279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7" name="Straight Arrow Connector 168"/>
            <p:cNvCxnSpPr>
              <a:cxnSpLocks noChangeShapeType="1"/>
              <a:stCxn id="109" idx="4"/>
              <a:endCxn id="108" idx="0"/>
            </p:cNvCxnSpPr>
            <p:nvPr/>
          </p:nvCxnSpPr>
          <p:spPr bwMode="auto">
            <a:xfrm flipH="1">
              <a:off x="4482592" y="3883434"/>
              <a:ext cx="8035" cy="28167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8" name="Oval 116"/>
            <p:cNvSpPr>
              <a:spLocks noChangeArrowheads="1"/>
            </p:cNvSpPr>
            <p:nvPr/>
          </p:nvSpPr>
          <p:spPr bwMode="auto">
            <a:xfrm>
              <a:off x="6087771" y="2450110"/>
              <a:ext cx="488266" cy="5049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8</a:t>
              </a:r>
              <a:r>
                <a:rPr lang="en-US" sz="16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'</a:t>
              </a:r>
              <a:r>
                <a:rPr lang="en-US" sz="1600" baseline="-250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 </a:t>
              </a:r>
              <a:endParaRPr lang="en-US" sz="1600" baseline="-25000" dirty="0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119" name="Straight Arrow Connector 123"/>
            <p:cNvCxnSpPr>
              <a:cxnSpLocks noChangeShapeType="1"/>
              <a:stCxn id="118" idx="4"/>
              <a:endCxn id="121" idx="0"/>
            </p:cNvCxnSpPr>
            <p:nvPr/>
          </p:nvCxnSpPr>
          <p:spPr bwMode="auto">
            <a:xfrm flipH="1">
              <a:off x="6323869" y="2955069"/>
              <a:ext cx="8036" cy="4401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0" name="TextBox 177"/>
            <p:cNvSpPr txBox="1">
              <a:spLocks noChangeArrowheads="1"/>
            </p:cNvSpPr>
            <p:nvPr/>
          </p:nvSpPr>
          <p:spPr bwMode="auto">
            <a:xfrm>
              <a:off x="6311188" y="3010255"/>
              <a:ext cx="654240" cy="271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>
                <a:buFont typeface="Wingdings" charset="0"/>
                <a:buNone/>
              </a:pPr>
              <a:r>
                <a:rPr lang="en-US" sz="1400" dirty="0" smtClean="0"/>
                <a:t>BCAB*</a:t>
              </a:r>
              <a:endParaRPr lang="en-US" sz="1400" dirty="0"/>
            </a:p>
          </p:txBody>
        </p:sp>
        <p:sp>
          <p:nvSpPr>
            <p:cNvPr id="121" name="Oval 116"/>
            <p:cNvSpPr>
              <a:spLocks noChangeArrowheads="1"/>
            </p:cNvSpPr>
            <p:nvPr/>
          </p:nvSpPr>
          <p:spPr bwMode="auto">
            <a:xfrm>
              <a:off x="6079735" y="3395206"/>
              <a:ext cx="488266" cy="504958"/>
            </a:xfrm>
            <a:prstGeom prst="ellipse">
              <a:avLst/>
            </a:prstGeom>
            <a:solidFill>
              <a:schemeClr val="accent1"/>
            </a:solidFill>
            <a:ln w="5715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rIns="0"/>
            <a:lstStyle/>
            <a:p>
              <a:pPr algn="ctr">
                <a:lnSpc>
                  <a:spcPct val="80000"/>
                </a:lnSpc>
                <a:buClr>
                  <a:schemeClr val="folHlink"/>
                </a:buClr>
                <a:buSzPct val="90000"/>
                <a:buFont typeface="Wingdings" charset="0"/>
                <a:buNone/>
              </a:pPr>
              <a:r>
                <a:rPr lang="en-US" sz="16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sz="1600" baseline="-250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9</a:t>
              </a:r>
              <a:r>
                <a:rPr lang="en-US" sz="16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'</a:t>
              </a:r>
              <a:r>
                <a:rPr lang="en-US" sz="1600" baseline="-250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 </a:t>
              </a:r>
              <a:endParaRPr lang="en-US" sz="1600" baseline="-25000" dirty="0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122" name="Straight Arrow Connector 155"/>
            <p:cNvCxnSpPr>
              <a:cxnSpLocks noChangeShapeType="1"/>
              <a:stCxn id="93" idx="5"/>
              <a:endCxn id="95" idx="1"/>
            </p:cNvCxnSpPr>
            <p:nvPr/>
          </p:nvCxnSpPr>
          <p:spPr bwMode="auto">
            <a:xfrm>
              <a:off x="4716681" y="1922740"/>
              <a:ext cx="279779" cy="59234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" name="TextBox 174"/>
            <p:cNvSpPr txBox="1">
              <a:spLocks noChangeArrowheads="1"/>
            </p:cNvSpPr>
            <p:nvPr/>
          </p:nvSpPr>
          <p:spPr bwMode="auto">
            <a:xfrm>
              <a:off x="4629555" y="3073618"/>
              <a:ext cx="291318" cy="265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A</a:t>
              </a:r>
              <a:endParaRPr lang="en-US" sz="1600" dirty="0"/>
            </a:p>
          </p:txBody>
        </p:sp>
        <p:sp>
          <p:nvSpPr>
            <p:cNvPr id="124" name="TextBox 174"/>
            <p:cNvSpPr txBox="1">
              <a:spLocks noChangeArrowheads="1"/>
            </p:cNvSpPr>
            <p:nvPr/>
          </p:nvSpPr>
          <p:spPr bwMode="auto">
            <a:xfrm>
              <a:off x="4114384" y="3900024"/>
              <a:ext cx="29131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600" dirty="0" smtClean="0"/>
                <a:t>A*</a:t>
              </a:r>
              <a:endParaRPr lang="en-US" sz="1600" dirty="0"/>
            </a:p>
          </p:txBody>
        </p:sp>
        <p:cxnSp>
          <p:nvCxnSpPr>
            <p:cNvPr id="125" name="AutoShape 45"/>
            <p:cNvCxnSpPr>
              <a:cxnSpLocks noChangeShapeType="1"/>
              <a:stCxn id="111" idx="7"/>
              <a:endCxn id="118" idx="3"/>
            </p:cNvCxnSpPr>
            <p:nvPr/>
          </p:nvCxnSpPr>
          <p:spPr bwMode="auto">
            <a:xfrm rot="5400000" flipH="1" flipV="1">
              <a:off x="5483231" y="2776381"/>
              <a:ext cx="571306" cy="780784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6" name="AutoShape 45"/>
            <p:cNvCxnSpPr>
              <a:cxnSpLocks noChangeShapeType="1"/>
              <a:stCxn id="118" idx="3"/>
              <a:endCxn id="109" idx="5"/>
            </p:cNvCxnSpPr>
            <p:nvPr/>
          </p:nvCxnSpPr>
          <p:spPr bwMode="auto">
            <a:xfrm rot="5400000">
              <a:off x="4947083" y="2597290"/>
              <a:ext cx="928365" cy="1496021"/>
            </a:xfrm>
            <a:prstGeom prst="curvedConnector3">
              <a:avLst>
                <a:gd name="adj1" fmla="val 129905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7" name="AutoShape 85"/>
            <p:cNvCxnSpPr>
              <a:cxnSpLocks noChangeShapeType="1"/>
              <a:stCxn id="118" idx="2"/>
              <a:endCxn id="93" idx="6"/>
            </p:cNvCxnSpPr>
            <p:nvPr/>
          </p:nvCxnSpPr>
          <p:spPr bwMode="auto">
            <a:xfrm rot="10800000">
              <a:off x="4788186" y="1744211"/>
              <a:ext cx="1299585" cy="95837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8" name="TextBox 177"/>
            <p:cNvSpPr txBox="1">
              <a:spLocks noChangeArrowheads="1"/>
            </p:cNvSpPr>
            <p:nvPr/>
          </p:nvSpPr>
          <p:spPr bwMode="auto">
            <a:xfrm>
              <a:off x="5025096" y="1662924"/>
              <a:ext cx="291318" cy="219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200" dirty="0" smtClean="0"/>
                <a:t>(B)</a:t>
              </a:r>
              <a:endParaRPr lang="en-US" sz="1200" dirty="0"/>
            </a:p>
          </p:txBody>
        </p:sp>
        <p:sp>
          <p:nvSpPr>
            <p:cNvPr id="129" name="TextBox 177"/>
            <p:cNvSpPr txBox="1">
              <a:spLocks noChangeArrowheads="1"/>
            </p:cNvSpPr>
            <p:nvPr/>
          </p:nvSpPr>
          <p:spPr bwMode="auto">
            <a:xfrm>
              <a:off x="5459358" y="2817779"/>
              <a:ext cx="37064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200" dirty="0" smtClean="0"/>
                <a:t>(BC)</a:t>
              </a:r>
              <a:endParaRPr lang="en-US" sz="1200" dirty="0"/>
            </a:p>
          </p:txBody>
        </p:sp>
        <p:sp>
          <p:nvSpPr>
            <p:cNvPr id="130" name="TextBox 177"/>
            <p:cNvSpPr txBox="1">
              <a:spLocks noChangeArrowheads="1"/>
            </p:cNvSpPr>
            <p:nvPr/>
          </p:nvSpPr>
          <p:spPr bwMode="auto">
            <a:xfrm>
              <a:off x="5230079" y="4074046"/>
              <a:ext cx="415393" cy="219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rIns="0">
              <a:spAutoFit/>
            </a:bodyPr>
            <a:lstStyle>
              <a:lvl1pPr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lnSpc>
                  <a:spcPct val="80000"/>
                </a:lnSpc>
                <a:buClr>
                  <a:schemeClr val="folHlink"/>
                </a:buClr>
                <a:buSzPct val="90000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fontAlgn="base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" charset="0"/>
                <a:buChar char="n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buFont typeface="Wingdings" charset="0"/>
                <a:buNone/>
              </a:pPr>
              <a:r>
                <a:rPr lang="en-US" sz="1200" dirty="0" smtClean="0"/>
                <a:t>(BCA)</a:t>
              </a:r>
              <a:endParaRPr lang="en-US" sz="1200" dirty="0"/>
            </a:p>
          </p:txBody>
        </p:sp>
      </p:grpSp>
      <p:sp>
        <p:nvSpPr>
          <p:cNvPr id="139" name="Slide Number Placeholder 5"/>
          <p:cNvSpPr txBox="1">
            <a:spLocks/>
          </p:cNvSpPr>
          <p:nvPr/>
        </p:nvSpPr>
        <p:spPr>
          <a:xfrm>
            <a:off x="2449902" y="6453336"/>
            <a:ext cx="2626154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New Compression Techniques</a:t>
            </a:r>
            <a:endParaRPr lang="he-IL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57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8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Compression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17</a:t>
            </a:fld>
            <a:endParaRPr lang="he-IL" dirty="0"/>
          </a:p>
        </p:txBody>
      </p:sp>
      <p:sp>
        <p:nvSpPr>
          <p:cNvPr id="43" name="Content Placeholder 4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In Snort IDS pattern-set, 79% of the fail </a:t>
            </a:r>
            <a:br>
              <a:rPr lang="en-US" dirty="0" smtClean="0"/>
            </a:br>
            <a:r>
              <a:rPr lang="en-US" dirty="0" smtClean="0"/>
              <a:t>pointers point to states in depths 0, 1, 2</a:t>
            </a:r>
          </a:p>
          <a:p>
            <a:pPr marL="0" indent="0">
              <a:buNone/>
            </a:pPr>
            <a:endParaRPr lang="he-IL" dirty="0" smtClean="0"/>
          </a:p>
          <a:p>
            <a:pPr marL="0" indent="0">
              <a:buNone/>
            </a:pPr>
            <a:r>
              <a:rPr lang="en-US" u="sng" dirty="0" smtClean="0"/>
              <a:t>Add two bits to encode depth of pointer:</a:t>
            </a:r>
          </a:p>
          <a:p>
            <a:pPr marL="0" indent="0">
              <a:buNone/>
            </a:pPr>
            <a:r>
              <a:rPr lang="en-US" dirty="0" smtClean="0"/>
              <a:t>00: Depth 0</a:t>
            </a:r>
          </a:p>
          <a:p>
            <a:pPr marL="0" indent="0">
              <a:buNone/>
            </a:pPr>
            <a:r>
              <a:rPr lang="en-US" dirty="0" smtClean="0"/>
              <a:t>01: Depth 1</a:t>
            </a:r>
          </a:p>
          <a:p>
            <a:pPr marL="0" indent="0">
              <a:buNone/>
            </a:pPr>
            <a:r>
              <a:rPr lang="en-US" dirty="0" smtClean="0"/>
              <a:t>10: Depth 2</a:t>
            </a:r>
          </a:p>
          <a:p>
            <a:pPr marL="0" indent="0">
              <a:buNone/>
            </a:pPr>
            <a:r>
              <a:rPr lang="en-US" dirty="0" smtClean="0"/>
              <a:t>11: Depth 3 and deeper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4" name="Content Placeholder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1542165"/>
              </p:ext>
            </p:extLst>
          </p:nvPr>
        </p:nvGraphicFramePr>
        <p:xfrm>
          <a:off x="6156176" y="1052513"/>
          <a:ext cx="2530624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5312"/>
                <a:gridCol w="1265312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Depth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Pointers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 (s</a:t>
                      </a:r>
                      <a:r>
                        <a:rPr lang="en-US" baseline="-25000" dirty="0" smtClean="0"/>
                        <a:t>0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13%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31%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35%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≥ 3</a:t>
                      </a:r>
                      <a:endParaRPr lang="en-US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21%</a:t>
                      </a:r>
                      <a:endParaRPr lang="en-US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0" name="Slide Number Placeholder 5"/>
          <p:cNvSpPr txBox="1">
            <a:spLocks/>
          </p:cNvSpPr>
          <p:nvPr/>
        </p:nvSpPr>
        <p:spPr>
          <a:xfrm>
            <a:off x="2449902" y="6453336"/>
            <a:ext cx="2626154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New Compression Techniques</a:t>
            </a:r>
            <a:endParaRPr lang="he-IL" sz="1400" b="1" dirty="0">
              <a:solidFill>
                <a:srgbClr val="00000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475656" y="4562985"/>
            <a:ext cx="4320480" cy="755802"/>
            <a:chOff x="1475656" y="4562985"/>
            <a:chExt cx="4320480" cy="755802"/>
          </a:xfrm>
        </p:grpSpPr>
        <p:sp>
          <p:nvSpPr>
            <p:cNvPr id="3" name="Rectangle 2"/>
            <p:cNvSpPr/>
            <p:nvPr/>
          </p:nvSpPr>
          <p:spPr>
            <a:xfrm>
              <a:off x="1475656" y="4886739"/>
              <a:ext cx="2448272" cy="43204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5076056" y="4886739"/>
              <a:ext cx="720080" cy="43204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4067944" y="5102763"/>
              <a:ext cx="792088" cy="0"/>
            </a:xfrm>
            <a:prstGeom prst="straightConnector1">
              <a:avLst/>
            </a:prstGeom>
            <a:ln w="38100" cmpd="sng"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959650" y="4653136"/>
              <a:ext cx="1097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Depth ≤ 2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35044" y="4562985"/>
              <a:ext cx="1556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16 bits pointer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98509" y="4562985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2 bits</a:t>
              </a:r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475656" y="5417789"/>
            <a:ext cx="6984776" cy="747515"/>
            <a:chOff x="1475656" y="5417789"/>
            <a:chExt cx="6984776" cy="747515"/>
          </a:xfrm>
        </p:grpSpPr>
        <p:sp>
          <p:nvSpPr>
            <p:cNvPr id="12" name="Rectangle 11"/>
            <p:cNvSpPr/>
            <p:nvPr/>
          </p:nvSpPr>
          <p:spPr>
            <a:xfrm>
              <a:off x="1475656" y="5733256"/>
              <a:ext cx="2448272" cy="43204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076056" y="5733256"/>
              <a:ext cx="720080" cy="43204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  <a:latin typeface="Courier New"/>
                  <a:cs typeface="Courier New"/>
                </a:rPr>
                <a:t>11</a:t>
              </a:r>
              <a:endParaRPr lang="en-US" dirty="0">
                <a:solidFill>
                  <a:schemeClr val="tx1"/>
                </a:solidFill>
                <a:latin typeface="Courier New"/>
                <a:cs typeface="Courier New"/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4067944" y="5949280"/>
              <a:ext cx="792088" cy="0"/>
            </a:xfrm>
            <a:prstGeom prst="straightConnector1">
              <a:avLst/>
            </a:prstGeom>
            <a:ln w="38100" cmpd="sng"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959650" y="5499653"/>
              <a:ext cx="1097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Depth &gt; 2</a:t>
              </a:r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012160" y="5733256"/>
              <a:ext cx="2448272" cy="43204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935044" y="5417789"/>
              <a:ext cx="1556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16 bits pointer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098509" y="5417789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2 bits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471548" y="5417789"/>
              <a:ext cx="1556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16 bits pointer</a:t>
              </a:r>
              <a:endParaRPr lang="en-US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05194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Compression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18</a:t>
            </a:fld>
            <a:endParaRPr lang="he-IL" dirty="0"/>
          </a:p>
        </p:txBody>
      </p:sp>
      <p:graphicFrame>
        <p:nvGraphicFramePr>
          <p:cNvPr id="44" name="Content Placeholder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9496871"/>
              </p:ext>
            </p:extLst>
          </p:nvPr>
        </p:nvGraphicFramePr>
        <p:xfrm>
          <a:off x="251520" y="1286768"/>
          <a:ext cx="2530624" cy="2142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5312"/>
                <a:gridCol w="1265312"/>
              </a:tblGrid>
              <a:tr h="42844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Depth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Pointers</a:t>
                      </a:r>
                      <a:endParaRPr lang="en-US" dirty="0"/>
                    </a:p>
                  </a:txBody>
                  <a:tcPr/>
                </a:tc>
              </a:tr>
              <a:tr h="42844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0 (s</a:t>
                      </a:r>
                      <a:r>
                        <a:rPr lang="en-US" baseline="-25000" dirty="0" smtClean="0"/>
                        <a:t>0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13%</a:t>
                      </a:r>
                      <a:endParaRPr lang="en-US" dirty="0"/>
                    </a:p>
                  </a:txBody>
                  <a:tcPr/>
                </a:tc>
              </a:tr>
              <a:tr h="42844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31%</a:t>
                      </a:r>
                      <a:endParaRPr lang="en-US" dirty="0"/>
                    </a:p>
                  </a:txBody>
                  <a:tcPr/>
                </a:tc>
              </a:tr>
              <a:tr h="42844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35%</a:t>
                      </a:r>
                      <a:endParaRPr lang="en-US" dirty="0"/>
                    </a:p>
                  </a:txBody>
                  <a:tcPr/>
                </a:tc>
              </a:tr>
              <a:tr h="428446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≥ 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21%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0" name="Slide Number Placeholder 5"/>
          <p:cNvSpPr txBox="1">
            <a:spLocks/>
          </p:cNvSpPr>
          <p:nvPr/>
        </p:nvSpPr>
        <p:spPr>
          <a:xfrm>
            <a:off x="2449902" y="6453336"/>
            <a:ext cx="2626154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New Compression Techniques</a:t>
            </a:r>
            <a:endParaRPr lang="he-IL" sz="1400" b="1" dirty="0">
              <a:solidFill>
                <a:srgbClr val="00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372200" y="4437112"/>
            <a:ext cx="1872208" cy="1872208"/>
            <a:chOff x="6372200" y="4437112"/>
            <a:chExt cx="1872208" cy="1872208"/>
          </a:xfrm>
        </p:grpSpPr>
        <p:grpSp>
          <p:nvGrpSpPr>
            <p:cNvPr id="3" name="Group 2"/>
            <p:cNvGrpSpPr/>
            <p:nvPr/>
          </p:nvGrpSpPr>
          <p:grpSpPr>
            <a:xfrm>
              <a:off x="6372200" y="4437112"/>
              <a:ext cx="1872208" cy="1872208"/>
              <a:chOff x="3995936" y="4437112"/>
              <a:chExt cx="1872208" cy="1872208"/>
            </a:xfrm>
          </p:grpSpPr>
          <p:sp>
            <p:nvSpPr>
              <p:cNvPr id="194" name="Rectangle 193"/>
              <p:cNvSpPr/>
              <p:nvPr/>
            </p:nvSpPr>
            <p:spPr>
              <a:xfrm>
                <a:off x="5220072" y="5615725"/>
                <a:ext cx="504056" cy="69359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4067944" y="4653136"/>
                <a:ext cx="504056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4644008" y="5085184"/>
                <a:ext cx="504056" cy="122413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TextBox 176"/>
              <p:cNvSpPr txBox="1"/>
              <p:nvPr/>
            </p:nvSpPr>
            <p:spPr>
              <a:xfrm rot="16200000">
                <a:off x="3911684" y="5325839"/>
                <a:ext cx="825867" cy="276999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rgbClr val="FFFFFF"/>
                    </a:solidFill>
                  </a:rPr>
                  <a:t>Tuck et al.</a:t>
                </a:r>
                <a:endParaRPr lang="en-US" sz="12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78" name="TextBox 177"/>
              <p:cNvSpPr txBox="1"/>
              <p:nvPr/>
            </p:nvSpPr>
            <p:spPr>
              <a:xfrm rot="16200000">
                <a:off x="4360625" y="5466419"/>
                <a:ext cx="1080120" cy="461665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rgbClr val="FFFFFF"/>
                    </a:solidFill>
                  </a:rPr>
                  <a:t>Our Path</a:t>
                </a:r>
                <a:br>
                  <a:rPr lang="en-US" sz="1200" dirty="0" smtClean="0">
                    <a:solidFill>
                      <a:srgbClr val="FFFFFF"/>
                    </a:solidFill>
                  </a:rPr>
                </a:br>
                <a:r>
                  <a:rPr lang="en-US" sz="1200" dirty="0" smtClean="0">
                    <a:solidFill>
                      <a:srgbClr val="FFFFFF"/>
                    </a:solidFill>
                  </a:rPr>
                  <a:t>Compression</a:t>
                </a:r>
                <a:endParaRPr lang="en-US" sz="1200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79" name="Straight Connector 178"/>
              <p:cNvCxnSpPr/>
              <p:nvPr/>
            </p:nvCxnSpPr>
            <p:spPr>
              <a:xfrm>
                <a:off x="3995936" y="6309320"/>
                <a:ext cx="187220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>
              <a:xfrm flipV="1">
                <a:off x="3995936" y="4437112"/>
                <a:ext cx="0" cy="1872208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2" name="TextBox 181"/>
              <p:cNvSpPr txBox="1"/>
              <p:nvPr/>
            </p:nvSpPr>
            <p:spPr>
              <a:xfrm>
                <a:off x="4067944" y="4437112"/>
                <a:ext cx="504057" cy="253916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 smtClean="0"/>
                  <a:t>100%</a:t>
                </a:r>
                <a:endParaRPr lang="en-US" sz="1050" dirty="0"/>
              </a:p>
            </p:txBody>
          </p:sp>
          <p:sp>
            <p:nvSpPr>
              <p:cNvPr id="183" name="TextBox 182"/>
              <p:cNvSpPr txBox="1"/>
              <p:nvPr/>
            </p:nvSpPr>
            <p:spPr>
              <a:xfrm>
                <a:off x="4644008" y="4869160"/>
                <a:ext cx="504057" cy="253916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 smtClean="0"/>
                  <a:t>75%</a:t>
                </a:r>
                <a:endParaRPr lang="en-US" sz="1050" dirty="0"/>
              </a:p>
            </p:txBody>
          </p:sp>
          <p:sp>
            <p:nvSpPr>
              <p:cNvPr id="212" name="TextBox 211"/>
              <p:cNvSpPr txBox="1"/>
              <p:nvPr/>
            </p:nvSpPr>
            <p:spPr>
              <a:xfrm rot="16200000">
                <a:off x="5150173" y="5736976"/>
                <a:ext cx="648073" cy="461665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rgbClr val="FFFFFF"/>
                    </a:solidFill>
                  </a:rPr>
                  <a:t>Pointer Comp.</a:t>
                </a:r>
                <a:endParaRPr lang="en-US" sz="12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3" name="TextBox 212"/>
              <p:cNvSpPr txBox="1"/>
              <p:nvPr/>
            </p:nvSpPr>
            <p:spPr>
              <a:xfrm>
                <a:off x="5220072" y="5373216"/>
                <a:ext cx="504057" cy="253916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 smtClean="0"/>
                  <a:t>41%</a:t>
                </a:r>
                <a:endParaRPr lang="en-US" sz="1050" dirty="0"/>
              </a:p>
            </p:txBody>
          </p:sp>
        </p:grpSp>
        <p:sp>
          <p:nvSpPr>
            <p:cNvPr id="174" name="TextBox 173"/>
            <p:cNvSpPr txBox="1"/>
            <p:nvPr/>
          </p:nvSpPr>
          <p:spPr>
            <a:xfrm rot="16200000">
              <a:off x="6590438" y="4911497"/>
              <a:ext cx="473207" cy="261610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 smtClean="0">
                  <a:solidFill>
                    <a:srgbClr val="FFFFFF"/>
                  </a:solidFill>
                </a:rPr>
                <a:t>2004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1" name="Content Placeholder 42"/>
          <p:cNvSpPr>
            <a:spLocks noGrp="1"/>
          </p:cNvSpPr>
          <p:nvPr>
            <p:ph idx="1"/>
          </p:nvPr>
        </p:nvSpPr>
        <p:spPr>
          <a:xfrm>
            <a:off x="3059832" y="1196752"/>
            <a:ext cx="5904656" cy="2520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Determine next state from pointer depth:</a:t>
            </a:r>
          </a:p>
          <a:p>
            <a:pPr>
              <a:buFontTx/>
              <a:buChar char="-"/>
            </a:pPr>
            <a:r>
              <a:rPr lang="en-US" dirty="0" smtClean="0"/>
              <a:t>0: Go to root</a:t>
            </a:r>
          </a:p>
          <a:p>
            <a:pPr>
              <a:buFontTx/>
              <a:buChar char="-"/>
            </a:pPr>
            <a:r>
              <a:rPr lang="en-US" dirty="0" smtClean="0"/>
              <a:t>1: Use a lookup table using last symbol</a:t>
            </a:r>
          </a:p>
          <a:p>
            <a:pPr>
              <a:buFontTx/>
              <a:buChar char="-"/>
            </a:pPr>
            <a:r>
              <a:rPr lang="en-US" dirty="0" smtClean="0"/>
              <a:t>2: Use a hash table using last two symbols</a:t>
            </a:r>
          </a:p>
          <a:p>
            <a:pPr>
              <a:buFontTx/>
              <a:buChar char="-"/>
            </a:pPr>
            <a:r>
              <a:rPr lang="en-US" dirty="0" smtClean="0"/>
              <a:t>≥ 3: Use the stored pointer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99176"/>
              </p:ext>
            </p:extLst>
          </p:nvPr>
        </p:nvGraphicFramePr>
        <p:xfrm>
          <a:off x="179512" y="4383112"/>
          <a:ext cx="1728192" cy="2023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/>
                <a:gridCol w="864096"/>
              </a:tblGrid>
              <a:tr h="30958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</a:rPr>
                        <a:t>Symbol</a:t>
                      </a:r>
                      <a:endParaRPr lang="en-US" sz="16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00"/>
                          </a:solidFill>
                        </a:rPr>
                        <a:t>State</a:t>
                      </a:r>
                      <a:endParaRPr lang="en-US" sz="16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727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sz="1600" b="0" dirty="0">
                        <a:solidFill>
                          <a:srgbClr val="000000"/>
                        </a:solidFill>
                      </a:endParaRPr>
                    </a:p>
                  </a:txBody>
                  <a:tcPr marL="108000" marT="18000" marB="1800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en-US" sz="1800" b="0" dirty="0">
                        <a:solidFill>
                          <a:srgbClr val="000000"/>
                        </a:solidFill>
                      </a:endParaRPr>
                    </a:p>
                  </a:txBody>
                  <a:tcPr marL="108000" marT="18000" marB="1800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727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</a:rPr>
                        <a:t>B</a:t>
                      </a:r>
                      <a:endParaRPr lang="en-US" sz="1600" b="0" dirty="0">
                        <a:solidFill>
                          <a:srgbClr val="000000"/>
                        </a:solidFill>
                      </a:endParaRPr>
                    </a:p>
                  </a:txBody>
                  <a:tcPr marL="108000" marT="18000" marB="1800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sz="1800" b="0" baseline="-250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800" b="0" baseline="-25000" dirty="0">
                        <a:solidFill>
                          <a:srgbClr val="000000"/>
                        </a:solidFill>
                      </a:endParaRPr>
                    </a:p>
                  </a:txBody>
                  <a:tcPr marL="108000" marT="18000" marB="1800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727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</a:rPr>
                        <a:t>C</a:t>
                      </a:r>
                      <a:endParaRPr lang="en-US" sz="1600" b="0" dirty="0">
                        <a:solidFill>
                          <a:srgbClr val="000000"/>
                        </a:solidFill>
                      </a:endParaRPr>
                    </a:p>
                  </a:txBody>
                  <a:tcPr marL="108000" marT="18000" marB="1800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sz="1800" b="0" baseline="-25000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en-US" sz="1800" b="0" baseline="-25000" dirty="0">
                        <a:solidFill>
                          <a:srgbClr val="000000"/>
                        </a:solidFill>
                      </a:endParaRPr>
                    </a:p>
                  </a:txBody>
                  <a:tcPr marL="108000" marT="18000" marB="1800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727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</a:rPr>
                        <a:t>D</a:t>
                      </a:r>
                      <a:endParaRPr lang="en-US" sz="1600" b="0" dirty="0">
                        <a:solidFill>
                          <a:srgbClr val="000000"/>
                        </a:solidFill>
                      </a:endParaRPr>
                    </a:p>
                  </a:txBody>
                  <a:tcPr marL="108000" marT="18000" marB="1800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en-US" sz="1800" b="0" dirty="0">
                        <a:solidFill>
                          <a:srgbClr val="000000"/>
                        </a:solidFill>
                      </a:endParaRPr>
                    </a:p>
                  </a:txBody>
                  <a:tcPr marL="108000" marT="18000" marB="1800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727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000000"/>
                          </a:solidFill>
                        </a:rPr>
                        <a:t>E</a:t>
                      </a:r>
                      <a:endParaRPr lang="en-US" sz="1600" b="0" dirty="0">
                        <a:solidFill>
                          <a:srgbClr val="000000"/>
                        </a:solidFill>
                      </a:endParaRPr>
                    </a:p>
                  </a:txBody>
                  <a:tcPr marL="108000" marT="18000" marB="1800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sz="1800" b="0" baseline="-2500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800" b="0" baseline="-25000" dirty="0">
                        <a:solidFill>
                          <a:srgbClr val="000000"/>
                        </a:solidFill>
                      </a:endParaRPr>
                    </a:p>
                  </a:txBody>
                  <a:tcPr marL="108000" marT="18000" marB="1800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07504" y="4005064"/>
            <a:ext cx="2296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u="sng" dirty="0" smtClean="0"/>
              <a:t>Depth 1 Lookup Table:</a:t>
            </a:r>
            <a:endParaRPr lang="en-US" u="sng" dirty="0"/>
          </a:p>
        </p:txBody>
      </p:sp>
      <p:grpSp>
        <p:nvGrpSpPr>
          <p:cNvPr id="34" name="Group 33"/>
          <p:cNvGrpSpPr/>
          <p:nvPr/>
        </p:nvGrpSpPr>
        <p:grpSpPr>
          <a:xfrm>
            <a:off x="2497168" y="4005064"/>
            <a:ext cx="2074832" cy="2201470"/>
            <a:chOff x="2497168" y="4005064"/>
            <a:chExt cx="2074832" cy="2201470"/>
          </a:xfrm>
        </p:grpSpPr>
        <p:sp>
          <p:nvSpPr>
            <p:cNvPr id="35" name="TextBox 34"/>
            <p:cNvSpPr txBox="1"/>
            <p:nvPr/>
          </p:nvSpPr>
          <p:spPr>
            <a:xfrm>
              <a:off x="2497168" y="4005064"/>
              <a:ext cx="20748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u="sng" dirty="0" smtClean="0"/>
                <a:t>Depth 2 Hash Table:</a:t>
              </a:r>
              <a:endParaRPr lang="en-US" u="sng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915816" y="5013176"/>
              <a:ext cx="1224136" cy="64807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dirty="0" smtClean="0">
                  <a:solidFill>
                    <a:srgbClr val="000000"/>
                  </a:solidFill>
                </a:rPr>
                <a:t>hash</a:t>
              </a:r>
            </a:p>
            <a:p>
              <a:pPr algn="ctr"/>
              <a:r>
                <a:rPr lang="en-US" i="1" dirty="0" smtClean="0">
                  <a:solidFill>
                    <a:srgbClr val="000000"/>
                  </a:solidFill>
                </a:rPr>
                <a:t>table</a:t>
              </a:r>
              <a:endParaRPr lang="en-US" i="1" dirty="0">
                <a:solidFill>
                  <a:srgbClr val="00000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847466" y="4403246"/>
              <a:ext cx="13953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/>
                <a:t>Last 2 symbols</a:t>
              </a:r>
              <a:endParaRPr lang="en-US" sz="16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024499" y="5867980"/>
              <a:ext cx="104127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/>
                <a:t>Next state</a:t>
              </a:r>
              <a:endParaRPr lang="en-US" sz="1600" dirty="0"/>
            </a:p>
          </p:txBody>
        </p:sp>
        <p:sp>
          <p:nvSpPr>
            <p:cNvPr id="39" name="Right Arrow 38"/>
            <p:cNvSpPr/>
            <p:nvPr/>
          </p:nvSpPr>
          <p:spPr>
            <a:xfrm rot="5400000">
              <a:off x="3419872" y="4761148"/>
              <a:ext cx="252028" cy="180020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ight Arrow 39"/>
            <p:cNvSpPr/>
            <p:nvPr/>
          </p:nvSpPr>
          <p:spPr>
            <a:xfrm rot="5400000">
              <a:off x="3419872" y="5699390"/>
              <a:ext cx="252028" cy="180020"/>
            </a:xfrm>
            <a:prstGeom prst="right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ight Arrow 5"/>
          <p:cNvSpPr/>
          <p:nvPr/>
        </p:nvSpPr>
        <p:spPr>
          <a:xfrm>
            <a:off x="0" y="1700808"/>
            <a:ext cx="288032" cy="43204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/>
          <p:cNvSpPr/>
          <p:nvPr/>
        </p:nvSpPr>
        <p:spPr>
          <a:xfrm>
            <a:off x="-226" y="2132856"/>
            <a:ext cx="288032" cy="43204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Arrow 41"/>
          <p:cNvSpPr/>
          <p:nvPr/>
        </p:nvSpPr>
        <p:spPr>
          <a:xfrm>
            <a:off x="-226" y="2564904"/>
            <a:ext cx="288032" cy="43204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Arrow 42"/>
          <p:cNvSpPr/>
          <p:nvPr/>
        </p:nvSpPr>
        <p:spPr>
          <a:xfrm>
            <a:off x="-226" y="2996952"/>
            <a:ext cx="288032" cy="43204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591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  <p:bldP spid="33" grpId="0"/>
      <p:bldP spid="6" grpId="0" animBg="1"/>
      <p:bldP spid="6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</a:t>
            </a:r>
            <a:r>
              <a:rPr lang="en-US" dirty="0" err="1" smtClean="0"/>
              <a:t>Inlining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Compressed implementation makes more memory accesses</a:t>
            </a:r>
          </a:p>
          <a:p>
            <a:r>
              <a:rPr lang="en-US" dirty="0" smtClean="0"/>
              <a:t>Initial implementation was based on a few functions calling each other</a:t>
            </a:r>
          </a:p>
          <a:p>
            <a:endParaRPr lang="en-US" dirty="0"/>
          </a:p>
          <a:p>
            <a:r>
              <a:rPr lang="en-US" dirty="0" smtClean="0"/>
              <a:t>Avoiding function calls (by </a:t>
            </a:r>
            <a:r>
              <a:rPr lang="en-US" dirty="0" err="1" smtClean="0"/>
              <a:t>inlining</a:t>
            </a:r>
            <a:r>
              <a:rPr lang="en-US" dirty="0" smtClean="0"/>
              <a:t> their code) </a:t>
            </a:r>
            <a:r>
              <a:rPr lang="en-US" b="1" dirty="0" smtClean="0"/>
              <a:t>reduced</a:t>
            </a:r>
            <a:r>
              <a:rPr lang="en-US" dirty="0" smtClean="0"/>
              <a:t> total number of memory reads by </a:t>
            </a:r>
            <a:r>
              <a:rPr lang="en-US" b="1" dirty="0" smtClean="0"/>
              <a:t>36%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19</a:t>
            </a:fld>
            <a:endParaRPr lang="he-IL" dirty="0"/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2449902" y="6453336"/>
            <a:ext cx="2626154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New Compression Techniques</a:t>
            </a:r>
            <a:endParaRPr lang="he-IL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6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7544" y="1052736"/>
            <a:ext cx="8229600" cy="5184775"/>
          </a:xfrm>
        </p:spPr>
        <p:txBody>
          <a:bodyPr anchor="ctr">
            <a:normAutofit/>
          </a:bodyPr>
          <a:lstStyle/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Motivation</a:t>
            </a:r>
          </a:p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Background</a:t>
            </a:r>
          </a:p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New Compression Techniques</a:t>
            </a:r>
          </a:p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Experimental Results</a:t>
            </a:r>
          </a:p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Conclusions</a:t>
            </a:r>
            <a:endParaRPr lang="en-US" sz="2800" b="1" dirty="0"/>
          </a:p>
        </p:txBody>
      </p:sp>
      <p:sp>
        <p:nvSpPr>
          <p:cNvPr id="5" name="Right Arrow 4"/>
          <p:cNvSpPr/>
          <p:nvPr/>
        </p:nvSpPr>
        <p:spPr>
          <a:xfrm>
            <a:off x="467544" y="4437112"/>
            <a:ext cx="504056" cy="50405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73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21</a:t>
            </a:fld>
            <a:endParaRPr lang="he-IL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54903"/>
              </p:ext>
            </p:extLst>
          </p:nvPr>
        </p:nvGraphicFramePr>
        <p:xfrm>
          <a:off x="467544" y="1340768"/>
          <a:ext cx="792088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3384376"/>
                <a:gridCol w="3384376"/>
              </a:tblGrid>
              <a:tr h="379348">
                <a:tc>
                  <a:txBody>
                    <a:bodyPr/>
                    <a:lstStyle/>
                    <a:p>
                      <a:pPr algn="l" rtl="0"/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/>
                        <a:t>System 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/>
                        <a:t>System 2</a:t>
                      </a:r>
                      <a:endParaRPr lang="en-US" sz="20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Type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MacBook</a:t>
                      </a:r>
                      <a:r>
                        <a:rPr lang="en-US" baseline="0" dirty="0" smtClean="0"/>
                        <a:t> Pro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iMac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CPU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Core 2 Duo 2.53GHz dual core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Core i7 2.93GHz quad core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L1 Cache: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aseline="0" dirty="0" smtClean="0"/>
                        <a:t>16KB (data, per core)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16KB (data, per core)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L2 Cache: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3MB (shared)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256KB</a:t>
                      </a:r>
                      <a:r>
                        <a:rPr lang="en-US" baseline="0" dirty="0" smtClean="0"/>
                        <a:t> (per core)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L3 Cache: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8MB (shared)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631969"/>
              </p:ext>
            </p:extLst>
          </p:nvPr>
        </p:nvGraphicFramePr>
        <p:xfrm>
          <a:off x="467544" y="4239280"/>
          <a:ext cx="6096000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smtClean="0"/>
                        <a:t>Snort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dirty="0" err="1" smtClean="0"/>
                        <a:t>ClamAV</a:t>
                      </a:r>
                      <a:r>
                        <a:rPr lang="en-US" sz="2000" dirty="0" smtClean="0"/>
                        <a:t>*</a:t>
                      </a:r>
                      <a:endParaRPr lang="en-US" sz="2000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Patterns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31,094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16,710</a:t>
                      </a:r>
                      <a:endParaRPr lang="en-US" dirty="0"/>
                    </a:p>
                  </a:txBody>
                  <a:tcPr anchor="ctr"/>
                </a:tc>
              </a:tr>
              <a:tr h="640080"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States in Naïve</a:t>
                      </a:r>
                      <a:r>
                        <a:rPr lang="en-US" baseline="0" dirty="0" smtClean="0"/>
                        <a:t> Implementation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77,182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745,303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67544" y="836712"/>
            <a:ext cx="1800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 smtClean="0"/>
              <a:t>Test Systems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67544" y="3735224"/>
            <a:ext cx="17532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 smtClean="0"/>
              <a:t>Pattern-Sets</a:t>
            </a:r>
            <a:endParaRPr lang="en-US" sz="2400" b="1" dirty="0"/>
          </a:p>
        </p:txBody>
      </p:sp>
      <p:sp>
        <p:nvSpPr>
          <p:cNvPr id="20" name="Slide Number Placeholder 5"/>
          <p:cNvSpPr txBox="1">
            <a:spLocks/>
          </p:cNvSpPr>
          <p:nvPr/>
        </p:nvSpPr>
        <p:spPr>
          <a:xfrm>
            <a:off x="5148064" y="6453336"/>
            <a:ext cx="2016224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Experimental Results</a:t>
            </a:r>
            <a:endParaRPr lang="he-IL" sz="1400" b="1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5949280"/>
            <a:ext cx="41531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 smtClean="0"/>
              <a:t>Real-life traffic logs taken from MIT DARPA</a:t>
            </a:r>
          </a:p>
          <a:p>
            <a:pPr algn="l"/>
            <a:r>
              <a:rPr lang="en-US" sz="1400" dirty="0" smtClean="0"/>
              <a:t>* We used only half of </a:t>
            </a:r>
            <a:r>
              <a:rPr lang="en-US" sz="1400" dirty="0" err="1" smtClean="0"/>
              <a:t>ClamAV</a:t>
            </a:r>
            <a:r>
              <a:rPr lang="en-US" sz="1400" dirty="0" smtClean="0"/>
              <a:t> signatures for our tests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2808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3551058"/>
              </p:ext>
            </p:extLst>
          </p:nvPr>
        </p:nvGraphicFramePr>
        <p:xfrm>
          <a:off x="1259632" y="1340768"/>
          <a:ext cx="7213600" cy="4940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 Requirement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22</a:t>
            </a:fld>
            <a:endParaRPr lang="he-IL" dirty="0"/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5148064" y="6453336"/>
            <a:ext cx="2016224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Experimental Results</a:t>
            </a:r>
            <a:endParaRPr lang="he-IL" sz="1400" b="1" dirty="0">
              <a:solidFill>
                <a:srgbClr val="000000"/>
              </a:solidFill>
            </a:endParaRPr>
          </a:p>
        </p:txBody>
      </p:sp>
      <p:sp>
        <p:nvSpPr>
          <p:cNvPr id="11" name="Wave 10"/>
          <p:cNvSpPr/>
          <p:nvPr/>
        </p:nvSpPr>
        <p:spPr>
          <a:xfrm>
            <a:off x="2699792" y="1556792"/>
            <a:ext cx="864096" cy="144016"/>
          </a:xfrm>
          <a:prstGeom prst="wave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656195" y="1542058"/>
            <a:ext cx="101600" cy="1587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sp>
        <p:nvSpPr>
          <p:cNvPr id="13" name="Rectangle 12"/>
          <p:cNvSpPr/>
          <p:nvPr/>
        </p:nvSpPr>
        <p:spPr>
          <a:xfrm>
            <a:off x="3502870" y="1556792"/>
            <a:ext cx="101600" cy="1587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sp>
        <p:nvSpPr>
          <p:cNvPr id="14" name="Rectangle 13"/>
          <p:cNvSpPr/>
          <p:nvPr/>
        </p:nvSpPr>
        <p:spPr>
          <a:xfrm>
            <a:off x="1043608" y="1340768"/>
            <a:ext cx="504056" cy="3366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/>
          </a:p>
        </p:txBody>
      </p:sp>
      <p:sp>
        <p:nvSpPr>
          <p:cNvPr id="6" name="TextBox 5"/>
          <p:cNvSpPr txBox="1"/>
          <p:nvPr/>
        </p:nvSpPr>
        <p:spPr>
          <a:xfrm>
            <a:off x="3419872" y="1484784"/>
            <a:ext cx="756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722.14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-278244" y="3454709"/>
            <a:ext cx="243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Memory Footprint [MB]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791843" y="5178678"/>
            <a:ext cx="444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1.5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7335921" y="5124249"/>
            <a:ext cx="548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2.59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570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/>
          <p:cNvSpPr txBox="1">
            <a:spLocks/>
          </p:cNvSpPr>
          <p:nvPr/>
        </p:nvSpPr>
        <p:spPr>
          <a:xfrm>
            <a:off x="5148064" y="6453336"/>
            <a:ext cx="2016224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Experimental Results</a:t>
            </a:r>
            <a:endParaRPr lang="he-IL" sz="1400" b="1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Accesses per Input Symbol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23</a:t>
            </a:fld>
            <a:endParaRPr lang="he-IL" dirty="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9935429"/>
              </p:ext>
            </p:extLst>
          </p:nvPr>
        </p:nvGraphicFramePr>
        <p:xfrm>
          <a:off x="1115616" y="1556792"/>
          <a:ext cx="6896100" cy="4743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9643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Chart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7108849"/>
              </p:ext>
            </p:extLst>
          </p:nvPr>
        </p:nvGraphicFramePr>
        <p:xfrm>
          <a:off x="1187624" y="1700808"/>
          <a:ext cx="6896100" cy="4743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8" name="Slide Number Placeholder 5"/>
          <p:cNvSpPr txBox="1">
            <a:spLocks/>
          </p:cNvSpPr>
          <p:nvPr/>
        </p:nvSpPr>
        <p:spPr>
          <a:xfrm>
            <a:off x="5148064" y="6453336"/>
            <a:ext cx="2016224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Experimental Results</a:t>
            </a:r>
            <a:endParaRPr lang="he-IL" sz="1400" b="1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L1 Data Cache Miss Rate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24</a:t>
            </a:fld>
            <a:endParaRPr lang="he-IL" dirty="0"/>
          </a:p>
        </p:txBody>
      </p:sp>
      <p:sp>
        <p:nvSpPr>
          <p:cNvPr id="25" name="TextBox 24"/>
          <p:cNvSpPr txBox="1"/>
          <p:nvPr/>
        </p:nvSpPr>
        <p:spPr>
          <a:xfrm>
            <a:off x="6228184" y="908720"/>
            <a:ext cx="2664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Intel Core 2 Duo (2 cores)</a:t>
            </a:r>
          </a:p>
          <a:p>
            <a:pPr algn="l"/>
            <a:r>
              <a:rPr lang="en-US" dirty="0" smtClean="0"/>
              <a:t>16KB L1 Data Cache</a:t>
            </a:r>
          </a:p>
          <a:p>
            <a:pPr algn="l"/>
            <a:r>
              <a:rPr lang="en-US" dirty="0" smtClean="0"/>
              <a:t>3MB L2 Cache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-317220" y="3663378"/>
            <a:ext cx="2474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L1 Data Cache Miss Rate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002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Chart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2682974"/>
              </p:ext>
            </p:extLst>
          </p:nvPr>
        </p:nvGraphicFramePr>
        <p:xfrm>
          <a:off x="1187624" y="1700808"/>
          <a:ext cx="6896100" cy="4743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8" name="Slide Number Placeholder 5"/>
          <p:cNvSpPr txBox="1">
            <a:spLocks/>
          </p:cNvSpPr>
          <p:nvPr/>
        </p:nvSpPr>
        <p:spPr>
          <a:xfrm>
            <a:off x="5148064" y="6453336"/>
            <a:ext cx="2016224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Experimental Results</a:t>
            </a:r>
            <a:endParaRPr lang="he-IL" sz="1400" b="1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L2 Cache Miss Rate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25</a:t>
            </a:fld>
            <a:endParaRPr lang="he-IL" dirty="0"/>
          </a:p>
        </p:txBody>
      </p:sp>
      <p:sp>
        <p:nvSpPr>
          <p:cNvPr id="25" name="TextBox 24"/>
          <p:cNvSpPr txBox="1"/>
          <p:nvPr/>
        </p:nvSpPr>
        <p:spPr>
          <a:xfrm>
            <a:off x="6228184" y="908720"/>
            <a:ext cx="2664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Intel Core 2 Duo (2 cores)</a:t>
            </a:r>
          </a:p>
          <a:p>
            <a:pPr algn="l"/>
            <a:r>
              <a:rPr lang="en-US" dirty="0" smtClean="0"/>
              <a:t>16KB L1 Data Cache</a:t>
            </a:r>
          </a:p>
          <a:p>
            <a:pPr algn="l"/>
            <a:r>
              <a:rPr lang="en-US" dirty="0" smtClean="0"/>
              <a:t>3MB L2 Cache</a:t>
            </a:r>
            <a:endParaRPr lang="en-US" dirty="0"/>
          </a:p>
        </p:txBody>
      </p:sp>
      <p:sp>
        <p:nvSpPr>
          <p:cNvPr id="24" name="Rounded Rectangular Callout 23"/>
          <p:cNvSpPr/>
          <p:nvPr/>
        </p:nvSpPr>
        <p:spPr>
          <a:xfrm>
            <a:off x="1043608" y="2132856"/>
            <a:ext cx="1944216" cy="936104"/>
          </a:xfrm>
          <a:prstGeom prst="wedgeRoundRectCallout">
            <a:avLst>
              <a:gd name="adj1" fmla="val 29450"/>
              <a:gd name="adj2" fmla="val 343212"/>
              <a:gd name="adj3" fmla="val 16667"/>
            </a:avLst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Real-Life Traffic: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0.7% L2 Cache Miss Rate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7" name="Rounded Rectangular Callout 26"/>
          <p:cNvSpPr/>
          <p:nvPr/>
        </p:nvSpPr>
        <p:spPr>
          <a:xfrm>
            <a:off x="3635896" y="2276872"/>
            <a:ext cx="2232248" cy="936104"/>
          </a:xfrm>
          <a:prstGeom prst="wedgeRoundRectCallout">
            <a:avLst>
              <a:gd name="adj1" fmla="val -62655"/>
              <a:gd name="adj2" fmla="val -41706"/>
              <a:gd name="adj3" fmla="val 16667"/>
            </a:avLst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Adversarial Traffic: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23%</a:t>
            </a:r>
            <a:r>
              <a:rPr lang="he-IL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L2 Cache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Miss Rate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4932040" y="5805264"/>
            <a:ext cx="2952328" cy="360040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ular Callout 27"/>
          <p:cNvSpPr/>
          <p:nvPr/>
        </p:nvSpPr>
        <p:spPr>
          <a:xfrm>
            <a:off x="4932040" y="3933056"/>
            <a:ext cx="1944216" cy="936104"/>
          </a:xfrm>
          <a:prstGeom prst="wedgeRoundRectCallout">
            <a:avLst>
              <a:gd name="adj1" fmla="val 48312"/>
              <a:gd name="adj2" fmla="val 167396"/>
              <a:gd name="adj3" fmla="val 16667"/>
            </a:avLst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Maximal L2 Miss Rate: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0.06%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16200000">
            <a:off x="-59860" y="3663378"/>
            <a:ext cx="1981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L2 Cache Miss Rate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707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0" grpId="0">
        <p:bldAsOne/>
      </p:bldGraphic>
      <p:bldP spid="24" grpId="0" animBg="1"/>
      <p:bldP spid="27" grpId="0" animBg="1"/>
      <p:bldP spid="26" grpId="0" animBg="1"/>
      <p:bldP spid="28" grpId="0" animBg="1"/>
      <p:bldP spid="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4056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Space vs. Time:</a:t>
            </a:r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26</a:t>
            </a:fld>
            <a:endParaRPr lang="he-IL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2564503"/>
              </p:ext>
            </p:extLst>
          </p:nvPr>
        </p:nvGraphicFramePr>
        <p:xfrm>
          <a:off x="1490712" y="1408038"/>
          <a:ext cx="6465664" cy="4973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7357226" y="2272134"/>
            <a:ext cx="0" cy="266429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124978" y="2912655"/>
            <a:ext cx="22367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/>
            <a:r>
              <a:rPr lang="en-US" sz="6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-86%</a:t>
            </a:r>
            <a:endParaRPr lang="en-US" sz="6000" b="1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832" y="4077072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Our</a:t>
            </a:r>
            <a:br>
              <a:rPr lang="en-US" dirty="0" smtClean="0"/>
            </a:br>
            <a:r>
              <a:rPr lang="en-US" dirty="0" smtClean="0"/>
              <a:t>Implementation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451152" y="1840086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Na</a:t>
            </a:r>
            <a:r>
              <a:rPr lang="fr-FR" dirty="0" err="1" smtClean="0"/>
              <a:t>ï</a:t>
            </a:r>
            <a:r>
              <a:rPr lang="en-US" dirty="0" err="1" smtClean="0"/>
              <a:t>ve</a:t>
            </a:r>
            <a:r>
              <a:rPr lang="en-US" dirty="0" smtClean="0"/>
              <a:t> Implementation</a:t>
            </a: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5148064" y="6453336"/>
            <a:ext cx="2016224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Experimental Results</a:t>
            </a:r>
            <a:endParaRPr lang="he-IL" sz="1400" b="1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206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7544" y="1052736"/>
            <a:ext cx="8229600" cy="5184775"/>
          </a:xfrm>
        </p:spPr>
        <p:txBody>
          <a:bodyPr anchor="ctr">
            <a:normAutofit/>
          </a:bodyPr>
          <a:lstStyle/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Motivation</a:t>
            </a:r>
          </a:p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Background</a:t>
            </a:r>
          </a:p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New Compression Techniques</a:t>
            </a:r>
          </a:p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Experimental Results</a:t>
            </a:r>
          </a:p>
          <a:p>
            <a:pPr marL="544513" indent="0">
              <a:lnSpc>
                <a:spcPct val="200000"/>
              </a:lnSpc>
              <a:buNone/>
            </a:pPr>
            <a:r>
              <a:rPr lang="en-US" sz="2800" b="1" dirty="0" smtClean="0"/>
              <a:t>Conclusions</a:t>
            </a:r>
            <a:endParaRPr lang="en-US" sz="2800" b="1" dirty="0"/>
          </a:p>
        </p:txBody>
      </p:sp>
      <p:sp>
        <p:nvSpPr>
          <p:cNvPr id="5" name="Right Arrow 4"/>
          <p:cNvSpPr/>
          <p:nvPr/>
        </p:nvSpPr>
        <p:spPr>
          <a:xfrm>
            <a:off x="467544" y="5373216"/>
            <a:ext cx="504056" cy="50405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73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3A44-8CEE-491E-A025-750DE26126E7}" type="slidenum">
              <a:rPr lang="he-IL" smtClean="0"/>
              <a:pPr/>
              <a:t>28</a:t>
            </a:fld>
            <a:endParaRPr lang="he-IL" dirty="0"/>
          </a:p>
        </p:txBody>
      </p:sp>
      <p:grpSp>
        <p:nvGrpSpPr>
          <p:cNvPr id="15" name="קבוצה 14"/>
          <p:cNvGrpSpPr/>
          <p:nvPr/>
        </p:nvGrpSpPr>
        <p:grpSpPr>
          <a:xfrm>
            <a:off x="6084168" y="1124744"/>
            <a:ext cx="2477761" cy="2304256"/>
            <a:chOff x="2238255" y="2276872"/>
            <a:chExt cx="2477761" cy="2304256"/>
          </a:xfrm>
        </p:grpSpPr>
        <p:sp>
          <p:nvSpPr>
            <p:cNvPr id="14" name="קוביה 13"/>
            <p:cNvSpPr/>
            <p:nvPr/>
          </p:nvSpPr>
          <p:spPr>
            <a:xfrm>
              <a:off x="2267744" y="2276872"/>
              <a:ext cx="2448272" cy="2304256"/>
            </a:xfrm>
            <a:prstGeom prst="cub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3" name="TextBox 12"/>
            <p:cNvSpPr txBox="1"/>
            <p:nvPr/>
          </p:nvSpPr>
          <p:spPr>
            <a:xfrm rot="19525976">
              <a:off x="2238255" y="3416180"/>
              <a:ext cx="2088231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0"/>
              <a:r>
                <a:rPr lang="en-US" b="1" dirty="0" smtClean="0"/>
                <a:t>Naïve </a:t>
              </a:r>
              <a:r>
                <a:rPr lang="en-US" b="1" dirty="0" err="1" smtClean="0"/>
                <a:t>Aho-Corasick</a:t>
              </a:r>
              <a:r>
                <a:rPr lang="en-US" b="1" dirty="0" smtClean="0"/>
                <a:t> implementation</a:t>
              </a:r>
              <a:endParaRPr lang="he-IL" b="1" dirty="0"/>
            </a:p>
          </p:txBody>
        </p:sp>
      </p:grp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0600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dirty="0" smtClean="0"/>
              <a:t>It is </a:t>
            </a:r>
            <a:r>
              <a:rPr lang="en-US" sz="2000" b="1" i="1" u="sng" dirty="0" smtClean="0"/>
              <a:t>crucial </a:t>
            </a:r>
            <a:r>
              <a:rPr lang="en-US" sz="2000" b="1" i="1" u="sng" dirty="0"/>
              <a:t>to model the cache</a:t>
            </a:r>
            <a:r>
              <a:rPr lang="en-US" sz="2000" dirty="0"/>
              <a:t> in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software</a:t>
            </a:r>
            <a:r>
              <a:rPr lang="en-US" sz="2000" dirty="0"/>
              <a:t>-based </a:t>
            </a:r>
            <a:r>
              <a:rPr lang="en-US" sz="2000" dirty="0" smtClean="0"/>
              <a:t>Deep Packet Inspection: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N</a:t>
            </a:r>
            <a:r>
              <a:rPr lang="en-US" sz="2000" dirty="0" smtClean="0"/>
              <a:t>aïve </a:t>
            </a:r>
            <a:r>
              <a:rPr lang="en-US" sz="2000" dirty="0" err="1" smtClean="0"/>
              <a:t>Aho-Corasick</a:t>
            </a:r>
            <a:r>
              <a:rPr lang="en-US" sz="2000" dirty="0" smtClean="0"/>
              <a:t> implementation</a:t>
            </a:r>
            <a:br>
              <a:rPr lang="en-US" sz="2000" dirty="0" smtClean="0"/>
            </a:br>
            <a:r>
              <a:rPr lang="en-US" sz="2000" dirty="0" smtClean="0"/>
              <a:t>has a huge memory footprint, but works well </a:t>
            </a:r>
            <a:br>
              <a:rPr lang="en-US" sz="2000" dirty="0" smtClean="0"/>
            </a:br>
            <a:r>
              <a:rPr lang="en-US" sz="2000" dirty="0" smtClean="0"/>
              <a:t>on real-life traffic due to locality of reference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Naïve implementation can be easily attacked,</a:t>
            </a:r>
            <a:br>
              <a:rPr lang="en-US" sz="2000" dirty="0" smtClean="0"/>
            </a:br>
            <a:r>
              <a:rPr lang="en-US" sz="2000" dirty="0" smtClean="0"/>
              <a:t>making it </a:t>
            </a:r>
            <a:r>
              <a:rPr lang="en-US" sz="2000" b="1" i="1" u="sng" dirty="0" smtClean="0"/>
              <a:t>7 times slower</a:t>
            </a:r>
            <a:r>
              <a:rPr lang="en-US" sz="2000" dirty="0" smtClean="0"/>
              <a:t>, even though it </a:t>
            </a:r>
            <a:br>
              <a:rPr lang="en-US" sz="2000" dirty="0" smtClean="0"/>
            </a:br>
            <a:r>
              <a:rPr lang="en-US" sz="2000" dirty="0" smtClean="0"/>
              <a:t>has constant number of memory accesses</a:t>
            </a:r>
          </a:p>
          <a:p>
            <a:pPr marL="0" indent="0">
              <a:spcAft>
                <a:spcPts val="600"/>
              </a:spcAft>
              <a:buNone/>
            </a:pPr>
            <a:endParaRPr lang="en-US" sz="2000" dirty="0" smtClean="0"/>
          </a:p>
          <a:p>
            <a:pPr marL="0" indent="0">
              <a:spcAft>
                <a:spcPts val="600"/>
              </a:spcAft>
              <a:buNone/>
            </a:pPr>
            <a:r>
              <a:rPr lang="en-US" sz="2000" dirty="0" smtClean="0"/>
              <a:t>We also show new compression techniques: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60% less memory than best prior-art compression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Stable throughput, better performance under attacks</a:t>
            </a:r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7116440" y="6461720"/>
            <a:ext cx="1488008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Conclusions</a:t>
            </a:r>
            <a:endParaRPr lang="he-IL" sz="1400" b="1" dirty="0">
              <a:solidFill>
                <a:srgbClr val="000000"/>
              </a:solidFill>
            </a:endParaRPr>
          </a:p>
        </p:txBody>
      </p:sp>
      <p:grpSp>
        <p:nvGrpSpPr>
          <p:cNvPr id="20" name="קבוצה 19"/>
          <p:cNvGrpSpPr/>
          <p:nvPr/>
        </p:nvGrpSpPr>
        <p:grpSpPr>
          <a:xfrm>
            <a:off x="6829007" y="260648"/>
            <a:ext cx="2150056" cy="1244720"/>
            <a:chOff x="6785416" y="249491"/>
            <a:chExt cx="2150056" cy="1244720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>
                          <a14:foregroundMark x1="3417" y1="21290" x2="15667" y2="10850"/>
                          <a14:foregroundMark x1="8750" y1="3582" x2="16250" y2="9519"/>
                          <a14:foregroundMark x1="17833" y1="12180" x2="20500" y2="22620"/>
                          <a14:foregroundMark x1="22583" y1="10850" x2="31667" y2="5629"/>
                          <a14:foregroundMark x1="31667" y1="8905" x2="38583" y2="35722"/>
                          <a14:foregroundMark x1="39167" y1="27226" x2="46083" y2="14739"/>
                          <a14:foregroundMark x1="42333" y1="23234" x2="74333" y2="33060"/>
                          <a14:foregroundMark x1="73250" y1="35005" x2="87667" y2="38997"/>
                          <a14:foregroundMark x1="70583" y1="51382" x2="73750" y2="52098"/>
                          <a14:foregroundMark x1="79667" y1="48106" x2="94583" y2="52098"/>
                          <a14:foregroundMark x1="81750" y1="55988" x2="89750" y2="63153"/>
                          <a14:foregroundMark x1="48167" y1="29171" x2="58833" y2="32446"/>
                          <a14:foregroundMark x1="46083" y1="43603" x2="61000" y2="42886"/>
                          <a14:foregroundMark x1="61000" y1="60594" x2="49750" y2="71034"/>
                          <a14:foregroundMark x1="42333" y1="80860" x2="27917" y2="91300"/>
                          <a14:foregroundMark x1="13000" y1="93961" x2="27417" y2="90686"/>
                          <a14:foregroundMark x1="61500" y1="78915" x2="68417" y2="84135"/>
                          <a14:foregroundMark x1="65250" y1="82190" x2="59917" y2="90686"/>
                          <a14:foregroundMark x1="63083" y1="90072" x2="75917" y2="95292"/>
                          <a14:foregroundMark x1="58833" y1="64483" x2="61000" y2="59263"/>
                          <a14:foregroundMark x1="57083" y1="13715" x2="57083" y2="24565"/>
                        </a14:backgroundRemoval>
                      </a14:imgEffect>
                    </a14:imgLayer>
                  </a14:imgProps>
                </a:ext>
              </a:extLst>
            </a:blip>
            <a:srcRect b="50000"/>
            <a:stretch/>
          </p:blipFill>
          <p:spPr>
            <a:xfrm>
              <a:off x="6785416" y="249491"/>
              <a:ext cx="2150056" cy="875253"/>
            </a:xfrm>
            <a:prstGeom prst="rect">
              <a:avLst/>
            </a:prstGeom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>
                          <a14:foregroundMark x1="10256" y1="10753" x2="6410" y2="24731"/>
                          <a14:foregroundMark x1="10256" y1="23656" x2="65385" y2="31183"/>
                          <a14:foregroundMark x1="70513" y1="29032" x2="35897" y2="51613"/>
                          <a14:foregroundMark x1="37179" y1="53763" x2="15385" y2="56989"/>
                          <a14:foregroundMark x1="6410" y1="53763" x2="16667" y2="61290"/>
                          <a14:foregroundMark x1="14103" y1="30108" x2="24359" y2="33333"/>
                          <a14:foregroundMark x1="46154" y1="54839" x2="88462" y2="55914"/>
                          <a14:foregroundMark x1="76923" y1="62366" x2="94872" y2="70968"/>
                          <a14:foregroundMark x1="47436" y1="59140" x2="58974" y2="79570"/>
                          <a14:foregroundMark x1="61538" y1="80645" x2="76923" y2="849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9957" y="627615"/>
              <a:ext cx="726823" cy="866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70" b="100000" l="0" r="99083">
                        <a14:foregroundMark x1="34862" y1="6199" x2="40061" y2="8895"/>
                        <a14:foregroundMark x1="47401" y1="3504" x2="46483" y2="6199"/>
                        <a14:foregroundMark x1="57798" y1="3235" x2="54740" y2="5660"/>
                        <a14:foregroundMark x1="59327" y1="8356" x2="62385" y2="15903"/>
                        <a14:foregroundMark x1="60245" y1="21024" x2="57798" y2="36388"/>
                        <a14:foregroundMark x1="44954" y1="57682" x2="46789" y2="66846"/>
                        <a14:foregroundMark x1="89602" y1="24528" x2="84709" y2="21563"/>
                        <a14:foregroundMark x1="86239" y1="32615" x2="80734" y2="28032"/>
                        <a14:foregroundMark x1="6422" y1="34771" x2="9480" y2="31536"/>
                        <a14:foregroundMark x1="9480" y1="37736" x2="9480" y2="39892"/>
                        <a14:backgroundMark x1="42813" y1="12668" x2="43425" y2="91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804" y="4327773"/>
            <a:ext cx="1602600" cy="1818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קוביה 24"/>
          <p:cNvSpPr/>
          <p:nvPr/>
        </p:nvSpPr>
        <p:spPr>
          <a:xfrm>
            <a:off x="6093595" y="1134171"/>
            <a:ext cx="2448272" cy="2304256"/>
          </a:xfrm>
          <a:prstGeom prst="cub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530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4861 0.49456 " pathEditMode="relative" ptsTypes="AA">
                                      <p:cBhvr>
                                        <p:cTn id="3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25" grpId="0" animBg="1"/>
      <p:bldP spid="25" grpId="1" animBg="1"/>
      <p:bldP spid="25" grpId="2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Questions?</a:t>
            </a:r>
            <a:endParaRPr lang="en-US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6588224" y="5877272"/>
            <a:ext cx="208300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sz="3200" b="1" dirty="0" smtClean="0">
                <a:solidFill>
                  <a:schemeClr val="bg1">
                    <a:lumMod val="65000"/>
                  </a:schemeClr>
                </a:solidFill>
              </a:rPr>
              <a:t>Thank you!</a:t>
            </a:r>
            <a:endParaRPr lang="he-IL" sz="3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86" b="97143" l="2286" r="974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356992"/>
            <a:ext cx="2386954" cy="2386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696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2|20.3|1|5.3|0.9|1.2|2.3|0.6|5.1|8.9|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1.9|3.1|4|2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9|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7|16.7|5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3|2.9|1.2|1.1|0.6|15.7|7.1|0.9|0.4|0.4|1.7|6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4|17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4.6|0.9|13.8|14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6|9|35.3|36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0.9|12.2|0.6|15.6|5.8|0.6|18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4|1.1|11.9|15.5|6.4|11.4|10.4|8.9|14.4|12.2|3|5|10.2|4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4|1.1|11.9|15.5|6.4|11.4|10.4|8.9|14.4|12.2|3|5|10.2|4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16.1|1.2|3.2|1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16.1|1.2|3.2|1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20.3|22.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heme/theme1.xml><?xml version="1.0" encoding="utf-8"?>
<a:theme xmlns:a="http://schemas.openxmlformats.org/drawingml/2006/main" name="My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 Template.potx</Template>
  <TotalTime>115230</TotalTime>
  <Words>2325</Words>
  <Application>Microsoft Office PowerPoint</Application>
  <PresentationFormat>‫הצגה על המסך (4:3)</PresentationFormat>
  <Paragraphs>923</Paragraphs>
  <Slides>29</Slides>
  <Notes>23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29</vt:i4>
      </vt:variant>
    </vt:vector>
  </HeadingPairs>
  <TitlesOfParts>
    <vt:vector size="30" baseType="lpstr">
      <vt:lpstr>My Template</vt:lpstr>
      <vt:lpstr>Space-Time Tradeoffs in Software-Based Deep Packet Inspection</vt:lpstr>
      <vt:lpstr>Outline</vt:lpstr>
      <vt:lpstr>Network Intrusion Detection Systems</vt:lpstr>
      <vt:lpstr>Deep Packet Inspection</vt:lpstr>
      <vt:lpstr>Our Contributions</vt:lpstr>
      <vt:lpstr>Complexity DoS Attack</vt:lpstr>
      <vt:lpstr>Outline</vt:lpstr>
      <vt:lpstr>Aho-Corasick Algorithm</vt:lpstr>
      <vt:lpstr>Aho-Corasick Algorithm</vt:lpstr>
      <vt:lpstr>Potential Complexity DoS Attack</vt:lpstr>
      <vt:lpstr>Alternative Implementation</vt:lpstr>
      <vt:lpstr>Potential Complexity DoS Attack</vt:lpstr>
      <vt:lpstr>Prior Work: Compress the State Representation</vt:lpstr>
      <vt:lpstr>Outline</vt:lpstr>
      <vt:lpstr>Path Compression</vt:lpstr>
      <vt:lpstr>Leaves Compression</vt:lpstr>
      <vt:lpstr>Pointer Compression</vt:lpstr>
      <vt:lpstr>Pointer Compression</vt:lpstr>
      <vt:lpstr>Function Inlining</vt:lpstr>
      <vt:lpstr>Outline</vt:lpstr>
      <vt:lpstr>Experimental Setup</vt:lpstr>
      <vt:lpstr>Space Requirement</vt:lpstr>
      <vt:lpstr>Memory Accesses per Input Symbol</vt:lpstr>
      <vt:lpstr>L1 Data Cache Miss Rate</vt:lpstr>
      <vt:lpstr>L2 Cache Miss Rate</vt:lpstr>
      <vt:lpstr>Experimental Results</vt:lpstr>
      <vt:lpstr>Outline</vt:lpstr>
      <vt:lpstr>Conclusions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Yotam Harchol</dc:creator>
  <cp:lastModifiedBy>Remote</cp:lastModifiedBy>
  <cp:revision>778</cp:revision>
  <dcterms:created xsi:type="dcterms:W3CDTF">2010-12-01T17:27:09Z</dcterms:created>
  <dcterms:modified xsi:type="dcterms:W3CDTF">2011-09-16T09:41:55Z</dcterms:modified>
</cp:coreProperties>
</file>