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9144000" cy="6858000" type="screen4x3"/>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508" autoAdjust="0"/>
  </p:normalViewPr>
  <p:slideViewPr>
    <p:cSldViewPr snapToGrid="0">
      <p:cViewPr varScale="1">
        <p:scale>
          <a:sx n="83" d="100"/>
          <a:sy n="83" d="100"/>
        </p:scale>
        <p:origin x="14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7" name="Shape 47"/>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298497279"/>
      </p:ext>
    </p:extLst>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noRot="1" noChangeAspect="1"/>
          </p:cNvSpPr>
          <p:nvPr>
            <p:ph type="sldImg"/>
          </p:nvPr>
        </p:nvSpPr>
        <p:spPr>
          <a:prstGeom prst="rect">
            <a:avLst/>
          </a:prstGeom>
        </p:spPr>
        <p:txBody>
          <a:bodyPr/>
          <a:lstStyle/>
          <a:p>
            <a:pPr lvl="0"/>
            <a:endParaRPr/>
          </a:p>
        </p:txBody>
      </p:sp>
      <p:sp>
        <p:nvSpPr>
          <p:cNvPr id="52" name="Shape 52"/>
          <p:cNvSpPr>
            <a:spLocks noGrp="1"/>
          </p:cNvSpPr>
          <p:nvPr>
            <p:ph type="body" sz="quarter" idx="1"/>
          </p:nvPr>
        </p:nvSpPr>
        <p:spPr>
          <a:prstGeom prst="rect">
            <a:avLst/>
          </a:prstGeom>
        </p:spPr>
        <p:txBody>
          <a:bodyPr/>
          <a:lstStyle/>
          <a:p>
            <a:pPr lvl="0" defTabSz="914400">
              <a:lnSpc>
                <a:spcPct val="100000"/>
              </a:lnSpc>
              <a:defRPr sz="1800"/>
            </a:pPr>
            <a:r>
              <a:rPr sz="1200" dirty="0">
                <a:latin typeface="Calibri"/>
                <a:ea typeface="Calibri"/>
                <a:cs typeface="Calibri"/>
                <a:sym typeface="Calibri"/>
              </a:rPr>
              <a:t>Passwords suck. </a:t>
            </a:r>
          </a:p>
          <a:p>
            <a:pPr lvl="0" defTabSz="914400">
              <a:lnSpc>
                <a:spcPct val="100000"/>
              </a:lnSpc>
              <a:defRPr sz="1800"/>
            </a:pPr>
            <a:endParaRPr sz="1200" dirty="0">
              <a:latin typeface="Calibri"/>
              <a:ea typeface="Calibri"/>
              <a:cs typeface="Calibri"/>
              <a:sym typeface="Calibri"/>
            </a:endParaRPr>
          </a:p>
          <a:p>
            <a:pPr lvl="0" defTabSz="914400">
              <a:lnSpc>
                <a:spcPct val="100000"/>
              </a:lnSpc>
              <a:defRPr sz="1800"/>
            </a:pPr>
            <a:r>
              <a:rPr sz="1200" dirty="0">
                <a:latin typeface="Calibri"/>
                <a:ea typeface="Calibri"/>
                <a:cs typeface="Calibri"/>
                <a:sym typeface="Calibri"/>
              </a:rPr>
              <a:t>It’s no secret – passwords are boring, passwords are weak, passwords are STOOPID. We all hate using them, we all hate building systems for them, we all hate breaking them, we all just hate dealing with them. Nevertheless, passwords are here to stay as the most common authentication mechanism. At least, passwords are a simple mechanism, and we all understand how to protect them well enough. </a:t>
            </a:r>
          </a:p>
          <a:p>
            <a:pPr lvl="0" defTabSz="914400">
              <a:lnSpc>
                <a:spcPct val="100000"/>
              </a:lnSpc>
              <a:defRPr sz="1800"/>
            </a:pPr>
            <a:endParaRPr sz="1200" dirty="0">
              <a:latin typeface="Calibri"/>
              <a:ea typeface="Calibri"/>
              <a:cs typeface="Calibri"/>
              <a:sym typeface="Calibri"/>
            </a:endParaRPr>
          </a:p>
          <a:p>
            <a:pPr lvl="0" defTabSz="914400">
              <a:lnSpc>
                <a:spcPct val="100000"/>
              </a:lnSpc>
              <a:defRPr sz="1800"/>
            </a:pPr>
            <a:r>
              <a:rPr sz="1200" dirty="0">
                <a:latin typeface="Calibri"/>
                <a:ea typeface="Calibri"/>
                <a:cs typeface="Calibri"/>
                <a:sym typeface="Calibri"/>
              </a:rPr>
              <a:t>Then how come we keep getting them wrong? </a:t>
            </a:r>
          </a:p>
          <a:p>
            <a:pPr lvl="0" defTabSz="914400">
              <a:lnSpc>
                <a:spcPct val="100000"/>
              </a:lnSpc>
              <a:defRPr sz="1800"/>
            </a:pPr>
            <a:endParaRPr sz="1200" dirty="0">
              <a:latin typeface="Calibri"/>
              <a:ea typeface="Calibri"/>
              <a:cs typeface="Calibri"/>
              <a:sym typeface="Calibri"/>
            </a:endParaRPr>
          </a:p>
          <a:p>
            <a:pPr lvl="0" defTabSz="914400">
              <a:lnSpc>
                <a:spcPct val="100000"/>
              </a:lnSpc>
              <a:defRPr sz="1800"/>
            </a:pPr>
            <a:r>
              <a:rPr sz="1200" dirty="0">
                <a:latin typeface="Calibri"/>
                <a:ea typeface="Calibri"/>
                <a:cs typeface="Calibri"/>
                <a:sym typeface="Calibri"/>
              </a:rPr>
              <a:t>Wait, </a:t>
            </a:r>
            <a:r>
              <a:rPr sz="1200" dirty="0" err="1">
                <a:latin typeface="Calibri"/>
                <a:ea typeface="Calibri"/>
                <a:cs typeface="Calibri"/>
                <a:sym typeface="Calibri"/>
              </a:rPr>
              <a:t>whaaaat</a:t>
            </a:r>
            <a:r>
              <a:rPr sz="1200" dirty="0">
                <a:latin typeface="Calibri"/>
                <a:ea typeface="Calibri"/>
                <a:cs typeface="Calibri"/>
                <a:sym typeface="Calibri"/>
              </a:rPr>
              <a:t>?? </a:t>
            </a:r>
          </a:p>
          <a:p>
            <a:pPr lvl="0" defTabSz="914400">
              <a:lnSpc>
                <a:spcPct val="100000"/>
              </a:lnSpc>
              <a:defRPr sz="1800"/>
            </a:pPr>
            <a:endParaRPr sz="1200" dirty="0">
              <a:latin typeface="Calibri"/>
              <a:ea typeface="Calibri"/>
              <a:cs typeface="Calibri"/>
              <a:sym typeface="Calibri"/>
            </a:endParaRPr>
          </a:p>
          <a:p>
            <a:pPr lvl="0" defTabSz="914400">
              <a:lnSpc>
                <a:spcPct val="100000"/>
              </a:lnSpc>
              <a:defRPr sz="1800"/>
            </a:pPr>
            <a:r>
              <a:rPr sz="1200" dirty="0">
                <a:latin typeface="Calibri"/>
                <a:ea typeface="Calibri"/>
                <a:cs typeface="Calibri"/>
                <a:sym typeface="Calibri"/>
              </a:rPr>
              <a:t>Not only are password protected sites usually flawed; not only are millions of passwords stolen more often than stupid cat pictures are posted to Facebook; not only does your mother reuse the same simple password everywhere – we, the security industry, keep giving bad password advice! </a:t>
            </a:r>
          </a:p>
          <a:p>
            <a:pPr lvl="0" defTabSz="914400">
              <a:lnSpc>
                <a:spcPct val="100000"/>
              </a:lnSpc>
              <a:defRPr sz="1800"/>
            </a:pPr>
            <a:endParaRPr sz="1200" dirty="0">
              <a:latin typeface="Calibri"/>
              <a:ea typeface="Calibri"/>
              <a:cs typeface="Calibri"/>
              <a:sym typeface="Calibri"/>
            </a:endParaRPr>
          </a:p>
          <a:p>
            <a:pPr lvl="0" defTabSz="914400">
              <a:lnSpc>
                <a:spcPct val="100000"/>
              </a:lnSpc>
              <a:defRPr sz="1800"/>
            </a:pPr>
            <a:r>
              <a:rPr sz="1200" dirty="0">
                <a:latin typeface="Calibri"/>
                <a:ea typeface="Calibri"/>
                <a:cs typeface="Calibri"/>
                <a:sym typeface="Calibri"/>
              </a:rPr>
              <a:t>This talk will discuss popular misconceptions regarding how to secure passwords, even amongst security experts. We will also show some practical attacks against the common recommendations in this area. Finally, I will share the simple solutions that we </a:t>
            </a:r>
            <a:r>
              <a:rPr sz="1200" i="1" dirty="0">
                <a:latin typeface="Calibri"/>
                <a:ea typeface="Calibri"/>
                <a:cs typeface="Calibri"/>
                <a:sym typeface="Calibri"/>
              </a:rPr>
              <a:t>should</a:t>
            </a:r>
            <a:r>
              <a:rPr sz="1200" dirty="0">
                <a:latin typeface="Calibri"/>
                <a:ea typeface="Calibri"/>
                <a:cs typeface="Calibri"/>
                <a:sym typeface="Calibri"/>
              </a:rPr>
              <a:t> be recommending, and prove mathematically that they are correct. </a:t>
            </a:r>
          </a:p>
        </p:txBody>
      </p:sp>
    </p:spTree>
    <p:extLst>
      <p:ext uri="{BB962C8B-B14F-4D97-AF65-F5344CB8AC3E}">
        <p14:creationId xmlns:p14="http://schemas.microsoft.com/office/powerpoint/2010/main" val="258286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57"/>
          <p:cNvSpPr>
            <a:spLocks noGrp="1" noRot="1" noChangeAspect="1"/>
          </p:cNvSpPr>
          <p:nvPr>
            <p:ph type="sldImg"/>
          </p:nvPr>
        </p:nvSpPr>
        <p:spPr>
          <a:prstGeom prst="rect">
            <a:avLst/>
          </a:prstGeom>
        </p:spPr>
        <p:txBody>
          <a:bodyPr/>
          <a:lstStyle/>
          <a:p>
            <a:pPr lvl="0"/>
            <a:endParaRPr/>
          </a:p>
        </p:txBody>
      </p:sp>
      <p:sp>
        <p:nvSpPr>
          <p:cNvPr id="58" name="Shape 58"/>
          <p:cNvSpPr>
            <a:spLocks noGrp="1"/>
          </p:cNvSpPr>
          <p:nvPr>
            <p:ph type="body" sz="quarter" idx="1"/>
          </p:nvPr>
        </p:nvSpPr>
        <p:spPr>
          <a:prstGeom prst="rect">
            <a:avLst/>
          </a:prstGeom>
        </p:spPr>
        <p:txBody>
          <a:bodyPr/>
          <a:lstStyle/>
          <a:p>
            <a:pPr lvl="0" defTabSz="914400">
              <a:lnSpc>
                <a:spcPct val="100000"/>
              </a:lnSpc>
              <a:defRPr sz="1800"/>
            </a:pPr>
            <a:r>
              <a:rPr sz="1200" u="sng" dirty="0">
                <a:latin typeface="Calibri"/>
                <a:ea typeface="Calibri"/>
                <a:cs typeface="Calibri"/>
                <a:sym typeface="Calibri"/>
              </a:rPr>
              <a:t>Speaker Bio</a:t>
            </a:r>
            <a:r>
              <a:rPr sz="1200" dirty="0">
                <a:latin typeface="Calibri"/>
                <a:ea typeface="Calibri"/>
                <a:cs typeface="Calibri"/>
                <a:sym typeface="Calibri"/>
              </a:rPr>
              <a:t> </a:t>
            </a:r>
          </a:p>
          <a:p>
            <a:pPr lvl="0" defTabSz="914400">
              <a:lnSpc>
                <a:spcPct val="100000"/>
              </a:lnSpc>
              <a:defRPr sz="1800"/>
            </a:pPr>
            <a:r>
              <a:rPr sz="1200" dirty="0">
                <a:latin typeface="Calibri"/>
                <a:ea typeface="Calibri"/>
                <a:cs typeface="Calibri"/>
                <a:sym typeface="Calibri"/>
              </a:rPr>
              <a:t>AviD always denies being a hipster, even while building the Code Security Research team at a hip young Silicon Valley startup. That said, when it comes to password misuse he is a downright cranky </a:t>
            </a:r>
            <a:r>
              <a:rPr sz="1200" dirty="0" err="1">
                <a:latin typeface="Calibri"/>
                <a:ea typeface="Calibri"/>
                <a:cs typeface="Calibri"/>
                <a:sym typeface="Calibri"/>
              </a:rPr>
              <a:t>neckbeard</a:t>
            </a:r>
            <a:r>
              <a:rPr sz="1200" dirty="0">
                <a:latin typeface="Calibri"/>
                <a:ea typeface="Calibri"/>
                <a:cs typeface="Calibri"/>
                <a:sym typeface="Calibri"/>
              </a:rPr>
              <a:t>. </a:t>
            </a:r>
          </a:p>
          <a:p>
            <a:pPr lvl="0" defTabSz="914400">
              <a:lnSpc>
                <a:spcPct val="100000"/>
              </a:lnSpc>
              <a:defRPr sz="1800"/>
            </a:pPr>
            <a:endParaRPr sz="1200" dirty="0">
              <a:latin typeface="Calibri"/>
              <a:ea typeface="Calibri"/>
              <a:cs typeface="Calibri"/>
              <a:sym typeface="Calibri"/>
            </a:endParaRPr>
          </a:p>
          <a:p>
            <a:pPr lvl="0" defTabSz="914400">
              <a:lnSpc>
                <a:spcPct val="100000"/>
              </a:lnSpc>
              <a:defRPr sz="1800"/>
            </a:pPr>
            <a:r>
              <a:rPr sz="1200" dirty="0">
                <a:latin typeface="Calibri"/>
                <a:ea typeface="Calibri"/>
                <a:cs typeface="Calibri"/>
                <a:sym typeface="Calibri"/>
              </a:rPr>
              <a:t>During his many years as a developer, security lead, and consultant, he has been party to some pretty poor password practices. (Pretty poor password practice parties are not as much fun as you might think). Now, he is attempting to atone for that, and throws a hissy fit every time he encounters a site with counter-productive password practices. Stay on his good side and do the right thing. </a:t>
            </a:r>
          </a:p>
          <a:p>
            <a:pPr lvl="0" defTabSz="914400">
              <a:lnSpc>
                <a:spcPct val="100000"/>
              </a:lnSpc>
              <a:defRPr sz="1800"/>
            </a:pPr>
            <a:r>
              <a:rPr sz="1200" dirty="0">
                <a:latin typeface="Calibri"/>
                <a:ea typeface="Calibri"/>
                <a:cs typeface="Calibri"/>
                <a:sym typeface="Calibri"/>
              </a:rPr>
              <a:t/>
            </a:r>
            <a:br>
              <a:rPr sz="1200" dirty="0">
                <a:latin typeface="Calibri"/>
                <a:ea typeface="Calibri"/>
                <a:cs typeface="Calibri"/>
                <a:sym typeface="Calibri"/>
              </a:rPr>
            </a:br>
            <a:endParaRPr sz="1200" dirty="0">
              <a:latin typeface="Calibri"/>
              <a:ea typeface="Calibri"/>
              <a:cs typeface="Calibri"/>
              <a:sym typeface="Calibri"/>
            </a:endParaRPr>
          </a:p>
        </p:txBody>
      </p:sp>
    </p:spTree>
    <p:extLst>
      <p:ext uri="{BB962C8B-B14F-4D97-AF65-F5344CB8AC3E}">
        <p14:creationId xmlns:p14="http://schemas.microsoft.com/office/powerpoint/2010/main" val="1796669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6" name="Shape 6"/>
          <p:cNvSpPr>
            <a:spLocks noGrp="1"/>
          </p:cNvSpPr>
          <p:nvPr>
            <p:ph type="title"/>
          </p:nvPr>
        </p:nvSpPr>
        <p:spPr>
          <a:xfrm>
            <a:off x="685800" y="1844675"/>
            <a:ext cx="7772400" cy="2041525"/>
          </a:xfrm>
          <a:prstGeom prst="rect">
            <a:avLst/>
          </a:prstGeom>
        </p:spPr>
        <p:txBody>
          <a:bodyPr/>
          <a:lstStyle/>
          <a:p>
            <a:pPr lvl="0">
              <a:defRPr sz="1800">
                <a:solidFill>
                  <a:srgbClr val="000000"/>
                </a:solidFill>
              </a:defRPr>
            </a:pPr>
            <a:r>
              <a:rPr sz="2800">
                <a:solidFill>
                  <a:srgbClr val="D9D9D9"/>
                </a:solidFill>
              </a:rPr>
              <a:t>Title Text</a:t>
            </a:r>
          </a:p>
        </p:txBody>
      </p:sp>
      <p:sp>
        <p:nvSpPr>
          <p:cNvPr id="7" name="Shape 7"/>
          <p:cNvSpPr>
            <a:spLocks noGrp="1"/>
          </p:cNvSpPr>
          <p:nvPr>
            <p:ph type="body" idx="1"/>
          </p:nvPr>
        </p:nvSpPr>
        <p:spPr>
          <a:xfrm>
            <a:off x="1371600" y="3886200"/>
            <a:ext cx="6400800" cy="29718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lvl="0">
              <a:defRPr sz="1800">
                <a:solidFill>
                  <a:srgbClr val="000000"/>
                </a:solidFill>
              </a:defRPr>
            </a:pPr>
            <a:r>
              <a:rPr sz="3200">
                <a:solidFill>
                  <a:srgbClr val="888888"/>
                </a:solidFill>
              </a:rPr>
              <a:t>Body Level One</a:t>
            </a:r>
          </a:p>
          <a:p>
            <a:pPr lvl="1">
              <a:defRPr sz="1800">
                <a:solidFill>
                  <a:srgbClr val="000000"/>
                </a:solidFill>
              </a:defRPr>
            </a:pPr>
            <a:r>
              <a:rPr sz="3200">
                <a:solidFill>
                  <a:srgbClr val="888888"/>
                </a:solidFill>
              </a:rPr>
              <a:t>Body Level Two</a:t>
            </a:r>
          </a:p>
          <a:p>
            <a:pPr lvl="2">
              <a:defRPr sz="1800">
                <a:solidFill>
                  <a:srgbClr val="000000"/>
                </a:solidFill>
              </a:defRPr>
            </a:pPr>
            <a:r>
              <a:rPr sz="3200">
                <a:solidFill>
                  <a:srgbClr val="888888"/>
                </a:solidFill>
              </a:rPr>
              <a:t>Body Level Three</a:t>
            </a:r>
          </a:p>
          <a:p>
            <a:pPr lvl="3">
              <a:defRPr sz="1800">
                <a:solidFill>
                  <a:srgbClr val="000000"/>
                </a:solidFill>
              </a:defRPr>
            </a:pPr>
            <a:r>
              <a:rPr sz="3200">
                <a:solidFill>
                  <a:srgbClr val="888888"/>
                </a:solidFill>
              </a:rPr>
              <a:t>Body Level Four</a:t>
            </a:r>
          </a:p>
          <a:p>
            <a:pPr lvl="4">
              <a:defRPr sz="1800">
                <a:solidFill>
                  <a:srgbClr val="000000"/>
                </a:solidFill>
              </a:defRPr>
            </a:pPr>
            <a:r>
              <a:rPr sz="3200">
                <a:solidFill>
                  <a:srgbClr val="888888"/>
                </a:solidFill>
              </a:rPr>
              <a:t>Body Level Five</a:t>
            </a:r>
          </a:p>
        </p:txBody>
      </p:sp>
      <p:sp>
        <p:nvSpPr>
          <p:cNvPr id="8" name="Shape 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0" name="Shape 10"/>
          <p:cNvSpPr>
            <a:spLocks noGrp="1"/>
          </p:cNvSpPr>
          <p:nvPr>
            <p:ph type="title"/>
          </p:nvPr>
        </p:nvSpPr>
        <p:spPr>
          <a:prstGeom prst="rect">
            <a:avLst/>
          </a:prstGeom>
        </p:spPr>
        <p:txBody>
          <a:bodyPr/>
          <a:lstStyle/>
          <a:p>
            <a:pPr lvl="0">
              <a:defRPr sz="1800">
                <a:solidFill>
                  <a:srgbClr val="000000"/>
                </a:solidFill>
              </a:defRPr>
            </a:pPr>
            <a:r>
              <a:rPr sz="2800">
                <a:solidFill>
                  <a:srgbClr val="D9D9D9"/>
                </a:solidFill>
              </a:rPr>
              <a:t>Title Text</a:t>
            </a:r>
          </a:p>
        </p:txBody>
      </p:sp>
      <p:sp>
        <p:nvSpPr>
          <p:cNvPr id="11" name="Shape 11"/>
          <p:cNvSpPr>
            <a:spLocks noGrp="1"/>
          </p:cNvSpPr>
          <p:nvPr>
            <p:ph type="body" idx="1"/>
          </p:nvPr>
        </p:nvSpPr>
        <p:spPr>
          <a:prstGeom prst="rect">
            <a:avLst/>
          </a:prstGeom>
        </p:spPr>
        <p:txBody>
          <a:body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12" name="Shape 1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4" name="Shape 14"/>
          <p:cNvSpPr>
            <a:spLocks noGrp="1"/>
          </p:cNvSpPr>
          <p:nvPr>
            <p:ph type="title"/>
          </p:nvPr>
        </p:nvSpPr>
        <p:spPr>
          <a:xfrm>
            <a:off x="722312" y="4406900"/>
            <a:ext cx="7772401" cy="1362075"/>
          </a:xfrm>
          <a:prstGeom prst="rect">
            <a:avLst/>
          </a:prstGeom>
        </p:spPr>
        <p:txBody>
          <a:bodyPr anchor="t"/>
          <a:lstStyle>
            <a:lvl1pPr algn="l">
              <a:defRPr sz="4000" b="1" cap="all"/>
            </a:lvl1pPr>
          </a:lstStyle>
          <a:p>
            <a:pPr lvl="0">
              <a:defRPr sz="1800" b="0" cap="none">
                <a:solidFill>
                  <a:srgbClr val="000000"/>
                </a:solidFill>
              </a:defRPr>
            </a:pPr>
            <a:r>
              <a:rPr sz="4000" b="1" cap="all">
                <a:solidFill>
                  <a:srgbClr val="D9D9D9"/>
                </a:solidFill>
              </a:rPr>
              <a:t>Title Text</a:t>
            </a:r>
          </a:p>
        </p:txBody>
      </p:sp>
      <p:sp>
        <p:nvSpPr>
          <p:cNvPr id="15" name="Shape 15"/>
          <p:cNvSpPr>
            <a:spLocks noGrp="1"/>
          </p:cNvSpPr>
          <p:nvPr>
            <p:ph type="body"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lvl="0">
              <a:defRPr sz="1800">
                <a:solidFill>
                  <a:srgbClr val="000000"/>
                </a:solidFill>
              </a:defRPr>
            </a:pPr>
            <a:r>
              <a:rPr sz="2000">
                <a:solidFill>
                  <a:srgbClr val="888888"/>
                </a:solidFill>
              </a:rPr>
              <a:t>Body Level One</a:t>
            </a:r>
          </a:p>
          <a:p>
            <a:pPr lvl="1">
              <a:defRPr sz="1800">
                <a:solidFill>
                  <a:srgbClr val="000000"/>
                </a:solidFill>
              </a:defRPr>
            </a:pPr>
            <a:r>
              <a:rPr sz="2000">
                <a:solidFill>
                  <a:srgbClr val="888888"/>
                </a:solidFill>
              </a:rPr>
              <a:t>Body Level Two</a:t>
            </a:r>
          </a:p>
          <a:p>
            <a:pPr lvl="2">
              <a:defRPr sz="1800">
                <a:solidFill>
                  <a:srgbClr val="000000"/>
                </a:solidFill>
              </a:defRPr>
            </a:pPr>
            <a:r>
              <a:rPr sz="2000">
                <a:solidFill>
                  <a:srgbClr val="888888"/>
                </a:solidFill>
              </a:rPr>
              <a:t>Body Level Three</a:t>
            </a:r>
          </a:p>
          <a:p>
            <a:pPr lvl="3">
              <a:defRPr sz="1800">
                <a:solidFill>
                  <a:srgbClr val="000000"/>
                </a:solidFill>
              </a:defRPr>
            </a:pPr>
            <a:r>
              <a:rPr sz="2000">
                <a:solidFill>
                  <a:srgbClr val="888888"/>
                </a:solidFill>
              </a:rPr>
              <a:t>Body Level Four</a:t>
            </a:r>
          </a:p>
          <a:p>
            <a:pPr lvl="4">
              <a:defRPr sz="1800">
                <a:solidFill>
                  <a:srgbClr val="000000"/>
                </a:solidFill>
              </a:defRPr>
            </a:pPr>
            <a:r>
              <a:rPr sz="2000">
                <a:solidFill>
                  <a:srgbClr val="888888"/>
                </a:solidFill>
              </a:rPr>
              <a:t>Body Level Five</a:t>
            </a:r>
          </a:p>
        </p:txBody>
      </p:sp>
      <p:sp>
        <p:nvSpPr>
          <p:cNvPr id="16" name="Shape 1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solidFill>
                  <a:srgbClr val="000000"/>
                </a:solidFill>
              </a:defRPr>
            </a:pPr>
            <a:r>
              <a:rPr sz="2800">
                <a:solidFill>
                  <a:srgbClr val="D9D9D9"/>
                </a:solidFill>
              </a:rPr>
              <a:t>Title Text</a:t>
            </a:r>
          </a:p>
        </p:txBody>
      </p:sp>
      <p:sp>
        <p:nvSpPr>
          <p:cNvPr id="19" name="Shape 19"/>
          <p:cNvSpPr>
            <a:spLocks noGrp="1"/>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
        <p:nvSpPr>
          <p:cNvPr id="20" name="Shape 2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2" name="Shape 22"/>
          <p:cNvSpPr>
            <a:spLocks noGrp="1"/>
          </p:cNvSpPr>
          <p:nvPr>
            <p:ph type="title"/>
          </p:nvPr>
        </p:nvSpPr>
        <p:spPr>
          <a:xfrm>
            <a:off x="4267200" y="41065"/>
            <a:ext cx="4724400" cy="786232"/>
          </a:xfrm>
          <a:prstGeom prst="rect">
            <a:avLst/>
          </a:prstGeom>
        </p:spPr>
        <p:txBody>
          <a:bodyPr/>
          <a:lstStyle/>
          <a:p>
            <a:pPr lvl="0">
              <a:defRPr sz="1800">
                <a:solidFill>
                  <a:srgbClr val="000000"/>
                </a:solidFill>
              </a:defRPr>
            </a:pPr>
            <a:r>
              <a:rPr sz="2800">
                <a:solidFill>
                  <a:srgbClr val="D9D9D9"/>
                </a:solidFill>
              </a:rPr>
              <a:t>Title Text</a:t>
            </a:r>
          </a:p>
        </p:txBody>
      </p:sp>
      <p:sp>
        <p:nvSpPr>
          <p:cNvPr id="23" name="Shape 23"/>
          <p:cNvSpPr>
            <a:spLocks noGrp="1"/>
          </p:cNvSpPr>
          <p:nvPr>
            <p:ph type="body" idx="1"/>
          </p:nvPr>
        </p:nvSpPr>
        <p:spPr>
          <a:xfrm>
            <a:off x="457200" y="827296"/>
            <a:ext cx="4040188" cy="1347579"/>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pPr lvl="0">
              <a:defRPr sz="1800" b="0"/>
            </a:pPr>
            <a:r>
              <a:rPr sz="2400" b="1"/>
              <a:t>Body Level One</a:t>
            </a:r>
          </a:p>
          <a:p>
            <a:pPr lvl="1">
              <a:defRPr sz="1800" b="0"/>
            </a:pPr>
            <a:r>
              <a:rPr sz="2400" b="1"/>
              <a:t>Body Level Two</a:t>
            </a:r>
          </a:p>
          <a:p>
            <a:pPr lvl="2">
              <a:defRPr sz="1800" b="0"/>
            </a:pPr>
            <a:r>
              <a:rPr sz="2400" b="1"/>
              <a:t>Body Level Three</a:t>
            </a:r>
          </a:p>
          <a:p>
            <a:pPr lvl="3">
              <a:defRPr sz="1800" b="0"/>
            </a:pPr>
            <a:r>
              <a:rPr sz="2400" b="1"/>
              <a:t>Body Level Four</a:t>
            </a:r>
          </a:p>
          <a:p>
            <a:pPr lvl="4">
              <a:defRPr sz="1800" b="0"/>
            </a:pPr>
            <a:r>
              <a:rPr sz="2400" b="1"/>
              <a:t>Body Level Five</a:t>
            </a:r>
          </a:p>
        </p:txBody>
      </p:sp>
      <p:sp>
        <p:nvSpPr>
          <p:cNvPr id="24" name="Shape 2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6" name="Shape 26"/>
          <p:cNvSpPr>
            <a:spLocks noGrp="1"/>
          </p:cNvSpPr>
          <p:nvPr>
            <p:ph type="title"/>
          </p:nvPr>
        </p:nvSpPr>
        <p:spPr>
          <a:prstGeom prst="rect">
            <a:avLst/>
          </a:prstGeom>
        </p:spPr>
        <p:txBody>
          <a:bodyPr/>
          <a:lstStyle/>
          <a:p>
            <a:pPr lvl="0">
              <a:defRPr sz="1800">
                <a:solidFill>
                  <a:srgbClr val="000000"/>
                </a:solidFill>
              </a:defRPr>
            </a:pPr>
            <a:r>
              <a:rPr sz="2800">
                <a:solidFill>
                  <a:srgbClr val="D9D9D9"/>
                </a:solidFill>
              </a:rPr>
              <a:t>Title Text</a:t>
            </a:r>
          </a:p>
        </p:txBody>
      </p:sp>
      <p:sp>
        <p:nvSpPr>
          <p:cNvPr id="27" name="Shape 2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9" name="Shape 2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1" name="Shape 31"/>
          <p:cNvSpPr>
            <a:spLocks noGrp="1"/>
          </p:cNvSpPr>
          <p:nvPr>
            <p:ph type="title"/>
          </p:nvPr>
        </p:nvSpPr>
        <p:spPr>
          <a:xfrm>
            <a:off x="457200" y="0"/>
            <a:ext cx="3008314" cy="1435100"/>
          </a:xfrm>
          <a:prstGeom prst="rect">
            <a:avLst/>
          </a:prstGeom>
        </p:spPr>
        <p:txBody>
          <a:bodyPr anchor="b"/>
          <a:lstStyle>
            <a:lvl1pPr algn="l">
              <a:defRPr sz="2000" b="1"/>
            </a:lvl1pPr>
          </a:lstStyle>
          <a:p>
            <a:pPr lvl="0">
              <a:defRPr sz="1800" b="0">
                <a:solidFill>
                  <a:srgbClr val="000000"/>
                </a:solidFill>
              </a:defRPr>
            </a:pPr>
            <a:r>
              <a:rPr sz="2000" b="1">
                <a:solidFill>
                  <a:srgbClr val="D9D9D9"/>
                </a:solidFill>
              </a:rPr>
              <a:t>Title Text</a:t>
            </a:r>
          </a:p>
        </p:txBody>
      </p:sp>
      <p:sp>
        <p:nvSpPr>
          <p:cNvPr id="32" name="Shape 32"/>
          <p:cNvSpPr>
            <a:spLocks noGrp="1"/>
          </p:cNvSpPr>
          <p:nvPr>
            <p:ph type="body" idx="1"/>
          </p:nvPr>
        </p:nvSpPr>
        <p:spPr>
          <a:xfrm>
            <a:off x="3575050" y="273050"/>
            <a:ext cx="5111750" cy="6584950"/>
          </a:xfrm>
          <a:prstGeom prst="rect">
            <a:avLst/>
          </a:prstGeom>
        </p:spPr>
        <p:txBody>
          <a:body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33" name="Shape 3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35" name="Shape 35"/>
          <p:cNvSpPr>
            <a:spLocks noGrp="1"/>
          </p:cNvSpPr>
          <p:nvPr>
            <p:ph type="title"/>
          </p:nvPr>
        </p:nvSpPr>
        <p:spPr>
          <a:xfrm>
            <a:off x="1792288" y="4800600"/>
            <a:ext cx="5486401" cy="566738"/>
          </a:xfrm>
          <a:prstGeom prst="rect">
            <a:avLst/>
          </a:prstGeom>
        </p:spPr>
        <p:txBody>
          <a:bodyPr anchor="b"/>
          <a:lstStyle>
            <a:lvl1pPr algn="l">
              <a:defRPr sz="2000" b="1"/>
            </a:lvl1pPr>
          </a:lstStyle>
          <a:p>
            <a:pPr lvl="0">
              <a:defRPr sz="1800" b="0">
                <a:solidFill>
                  <a:srgbClr val="000000"/>
                </a:solidFill>
              </a:defRPr>
            </a:pPr>
            <a:r>
              <a:rPr sz="2000" b="1">
                <a:solidFill>
                  <a:srgbClr val="D9D9D9"/>
                </a:solidFill>
              </a:rPr>
              <a:t>Title Text</a:t>
            </a:r>
          </a:p>
        </p:txBody>
      </p:sp>
      <p:sp>
        <p:nvSpPr>
          <p:cNvPr id="36" name="Shape 36"/>
          <p:cNvSpPr>
            <a:spLocks noGrp="1"/>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37" name="Shape 3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pPr lvl="0">
              <a:defRPr sz="1800">
                <a:solidFill>
                  <a:srgbClr val="000000"/>
                </a:solidFill>
              </a:defRPr>
            </a:pPr>
            <a:r>
              <a:rPr sz="2800">
                <a:solidFill>
                  <a:srgbClr val="D9D9D9"/>
                </a:solidFill>
              </a:rPr>
              <a:t>Title Text</a:t>
            </a:r>
          </a:p>
        </p:txBody>
      </p:sp>
      <p:sp>
        <p:nvSpPr>
          <p:cNvPr id="40" name="Shape 40"/>
          <p:cNvSpPr>
            <a:spLocks noGrp="1"/>
          </p:cNvSpPr>
          <p:nvPr>
            <p:ph type="body" idx="1"/>
          </p:nvPr>
        </p:nvSpPr>
        <p:spPr>
          <a:prstGeom prst="rect">
            <a:avLst/>
          </a:prstGeom>
        </p:spPr>
        <p:txBody>
          <a:body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41" name="Shape 4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43" name="Shape 43"/>
          <p:cNvSpPr>
            <a:spLocks noGrp="1"/>
          </p:cNvSpPr>
          <p:nvPr>
            <p:ph type="title"/>
          </p:nvPr>
        </p:nvSpPr>
        <p:spPr>
          <a:xfrm>
            <a:off x="6629400" y="0"/>
            <a:ext cx="2057400" cy="6400802"/>
          </a:xfrm>
          <a:prstGeom prst="rect">
            <a:avLst/>
          </a:prstGeom>
        </p:spPr>
        <p:txBody>
          <a:bodyPr/>
          <a:lstStyle/>
          <a:p>
            <a:pPr lvl="0">
              <a:defRPr sz="1800">
                <a:solidFill>
                  <a:srgbClr val="000000"/>
                </a:solidFill>
              </a:defRPr>
            </a:pPr>
            <a:r>
              <a:rPr sz="2800">
                <a:solidFill>
                  <a:srgbClr val="D9D9D9"/>
                </a:solidFill>
              </a:rPr>
              <a:t>Title Text</a:t>
            </a:r>
          </a:p>
        </p:txBody>
      </p:sp>
      <p:sp>
        <p:nvSpPr>
          <p:cNvPr id="44" name="Shape 44"/>
          <p:cNvSpPr>
            <a:spLocks noGrp="1"/>
          </p:cNvSpPr>
          <p:nvPr>
            <p:ph type="body" idx="1"/>
          </p:nvPr>
        </p:nvSpPr>
        <p:spPr>
          <a:xfrm>
            <a:off x="457200" y="274638"/>
            <a:ext cx="6019800" cy="6583363"/>
          </a:xfrm>
          <a:prstGeom prst="rect">
            <a:avLst/>
          </a:prstGeom>
        </p:spPr>
        <p:txBody>
          <a:body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45" name="Shape 4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267200" y="0"/>
            <a:ext cx="4724400" cy="868363"/>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pPr lvl="0">
              <a:defRPr sz="1800">
                <a:solidFill>
                  <a:srgbClr val="000000"/>
                </a:solidFill>
              </a:defRPr>
            </a:pPr>
            <a:r>
              <a:rPr sz="2800">
                <a:solidFill>
                  <a:srgbClr val="D9D9D9"/>
                </a:solidFill>
              </a:rPr>
              <a:t>Title Text</a:t>
            </a:r>
          </a:p>
        </p:txBody>
      </p:sp>
      <p:sp>
        <p:nvSpPr>
          <p:cNvPr id="3" name="Shape 3"/>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4" name="Shape 4"/>
          <p:cNvSpPr>
            <a:spLocks noGrp="1"/>
          </p:cNvSpPr>
          <p:nvPr>
            <p:ph type="sldNum" sz="quarter" idx="2"/>
          </p:nvPr>
        </p:nvSpPr>
        <p:spPr>
          <a:xfrm>
            <a:off x="6553200" y="6404292"/>
            <a:ext cx="2133600" cy="269241"/>
          </a:xfrm>
          <a:prstGeom prst="rect">
            <a:avLst/>
          </a:prstGeom>
          <a:ln w="12700">
            <a:miter lim="400000"/>
          </a:ln>
        </p:spPr>
        <p:txBody>
          <a:bodyPr lIns="45719" rIns="45719" anchor="ctr">
            <a:spAutoFit/>
          </a:bodyPr>
          <a:lstStyle>
            <a:lvl1pPr algn="r">
              <a:defRPr sz="1200">
                <a:solidFill>
                  <a:srgbClr val="888888"/>
                </a:solidFil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algn="ctr">
        <a:defRPr sz="2800">
          <a:solidFill>
            <a:srgbClr val="D9D9D9"/>
          </a:solidFill>
          <a:latin typeface="Calibri"/>
          <a:ea typeface="Calibri"/>
          <a:cs typeface="Calibri"/>
          <a:sym typeface="Calibri"/>
        </a:defRPr>
      </a:lvl1pPr>
      <a:lvl2pPr algn="ctr">
        <a:defRPr sz="2800">
          <a:solidFill>
            <a:srgbClr val="D9D9D9"/>
          </a:solidFill>
          <a:latin typeface="Calibri"/>
          <a:ea typeface="Calibri"/>
          <a:cs typeface="Calibri"/>
          <a:sym typeface="Calibri"/>
        </a:defRPr>
      </a:lvl2pPr>
      <a:lvl3pPr algn="ctr">
        <a:defRPr sz="2800">
          <a:solidFill>
            <a:srgbClr val="D9D9D9"/>
          </a:solidFill>
          <a:latin typeface="Calibri"/>
          <a:ea typeface="Calibri"/>
          <a:cs typeface="Calibri"/>
          <a:sym typeface="Calibri"/>
        </a:defRPr>
      </a:lvl3pPr>
      <a:lvl4pPr algn="ctr">
        <a:defRPr sz="2800">
          <a:solidFill>
            <a:srgbClr val="D9D9D9"/>
          </a:solidFill>
          <a:latin typeface="Calibri"/>
          <a:ea typeface="Calibri"/>
          <a:cs typeface="Calibri"/>
          <a:sym typeface="Calibri"/>
        </a:defRPr>
      </a:lvl4pPr>
      <a:lvl5pPr algn="ctr">
        <a:defRPr sz="2800">
          <a:solidFill>
            <a:srgbClr val="D9D9D9"/>
          </a:solidFill>
          <a:latin typeface="Calibri"/>
          <a:ea typeface="Calibri"/>
          <a:cs typeface="Calibri"/>
          <a:sym typeface="Calibri"/>
        </a:defRPr>
      </a:lvl5pPr>
      <a:lvl6pPr algn="ctr">
        <a:defRPr sz="2800">
          <a:solidFill>
            <a:srgbClr val="D9D9D9"/>
          </a:solidFill>
          <a:latin typeface="Calibri"/>
          <a:ea typeface="Calibri"/>
          <a:cs typeface="Calibri"/>
          <a:sym typeface="Calibri"/>
        </a:defRPr>
      </a:lvl6pPr>
      <a:lvl7pPr algn="ctr">
        <a:defRPr sz="2800">
          <a:solidFill>
            <a:srgbClr val="D9D9D9"/>
          </a:solidFill>
          <a:latin typeface="Calibri"/>
          <a:ea typeface="Calibri"/>
          <a:cs typeface="Calibri"/>
          <a:sym typeface="Calibri"/>
        </a:defRPr>
      </a:lvl7pPr>
      <a:lvl8pPr algn="ctr">
        <a:defRPr sz="2800">
          <a:solidFill>
            <a:srgbClr val="D9D9D9"/>
          </a:solidFill>
          <a:latin typeface="Calibri"/>
          <a:ea typeface="Calibri"/>
          <a:cs typeface="Calibri"/>
          <a:sym typeface="Calibri"/>
        </a:defRPr>
      </a:lvl8pPr>
      <a:lvl9pPr algn="ctr">
        <a:defRPr sz="2800">
          <a:solidFill>
            <a:srgbClr val="D9D9D9"/>
          </a:solidFill>
          <a:latin typeface="Calibri"/>
          <a:ea typeface="Calibri"/>
          <a:cs typeface="Calibri"/>
          <a:sym typeface="Calibri"/>
        </a:defRPr>
      </a:lvl9pPr>
    </p:titleStyle>
    <p:bodyStyle>
      <a:lvl1pPr marL="342900" indent="-342900">
        <a:spcBef>
          <a:spcPts val="700"/>
        </a:spcBef>
        <a:buSzPct val="100000"/>
        <a:buFont typeface="Arial"/>
        <a:buChar char="•"/>
        <a:defRPr sz="3200">
          <a:latin typeface="Calibri"/>
          <a:ea typeface="Calibri"/>
          <a:cs typeface="Calibri"/>
          <a:sym typeface="Calibri"/>
        </a:defRPr>
      </a:lvl1pPr>
      <a:lvl2pPr marL="783771" indent="-326571">
        <a:spcBef>
          <a:spcPts val="700"/>
        </a:spcBef>
        <a:buSzPct val="100000"/>
        <a:buFont typeface="Arial"/>
        <a:buChar char="–"/>
        <a:defRPr sz="3200">
          <a:latin typeface="Calibri"/>
          <a:ea typeface="Calibri"/>
          <a:cs typeface="Calibri"/>
          <a:sym typeface="Calibri"/>
        </a:defRPr>
      </a:lvl2pPr>
      <a:lvl3pPr marL="1219200" indent="-304800">
        <a:spcBef>
          <a:spcPts val="700"/>
        </a:spcBef>
        <a:buSzPct val="100000"/>
        <a:buFont typeface="Arial"/>
        <a:buChar char="•"/>
        <a:defRPr sz="3200">
          <a:latin typeface="Calibri"/>
          <a:ea typeface="Calibri"/>
          <a:cs typeface="Calibri"/>
          <a:sym typeface="Calibri"/>
        </a:defRPr>
      </a:lvl3pPr>
      <a:lvl4pPr marL="1737360" indent="-365760">
        <a:spcBef>
          <a:spcPts val="700"/>
        </a:spcBef>
        <a:buSzPct val="100000"/>
        <a:buFont typeface="Arial"/>
        <a:buChar char="–"/>
        <a:defRPr sz="3200">
          <a:latin typeface="Calibri"/>
          <a:ea typeface="Calibri"/>
          <a:cs typeface="Calibri"/>
          <a:sym typeface="Calibri"/>
        </a:defRPr>
      </a:lvl4pPr>
      <a:lvl5pPr marL="2194560" indent="-365760">
        <a:spcBef>
          <a:spcPts val="700"/>
        </a:spcBef>
        <a:buSzPct val="100000"/>
        <a:buFont typeface="Arial"/>
        <a:buChar char="»"/>
        <a:defRPr sz="3200">
          <a:latin typeface="Calibri"/>
          <a:ea typeface="Calibri"/>
          <a:cs typeface="Calibri"/>
          <a:sym typeface="Calibri"/>
        </a:defRPr>
      </a:lvl5pPr>
      <a:lvl6pPr marL="2651760" indent="-365760">
        <a:spcBef>
          <a:spcPts val="700"/>
        </a:spcBef>
        <a:buSzPct val="100000"/>
        <a:buFont typeface="Arial"/>
        <a:buChar char="•"/>
        <a:defRPr sz="3200">
          <a:latin typeface="Calibri"/>
          <a:ea typeface="Calibri"/>
          <a:cs typeface="Calibri"/>
          <a:sym typeface="Calibri"/>
        </a:defRPr>
      </a:lvl6pPr>
      <a:lvl7pPr marL="3108960" indent="-365760">
        <a:spcBef>
          <a:spcPts val="700"/>
        </a:spcBef>
        <a:buSzPct val="100000"/>
        <a:buFont typeface="Arial"/>
        <a:buChar char="•"/>
        <a:defRPr sz="3200">
          <a:latin typeface="Calibri"/>
          <a:ea typeface="Calibri"/>
          <a:cs typeface="Calibri"/>
          <a:sym typeface="Calibri"/>
        </a:defRPr>
      </a:lvl7pPr>
      <a:lvl8pPr marL="3566159" indent="-365759">
        <a:spcBef>
          <a:spcPts val="700"/>
        </a:spcBef>
        <a:buSzPct val="100000"/>
        <a:buFont typeface="Arial"/>
        <a:buChar char="•"/>
        <a:defRPr sz="3200">
          <a:latin typeface="Calibri"/>
          <a:ea typeface="Calibri"/>
          <a:cs typeface="Calibri"/>
          <a:sym typeface="Calibri"/>
        </a:defRPr>
      </a:lvl8pPr>
      <a:lvl9pPr marL="4023359" indent="-365759">
        <a:spcBef>
          <a:spcPts val="700"/>
        </a:spcBef>
        <a:buSzPct val="100000"/>
        <a:buFont typeface="Arial"/>
        <a:buChar char="•"/>
        <a:defRPr sz="32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indent="457200" algn="r">
        <a:defRPr sz="1200">
          <a:solidFill>
            <a:schemeClr val="tx1"/>
          </a:solidFill>
          <a:latin typeface="+mn-lt"/>
          <a:ea typeface="+mn-ea"/>
          <a:cs typeface="+mn-cs"/>
          <a:sym typeface="Calibri"/>
        </a:defRPr>
      </a:lvl2pPr>
      <a:lvl3pPr indent="914400" algn="r">
        <a:defRPr sz="1200">
          <a:solidFill>
            <a:schemeClr val="tx1"/>
          </a:solidFill>
          <a:latin typeface="+mn-lt"/>
          <a:ea typeface="+mn-ea"/>
          <a:cs typeface="+mn-cs"/>
          <a:sym typeface="Calibri"/>
        </a:defRPr>
      </a:lvl3pPr>
      <a:lvl4pPr indent="1371600" algn="r">
        <a:defRPr sz="1200">
          <a:solidFill>
            <a:schemeClr val="tx1"/>
          </a:solidFill>
          <a:latin typeface="+mn-lt"/>
          <a:ea typeface="+mn-ea"/>
          <a:cs typeface="+mn-cs"/>
          <a:sym typeface="Calibri"/>
        </a:defRPr>
      </a:lvl4pPr>
      <a:lvl5pPr indent="1828800" algn="r">
        <a:defRPr sz="1200">
          <a:solidFill>
            <a:schemeClr val="tx1"/>
          </a:solidFill>
          <a:latin typeface="+mn-lt"/>
          <a:ea typeface="+mn-ea"/>
          <a:cs typeface="+mn-cs"/>
          <a:sym typeface="Calibri"/>
        </a:defRPr>
      </a:lvl5pPr>
      <a:lvl6pPr indent="2286000" algn="r">
        <a:defRPr sz="1200">
          <a:solidFill>
            <a:schemeClr val="tx1"/>
          </a:solidFill>
          <a:latin typeface="+mn-lt"/>
          <a:ea typeface="+mn-ea"/>
          <a:cs typeface="+mn-cs"/>
          <a:sym typeface="Calibri"/>
        </a:defRPr>
      </a:lvl6pPr>
      <a:lvl7pPr indent="2743200" algn="r">
        <a:defRPr sz="1200">
          <a:solidFill>
            <a:schemeClr val="tx1"/>
          </a:solidFill>
          <a:latin typeface="+mn-lt"/>
          <a:ea typeface="+mn-ea"/>
          <a:cs typeface="+mn-cs"/>
          <a:sym typeface="Calibri"/>
        </a:defRPr>
      </a:lvl7pPr>
      <a:lvl8pPr indent="3200400" algn="r">
        <a:defRPr sz="1200">
          <a:solidFill>
            <a:schemeClr val="tx1"/>
          </a:solidFill>
          <a:latin typeface="+mn-lt"/>
          <a:ea typeface="+mn-ea"/>
          <a:cs typeface="+mn-cs"/>
          <a:sym typeface="Calibri"/>
        </a:defRPr>
      </a:lvl8pPr>
      <a:lvl9pPr indent="3657600" algn="r">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douglen@hot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hyperlink" Target="https://password-hashing.ne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49" name="Shape 49"/>
          <p:cNvSpPr>
            <a:spLocks noGrp="1"/>
          </p:cNvSpPr>
          <p:nvPr>
            <p:ph type="title"/>
          </p:nvPr>
        </p:nvSpPr>
        <p:spPr>
          <a:xfrm>
            <a:off x="685800" y="2286000"/>
            <a:ext cx="7772400" cy="1470025"/>
          </a:xfrm>
          <a:prstGeom prst="rect">
            <a:avLst/>
          </a:prstGeom>
        </p:spPr>
        <p:txBody>
          <a:bodyPr lIns="0" tIns="0" rIns="0" bIns="0">
            <a:normAutofit/>
          </a:bodyPr>
          <a:lstStyle/>
          <a:p>
            <a:pPr lvl="0" defTabSz="896111">
              <a:defRPr sz="1800">
                <a:solidFill>
                  <a:srgbClr val="000000"/>
                </a:solidFill>
              </a:defRPr>
            </a:pPr>
            <a:r>
              <a:rPr sz="4704" b="1">
                <a:solidFill>
                  <a:srgbClr val="FFFFFF"/>
                </a:solidFill>
              </a:rPr>
              <a:t>Passwords, </a:t>
            </a:r>
            <a:br>
              <a:rPr sz="4704" b="1">
                <a:solidFill>
                  <a:srgbClr val="FFFFFF"/>
                </a:solidFill>
              </a:rPr>
            </a:br>
            <a:r>
              <a:rPr sz="4704" b="1">
                <a:solidFill>
                  <a:srgbClr val="FFFFFF"/>
                </a:solidFill>
              </a:rPr>
              <a:t>Rehashed All Over Again</a:t>
            </a:r>
          </a:p>
        </p:txBody>
      </p:sp>
      <p:sp>
        <p:nvSpPr>
          <p:cNvPr id="50" name="Shape 50"/>
          <p:cNvSpPr>
            <a:spLocks noGrp="1"/>
          </p:cNvSpPr>
          <p:nvPr>
            <p:ph type="body" idx="1"/>
          </p:nvPr>
        </p:nvSpPr>
        <p:spPr>
          <a:xfrm>
            <a:off x="1371600" y="3886200"/>
            <a:ext cx="6400800" cy="1752600"/>
          </a:xfrm>
          <a:prstGeom prst="rect">
            <a:avLst/>
          </a:prstGeom>
        </p:spPr>
        <p:txBody>
          <a:bodyPr/>
          <a:lstStyle/>
          <a:p>
            <a:pPr lvl="0">
              <a:spcBef>
                <a:spcPts val="900"/>
              </a:spcBef>
              <a:defRPr sz="1800">
                <a:solidFill>
                  <a:srgbClr val="000000"/>
                </a:solidFill>
              </a:defRPr>
            </a:pPr>
            <a:r>
              <a:rPr sz="4000" b="1">
                <a:solidFill>
                  <a:srgbClr val="888888"/>
                </a:solidFill>
              </a:rPr>
              <a:t>Avi Douglen</a:t>
            </a:r>
          </a:p>
          <a:p>
            <a:pPr lvl="0">
              <a:spcBef>
                <a:spcPts val="900"/>
              </a:spcBef>
              <a:defRPr sz="1800">
                <a:solidFill>
                  <a:srgbClr val="000000"/>
                </a:solidFill>
              </a:defRPr>
            </a:pPr>
            <a:r>
              <a:rPr sz="4000" b="1">
                <a:solidFill>
                  <a:srgbClr val="888888"/>
                </a:solidFill>
              </a:rPr>
              <a:t>AppSec Israel 2014</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a:spLocks noGrp="1"/>
          </p:cNvSpPr>
          <p:nvPr>
            <p:ph type="title"/>
          </p:nvPr>
        </p:nvSpPr>
        <p:spPr>
          <a:xfrm>
            <a:off x="4267200" y="76199"/>
            <a:ext cx="4724400" cy="715964"/>
          </a:xfrm>
          <a:prstGeom prst="rect">
            <a:avLst/>
          </a:prstGeom>
        </p:spPr>
        <p:txBody>
          <a:bodyPr lIns="0" tIns="0" rIns="0" bIns="0">
            <a:normAutofit/>
          </a:bodyPr>
          <a:lstStyle/>
          <a:p>
            <a:pPr lvl="0">
              <a:defRPr sz="1800">
                <a:solidFill>
                  <a:srgbClr val="000000"/>
                </a:solidFill>
              </a:defRPr>
            </a:pPr>
            <a:r>
              <a:rPr sz="2800">
                <a:solidFill>
                  <a:srgbClr val="D9D9D9"/>
                </a:solidFill>
              </a:rPr>
              <a:t>About Me</a:t>
            </a:r>
          </a:p>
        </p:txBody>
      </p:sp>
      <p:sp>
        <p:nvSpPr>
          <p:cNvPr id="55" name="Shape 55"/>
          <p:cNvSpPr>
            <a:spLocks noGrp="1"/>
          </p:cNvSpPr>
          <p:nvPr>
            <p:ph type="body" idx="1"/>
          </p:nvPr>
        </p:nvSpPr>
        <p:spPr>
          <a:xfrm>
            <a:off x="457200" y="1600200"/>
            <a:ext cx="8229600" cy="4525963"/>
          </a:xfrm>
          <a:prstGeom prst="rect">
            <a:avLst/>
          </a:prstGeom>
        </p:spPr>
        <p:txBody>
          <a:bodyPr/>
          <a:lstStyle/>
          <a:p>
            <a:pPr lvl="0">
              <a:lnSpc>
                <a:spcPct val="80000"/>
              </a:lnSpc>
              <a:spcBef>
                <a:spcPts val="600"/>
              </a:spcBef>
              <a:defRPr sz="1800"/>
            </a:pPr>
            <a:r>
              <a:rPr sz="2900"/>
              <a:t>Avi Douglen</a:t>
            </a:r>
          </a:p>
          <a:p>
            <a:pPr marL="685800" lvl="1" indent="-228600">
              <a:lnSpc>
                <a:spcPct val="80000"/>
              </a:lnSpc>
              <a:spcBef>
                <a:spcPts val="400"/>
              </a:spcBef>
              <a:defRPr sz="1800"/>
            </a:pPr>
            <a:r>
              <a:rPr sz="2000">
                <a:hlinkClick r:id="rId3"/>
              </a:rPr>
              <a:t>douglen@hotmail.com</a:t>
            </a:r>
            <a:r>
              <a:rPr sz="2000"/>
              <a:t>  </a:t>
            </a:r>
            <a:endParaRPr sz="2500"/>
          </a:p>
          <a:p>
            <a:pPr marL="685800" lvl="1" indent="-228600">
              <a:lnSpc>
                <a:spcPct val="80000"/>
              </a:lnSpc>
              <a:spcBef>
                <a:spcPts val="400"/>
              </a:spcBef>
              <a:defRPr sz="1800"/>
            </a:pPr>
            <a:r>
              <a:rPr sz="2000"/>
              <a:t>(972)-52-7891133</a:t>
            </a:r>
            <a:endParaRPr sz="2500"/>
          </a:p>
          <a:p>
            <a:pPr lvl="0">
              <a:lnSpc>
                <a:spcPct val="80000"/>
              </a:lnSpc>
              <a:spcBef>
                <a:spcPts val="600"/>
              </a:spcBef>
              <a:defRPr sz="1800"/>
            </a:pPr>
            <a:r>
              <a:rPr sz="2900"/>
              <a:t>Security Research Lead, SourceClear</a:t>
            </a:r>
          </a:p>
          <a:p>
            <a:pPr marL="731519" lvl="1" indent="-274319">
              <a:lnSpc>
                <a:spcPct val="80000"/>
              </a:lnSpc>
              <a:spcBef>
                <a:spcPts val="500"/>
              </a:spcBef>
              <a:defRPr sz="1800"/>
            </a:pPr>
            <a:r>
              <a:rPr sz="2400"/>
              <a:t>Awesome security tools </a:t>
            </a:r>
            <a:r>
              <a:rPr sz="2400" u="sng"/>
              <a:t>for developers</a:t>
            </a:r>
            <a:endParaRPr sz="2500"/>
          </a:p>
          <a:p>
            <a:pPr marL="731519" lvl="1" indent="-274319">
              <a:lnSpc>
                <a:spcPct val="80000"/>
              </a:lnSpc>
              <a:spcBef>
                <a:spcPts val="500"/>
              </a:spcBef>
              <a:defRPr sz="1800"/>
            </a:pPr>
            <a:r>
              <a:rPr sz="2400"/>
              <a:t>Empowering developers to take back control of their software security</a:t>
            </a:r>
            <a:endParaRPr sz="2500"/>
          </a:p>
          <a:p>
            <a:pPr marL="731519" lvl="1" indent="-274319">
              <a:lnSpc>
                <a:spcPct val="80000"/>
              </a:lnSpc>
              <a:spcBef>
                <a:spcPts val="500"/>
              </a:spcBef>
              <a:defRPr sz="1800"/>
            </a:pPr>
            <a:r>
              <a:rPr sz="2400"/>
              <a:t>Code should be written securely, not just reviewed</a:t>
            </a:r>
            <a:endParaRPr sz="2500"/>
          </a:p>
          <a:p>
            <a:pPr lvl="0">
              <a:lnSpc>
                <a:spcPct val="80000"/>
              </a:lnSpc>
              <a:spcBef>
                <a:spcPts val="600"/>
              </a:spcBef>
              <a:defRPr sz="1800"/>
            </a:pPr>
            <a:r>
              <a:rPr sz="2900"/>
              <a:t>Chairman, OWASP Israel</a:t>
            </a:r>
          </a:p>
          <a:p>
            <a:pPr lvl="0">
              <a:lnSpc>
                <a:spcPct val="80000"/>
              </a:lnSpc>
              <a:spcBef>
                <a:spcPts val="600"/>
              </a:spcBef>
              <a:defRPr sz="1800"/>
            </a:pPr>
            <a:endParaRPr sz="2900"/>
          </a:p>
          <a:p>
            <a:pPr lvl="0">
              <a:lnSpc>
                <a:spcPct val="80000"/>
              </a:lnSpc>
              <a:spcBef>
                <a:spcPts val="600"/>
              </a:spcBef>
              <a:defRPr sz="1800"/>
            </a:pPr>
            <a:r>
              <a:rPr sz="2900"/>
              <a:t>… </a:t>
            </a:r>
            <a:r>
              <a:rPr sz="2900" b="1" i="1"/>
              <a:t>and I Too Have Given Bad Password Advice</a:t>
            </a:r>
          </a:p>
        </p:txBody>
      </p:sp>
      <p:pic>
        <p:nvPicPr>
          <p:cNvPr id="56" name="image3.png"/>
          <p:cNvPicPr/>
          <p:nvPr/>
        </p:nvPicPr>
        <p:blipFill>
          <a:blip r:embed="rId4" cstate="email">
            <a:extLst>
              <a:ext uri="{28A0092B-C50C-407E-A947-70E740481C1C}">
                <a14:useLocalDpi xmlns:a14="http://schemas.microsoft.com/office/drawing/2010/main"/>
              </a:ext>
            </a:extLst>
          </a:blip>
          <a:stretch>
            <a:fillRect/>
          </a:stretch>
        </p:blipFill>
        <p:spPr>
          <a:xfrm>
            <a:off x="6553200" y="1850206"/>
            <a:ext cx="2552700" cy="36912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hape 60"/>
          <p:cNvSpPr>
            <a:spLocks noGrp="1"/>
          </p:cNvSpPr>
          <p:nvPr>
            <p:ph type="body" idx="1"/>
          </p:nvPr>
        </p:nvSpPr>
        <p:spPr>
          <a:xfrm>
            <a:off x="457200" y="1600200"/>
            <a:ext cx="8229600" cy="4525963"/>
          </a:xfrm>
          <a:prstGeom prst="rect">
            <a:avLst/>
          </a:prstGeom>
        </p:spPr>
        <p:txBody>
          <a:bodyPr/>
          <a:lstStyle/>
          <a:p>
            <a:pPr marL="339470" lvl="0" indent="-339470" defTabSz="905255">
              <a:lnSpc>
                <a:spcPct val="80000"/>
              </a:lnSpc>
              <a:spcBef>
                <a:spcPts val="900"/>
              </a:spcBef>
              <a:buSzTx/>
              <a:buNone/>
              <a:defRPr sz="1800"/>
            </a:pPr>
            <a:r>
              <a:rPr sz="3959"/>
              <a:t>Why do smart people give bad advice?</a:t>
            </a:r>
            <a:endParaRPr sz="2376"/>
          </a:p>
          <a:p>
            <a:pPr marL="0" lvl="0" indent="0" defTabSz="905255">
              <a:lnSpc>
                <a:spcPct val="80000"/>
              </a:lnSpc>
              <a:spcBef>
                <a:spcPts val="500"/>
              </a:spcBef>
              <a:buSzTx/>
              <a:buNone/>
              <a:defRPr sz="1800"/>
            </a:pPr>
            <a:endParaRPr sz="2376"/>
          </a:p>
          <a:p>
            <a:pPr marL="339470" lvl="0" indent="-339470" defTabSz="905255">
              <a:lnSpc>
                <a:spcPct val="80000"/>
              </a:lnSpc>
              <a:spcBef>
                <a:spcPts val="500"/>
              </a:spcBef>
              <a:defRPr sz="1800"/>
            </a:pPr>
            <a:r>
              <a:rPr sz="2376"/>
              <a:t>Status Quo – “This is what we’ve always done!”</a:t>
            </a:r>
          </a:p>
          <a:p>
            <a:pPr marL="339470" lvl="0" indent="-339470" defTabSz="905255">
              <a:lnSpc>
                <a:spcPct val="80000"/>
              </a:lnSpc>
              <a:spcBef>
                <a:spcPts val="500"/>
              </a:spcBef>
              <a:defRPr sz="1800"/>
            </a:pPr>
            <a:r>
              <a:rPr sz="2376"/>
              <a:t>“Best” Practices – “This is what everybody else is doing!”</a:t>
            </a:r>
          </a:p>
          <a:p>
            <a:pPr marL="339470" lvl="0" indent="-339470" defTabSz="905255">
              <a:lnSpc>
                <a:spcPct val="80000"/>
              </a:lnSpc>
              <a:spcBef>
                <a:spcPts val="500"/>
              </a:spcBef>
              <a:defRPr sz="1800"/>
            </a:pPr>
            <a:r>
              <a:rPr sz="2376"/>
              <a:t>Laziness – “Too much work to change this now!”</a:t>
            </a:r>
          </a:p>
          <a:p>
            <a:pPr marL="339470" lvl="0" indent="-339470" defTabSz="905255">
              <a:lnSpc>
                <a:spcPct val="80000"/>
              </a:lnSpc>
              <a:spcBef>
                <a:spcPts val="500"/>
              </a:spcBef>
              <a:defRPr sz="1800"/>
            </a:pPr>
            <a:r>
              <a:rPr sz="2376"/>
              <a:t>Regulations – “We don’t really have any choice…”</a:t>
            </a:r>
          </a:p>
          <a:p>
            <a:pPr marL="339470" lvl="0" indent="-339470" defTabSz="905255">
              <a:lnSpc>
                <a:spcPct val="80000"/>
              </a:lnSpc>
              <a:spcBef>
                <a:spcPts val="500"/>
              </a:spcBef>
              <a:defRPr sz="1800"/>
            </a:pPr>
            <a:endParaRPr sz="2376"/>
          </a:p>
          <a:p>
            <a:pPr marL="339470" lvl="0" indent="-339470" defTabSz="905255">
              <a:lnSpc>
                <a:spcPct val="80000"/>
              </a:lnSpc>
              <a:spcBef>
                <a:spcPts val="500"/>
              </a:spcBef>
              <a:defRPr sz="1800"/>
            </a:pPr>
            <a:r>
              <a:rPr sz="2376"/>
              <a:t>Wrong Risks – “I assume it’s the </a:t>
            </a:r>
            <a:r>
              <a:rPr sz="2376" u="sng"/>
              <a:t>right</a:t>
            </a:r>
            <a:r>
              <a:rPr sz="2376"/>
              <a:t> problem to solve!”</a:t>
            </a:r>
          </a:p>
          <a:p>
            <a:pPr marL="339470" lvl="0" indent="-339470" defTabSz="905255">
              <a:lnSpc>
                <a:spcPct val="80000"/>
              </a:lnSpc>
              <a:spcBef>
                <a:spcPts val="500"/>
              </a:spcBef>
              <a:defRPr sz="1800"/>
            </a:pPr>
            <a:r>
              <a:rPr sz="2376"/>
              <a:t>Faulty Mitigation – “I assume this </a:t>
            </a:r>
            <a:r>
              <a:rPr sz="2376" u="sng"/>
              <a:t>solves</a:t>
            </a:r>
            <a:r>
              <a:rPr sz="2376"/>
              <a:t> the problem!”</a:t>
            </a:r>
          </a:p>
          <a:p>
            <a:pPr marL="339470" lvl="0" indent="-339470" defTabSz="905255">
              <a:lnSpc>
                <a:spcPct val="80000"/>
              </a:lnSpc>
              <a:spcBef>
                <a:spcPts val="500"/>
              </a:spcBef>
              <a:defRPr sz="1800"/>
            </a:pPr>
            <a:r>
              <a:rPr sz="2376"/>
              <a:t>Lack of Alternatives – “I assume there is nothing </a:t>
            </a:r>
            <a:r>
              <a:rPr sz="2376" u="sng"/>
              <a:t>better!</a:t>
            </a:r>
            <a:r>
              <a:rPr sz="2376"/>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60">
                                            <p:txEl>
                                              <p:pRg st="5" end="5"/>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1" nodeType="afterEffect">
                                  <p:stCondLst>
                                    <p:cond delay="0"/>
                                  </p:stCondLst>
                                  <p:iterate>
                                    <p:tmAbs val="0"/>
                                  </p:iterate>
                                  <p:childTnLst>
                                    <p:set>
                                      <p:cBhvr>
                                        <p:cTn id="21" fill="hold"/>
                                        <p:tgtEl>
                                          <p:spTgt spid="60">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1" nodeType="clickEffect">
                                  <p:stCondLst>
                                    <p:cond delay="0"/>
                                  </p:stCondLst>
                                  <p:iterate>
                                    <p:tmAbs val="0"/>
                                  </p:iterate>
                                  <p:childTnLst>
                                    <p:set>
                                      <p:cBhvr>
                                        <p:cTn id="25" fill="hold"/>
                                        <p:tgtEl>
                                          <p:spTgt spid="60">
                                            <p:txEl>
                                              <p:pRg st="7" end="7"/>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1" nodeType="clickEffect">
                                  <p:stCondLst>
                                    <p:cond delay="0"/>
                                  </p:stCondLst>
                                  <p:iterate>
                                    <p:tmAbs val="0"/>
                                  </p:iterate>
                                  <p:childTnLst>
                                    <p:set>
                                      <p:cBhvr>
                                        <p:cTn id="29" fill="hold"/>
                                        <p:tgtEl>
                                          <p:spTgt spid="60">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1" nodeType="clickEffect">
                                  <p:stCondLst>
                                    <p:cond delay="0"/>
                                  </p:stCondLst>
                                  <p:iterate>
                                    <p:tmAbs val="0"/>
                                  </p:iterate>
                                  <p:childTnLst>
                                    <p:set>
                                      <p:cBhvr>
                                        <p:cTn id="33" fill="hold"/>
                                        <p:tgtEl>
                                          <p:spTgt spid="6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1"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62"/>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63" name="Shape 63"/>
          <p:cNvSpPr>
            <a:spLocks noGrp="1"/>
          </p:cNvSpPr>
          <p:nvPr>
            <p:ph type="body" idx="1"/>
          </p:nvPr>
        </p:nvSpPr>
        <p:spPr>
          <a:xfrm>
            <a:off x="457200" y="1600200"/>
            <a:ext cx="8229600" cy="4525963"/>
          </a:xfrm>
          <a:prstGeom prst="rect">
            <a:avLst/>
          </a:prstGeom>
        </p:spPr>
        <p:txBody>
          <a:bodyPr/>
          <a:lstStyle/>
          <a:p>
            <a:pPr lvl="0">
              <a:lnSpc>
                <a:spcPct val="80000"/>
              </a:lnSpc>
              <a:spcBef>
                <a:spcPts val="800"/>
              </a:spcBef>
              <a:buSzTx/>
              <a:buNone/>
              <a:defRPr sz="1800"/>
            </a:pPr>
            <a:r>
              <a:rPr sz="3600"/>
              <a:t>Password Threats and Risks</a:t>
            </a:r>
            <a:endParaRPr sz="2200"/>
          </a:p>
          <a:p>
            <a:pPr lvl="0">
              <a:lnSpc>
                <a:spcPct val="80000"/>
              </a:lnSpc>
              <a:spcBef>
                <a:spcPts val="500"/>
              </a:spcBef>
              <a:defRPr sz="1800"/>
            </a:pPr>
            <a:r>
              <a:rPr sz="2200"/>
              <a:t>Sociological Weaknesses</a:t>
            </a:r>
          </a:p>
          <a:p>
            <a:pPr marL="742950" lvl="1" indent="-285750">
              <a:lnSpc>
                <a:spcPct val="80000"/>
              </a:lnSpc>
              <a:spcBef>
                <a:spcPts val="400"/>
              </a:spcBef>
              <a:defRPr sz="1800"/>
            </a:pPr>
            <a:r>
              <a:rPr sz="1900"/>
              <a:t>Phishing</a:t>
            </a:r>
          </a:p>
          <a:p>
            <a:pPr marL="742950" lvl="1" indent="-285750">
              <a:lnSpc>
                <a:spcPct val="80000"/>
              </a:lnSpc>
              <a:spcBef>
                <a:spcPts val="400"/>
              </a:spcBef>
              <a:defRPr sz="1800"/>
            </a:pPr>
            <a:r>
              <a:rPr sz="1900"/>
              <a:t>Chocolate</a:t>
            </a:r>
          </a:p>
          <a:p>
            <a:pPr marL="742950" lvl="1" indent="-285750">
              <a:lnSpc>
                <a:spcPct val="80000"/>
              </a:lnSpc>
              <a:spcBef>
                <a:spcPts val="400"/>
              </a:spcBef>
              <a:defRPr sz="1800"/>
            </a:pPr>
            <a:r>
              <a:rPr sz="1900"/>
              <a:t>Sticky notes</a:t>
            </a:r>
          </a:p>
          <a:p>
            <a:pPr marL="742950" lvl="1" indent="-285750">
              <a:lnSpc>
                <a:spcPct val="80000"/>
              </a:lnSpc>
              <a:spcBef>
                <a:spcPts val="400"/>
              </a:spcBef>
              <a:defRPr sz="1800"/>
            </a:pPr>
            <a:r>
              <a:rPr sz="1900"/>
              <a:t>Password Reuse</a:t>
            </a:r>
          </a:p>
          <a:p>
            <a:pPr lvl="0">
              <a:lnSpc>
                <a:spcPct val="80000"/>
              </a:lnSpc>
              <a:spcBef>
                <a:spcPts val="500"/>
              </a:spcBef>
              <a:defRPr sz="1800"/>
            </a:pPr>
            <a:r>
              <a:rPr sz="2200"/>
              <a:t>Indirect Technical Attacks</a:t>
            </a:r>
          </a:p>
          <a:p>
            <a:pPr marL="742950" lvl="1" indent="-285750">
              <a:lnSpc>
                <a:spcPct val="80000"/>
              </a:lnSpc>
              <a:spcBef>
                <a:spcPts val="400"/>
              </a:spcBef>
              <a:defRPr sz="1800"/>
            </a:pPr>
            <a:r>
              <a:rPr sz="1900"/>
              <a:t>Interception</a:t>
            </a:r>
          </a:p>
          <a:p>
            <a:pPr marL="742950" lvl="1" indent="-285750">
              <a:lnSpc>
                <a:spcPct val="80000"/>
              </a:lnSpc>
              <a:spcBef>
                <a:spcPts val="400"/>
              </a:spcBef>
              <a:defRPr sz="1800"/>
            </a:pPr>
            <a:r>
              <a:rPr sz="1900"/>
              <a:t>Man-in-the-Middle</a:t>
            </a:r>
          </a:p>
          <a:p>
            <a:pPr marL="742950" lvl="1" indent="-285750">
              <a:lnSpc>
                <a:spcPct val="80000"/>
              </a:lnSpc>
              <a:spcBef>
                <a:spcPts val="400"/>
              </a:spcBef>
              <a:defRPr sz="1800"/>
            </a:pPr>
            <a:r>
              <a:rPr sz="1900"/>
              <a:t>Malware (e.g. Rootkits / keyloggers)</a:t>
            </a:r>
          </a:p>
          <a:p>
            <a:pPr lvl="0">
              <a:lnSpc>
                <a:spcPct val="80000"/>
              </a:lnSpc>
              <a:spcBef>
                <a:spcPts val="500"/>
              </a:spcBef>
              <a:defRPr sz="1800"/>
            </a:pPr>
            <a:r>
              <a:rPr sz="2200"/>
              <a:t>Direct Technical Attacks</a:t>
            </a:r>
          </a:p>
          <a:p>
            <a:pPr marL="742950" lvl="1" indent="-285750">
              <a:lnSpc>
                <a:spcPct val="80000"/>
              </a:lnSpc>
              <a:spcBef>
                <a:spcPts val="400"/>
              </a:spcBef>
              <a:defRPr sz="1800"/>
            </a:pPr>
            <a:r>
              <a:rPr sz="1900"/>
              <a:t>Brute Force / Guessing</a:t>
            </a:r>
          </a:p>
          <a:p>
            <a:pPr marL="742950" lvl="1" indent="-285750">
              <a:lnSpc>
                <a:spcPct val="80000"/>
              </a:lnSpc>
              <a:spcBef>
                <a:spcPts val="400"/>
              </a:spcBef>
              <a:defRPr sz="1800"/>
            </a:pPr>
            <a:r>
              <a:rPr sz="1900"/>
              <a:t>Database Leak + Cracking</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3">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1000"/>
                                  </p:stCondLst>
                                  <p:iterate>
                                    <p:tmAbs val="0"/>
                                  </p:iterate>
                                  <p:childTnLst>
                                    <p:set>
                                      <p:cBhvr>
                                        <p:cTn id="9" fill="hold"/>
                                        <p:tgtEl>
                                          <p:spTgt spid="63">
                                            <p:txEl>
                                              <p:pRg st="2" end="2"/>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1" nodeType="afterEffect">
                                  <p:stCondLst>
                                    <p:cond delay="1000"/>
                                  </p:stCondLst>
                                  <p:iterate>
                                    <p:tmAbs val="0"/>
                                  </p:iterate>
                                  <p:childTnLst>
                                    <p:set>
                                      <p:cBhvr>
                                        <p:cTn id="12" fill="hold"/>
                                        <p:tgtEl>
                                          <p:spTgt spid="63">
                                            <p:txEl>
                                              <p:pRg st="3" end="3"/>
                                            </p:txEl>
                                          </p:spTgt>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grpId="1" nodeType="afterEffect">
                                  <p:stCondLst>
                                    <p:cond delay="1000"/>
                                  </p:stCondLst>
                                  <p:iterate>
                                    <p:tmAbs val="0"/>
                                  </p:iterate>
                                  <p:childTnLst>
                                    <p:set>
                                      <p:cBhvr>
                                        <p:cTn id="15" fill="hold"/>
                                        <p:tgtEl>
                                          <p:spTgt spid="63">
                                            <p:txEl>
                                              <p:pRg st="4" end="4"/>
                                            </p:txEl>
                                          </p:spTgt>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grpId="1" nodeType="afterEffect">
                                  <p:stCondLst>
                                    <p:cond delay="1000"/>
                                  </p:stCondLst>
                                  <p:iterate>
                                    <p:tmAbs val="0"/>
                                  </p:iterate>
                                  <p:childTnLst>
                                    <p:set>
                                      <p:cBhvr>
                                        <p:cTn id="18" fill="hold"/>
                                        <p:tgtEl>
                                          <p:spTgt spid="6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63">
                                            <p:txEl>
                                              <p:pRg st="6" end="6"/>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1" nodeType="afterEffect">
                                  <p:stCondLst>
                                    <p:cond delay="1000"/>
                                  </p:stCondLst>
                                  <p:iterate>
                                    <p:tmAbs val="0"/>
                                  </p:iterate>
                                  <p:childTnLst>
                                    <p:set>
                                      <p:cBhvr>
                                        <p:cTn id="25" fill="hold"/>
                                        <p:tgtEl>
                                          <p:spTgt spid="63">
                                            <p:txEl>
                                              <p:pRg st="7" end="7"/>
                                            </p:txEl>
                                          </p:spTgt>
                                        </p:tgtEl>
                                        <p:attrNameLst>
                                          <p:attrName>style.visibility</p:attrName>
                                        </p:attrNameLst>
                                      </p:cBhvr>
                                      <p:to>
                                        <p:strVal val="visible"/>
                                      </p:to>
                                    </p:set>
                                  </p:childTnLst>
                                </p:cTn>
                              </p:par>
                            </p:childTnLst>
                          </p:cTn>
                        </p:par>
                        <p:par>
                          <p:cTn id="26" fill="hold">
                            <p:stCondLst>
                              <p:cond delay="1000"/>
                            </p:stCondLst>
                            <p:childTnLst>
                              <p:par>
                                <p:cTn id="27" presetID="1" presetClass="entr" presetSubtype="0" fill="hold" grpId="1" nodeType="afterEffect">
                                  <p:stCondLst>
                                    <p:cond delay="1000"/>
                                  </p:stCondLst>
                                  <p:iterate>
                                    <p:tmAbs val="0"/>
                                  </p:iterate>
                                  <p:childTnLst>
                                    <p:set>
                                      <p:cBhvr>
                                        <p:cTn id="28" fill="hold"/>
                                        <p:tgtEl>
                                          <p:spTgt spid="63">
                                            <p:txEl>
                                              <p:pRg st="8" end="8"/>
                                            </p:txEl>
                                          </p:spTgt>
                                        </p:tgtEl>
                                        <p:attrNameLst>
                                          <p:attrName>style.visibility</p:attrName>
                                        </p:attrNameLst>
                                      </p:cBhvr>
                                      <p:to>
                                        <p:strVal val="visible"/>
                                      </p:to>
                                    </p:set>
                                  </p:childTnLst>
                                </p:cTn>
                              </p:par>
                            </p:childTnLst>
                          </p:cTn>
                        </p:par>
                        <p:par>
                          <p:cTn id="29" fill="hold">
                            <p:stCondLst>
                              <p:cond delay="2000"/>
                            </p:stCondLst>
                            <p:childTnLst>
                              <p:par>
                                <p:cTn id="30" presetID="1" presetClass="entr" presetSubtype="0" fill="hold" grpId="1" nodeType="afterEffect">
                                  <p:stCondLst>
                                    <p:cond delay="1000"/>
                                  </p:stCondLst>
                                  <p:iterate>
                                    <p:tmAbs val="0"/>
                                  </p:iterate>
                                  <p:childTnLst>
                                    <p:set>
                                      <p:cBhvr>
                                        <p:cTn id="31" fill="hold"/>
                                        <p:tgtEl>
                                          <p:spTgt spid="63">
                                            <p:txEl>
                                              <p:pRg st="9" end="9"/>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1" nodeType="clickEffect">
                                  <p:stCondLst>
                                    <p:cond delay="0"/>
                                  </p:stCondLst>
                                  <p:iterate>
                                    <p:tmAbs val="0"/>
                                  </p:iterate>
                                  <p:childTnLst>
                                    <p:set>
                                      <p:cBhvr>
                                        <p:cTn id="35" fill="hold"/>
                                        <p:tgtEl>
                                          <p:spTgt spid="63">
                                            <p:txEl>
                                              <p:pRg st="10" end="10"/>
                                            </p:txEl>
                                          </p:spTgt>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1" nodeType="afterEffect">
                                  <p:stCondLst>
                                    <p:cond delay="1000"/>
                                  </p:stCondLst>
                                  <p:iterate>
                                    <p:tmAbs val="0"/>
                                  </p:iterate>
                                  <p:childTnLst>
                                    <p:set>
                                      <p:cBhvr>
                                        <p:cTn id="38" fill="hold"/>
                                        <p:tgtEl>
                                          <p:spTgt spid="63">
                                            <p:txEl>
                                              <p:pRg st="11" end="11"/>
                                            </p:txEl>
                                          </p:spTgt>
                                        </p:tgtEl>
                                        <p:attrNameLst>
                                          <p:attrName>style.visibility</p:attrName>
                                        </p:attrNameLst>
                                      </p:cBhvr>
                                      <p:to>
                                        <p:strVal val="visible"/>
                                      </p:to>
                                    </p:set>
                                  </p:childTnLst>
                                </p:cTn>
                              </p:par>
                            </p:childTnLst>
                          </p:cTn>
                        </p:par>
                        <p:par>
                          <p:cTn id="39" fill="hold">
                            <p:stCondLst>
                              <p:cond delay="1000"/>
                            </p:stCondLst>
                            <p:childTnLst>
                              <p:par>
                                <p:cTn id="40" presetID="1" presetClass="entr" presetSubtype="0" fill="hold" grpId="1" nodeType="afterEffect">
                                  <p:stCondLst>
                                    <p:cond delay="1000"/>
                                  </p:stCondLst>
                                  <p:iterate>
                                    <p:tmAbs val="0"/>
                                  </p:iterate>
                                  <p:childTnLst>
                                    <p:set>
                                      <p:cBhvr>
                                        <p:cTn id="41" fill="hold"/>
                                        <p:tgtEl>
                                          <p:spTgt spid="6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1"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hape 65"/>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66" name="Shape 66"/>
          <p:cNvSpPr>
            <a:spLocks noGrp="1"/>
          </p:cNvSpPr>
          <p:nvPr>
            <p:ph type="body" idx="1"/>
          </p:nvPr>
        </p:nvSpPr>
        <p:spPr>
          <a:xfrm>
            <a:off x="457200" y="1600200"/>
            <a:ext cx="8229600" cy="4525963"/>
          </a:xfrm>
          <a:prstGeom prst="rect">
            <a:avLst/>
          </a:prstGeom>
        </p:spPr>
        <p:txBody>
          <a:bodyPr/>
          <a:lstStyle/>
          <a:p>
            <a:pPr marL="0" lvl="0" indent="0">
              <a:spcBef>
                <a:spcPts val="900"/>
              </a:spcBef>
              <a:buSzTx/>
              <a:buNone/>
              <a:defRPr sz="1800"/>
            </a:pPr>
            <a:r>
              <a:rPr sz="4000" u="sng"/>
              <a:t>Agenda</a:t>
            </a:r>
            <a:r>
              <a:rPr sz="4000"/>
              <a:t>: </a:t>
            </a:r>
          </a:p>
          <a:p>
            <a:pPr lvl="0">
              <a:defRPr sz="1800"/>
            </a:pPr>
            <a:endParaRPr sz="4000"/>
          </a:p>
          <a:p>
            <a:pPr marL="428625" lvl="0" indent="-428625">
              <a:spcBef>
                <a:spcPts val="900"/>
              </a:spcBef>
              <a:defRPr sz="1800"/>
            </a:pPr>
            <a:r>
              <a:rPr sz="4000"/>
              <a:t>Password Selection</a:t>
            </a:r>
          </a:p>
          <a:p>
            <a:pPr lvl="0">
              <a:defRPr sz="1800"/>
            </a:pPr>
            <a:endParaRPr sz="4000"/>
          </a:p>
          <a:p>
            <a:pPr marL="428625" lvl="0" indent="-428625">
              <a:spcBef>
                <a:spcPts val="900"/>
              </a:spcBef>
              <a:defRPr sz="1800"/>
            </a:pPr>
            <a:r>
              <a:rPr sz="4000"/>
              <a:t>Password Storage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Shape 68"/>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69" name="Shape 69"/>
          <p:cNvSpPr>
            <a:spLocks noGrp="1"/>
          </p:cNvSpPr>
          <p:nvPr>
            <p:ph type="body" idx="1"/>
          </p:nvPr>
        </p:nvSpPr>
        <p:spPr>
          <a:xfrm>
            <a:off x="457200" y="1600200"/>
            <a:ext cx="8229600" cy="4525963"/>
          </a:xfrm>
          <a:prstGeom prst="rect">
            <a:avLst/>
          </a:prstGeom>
        </p:spPr>
        <p:txBody>
          <a:bodyPr/>
          <a:lstStyle/>
          <a:p>
            <a:pPr lvl="0">
              <a:spcBef>
                <a:spcPts val="900"/>
              </a:spcBef>
              <a:buSzTx/>
              <a:buNone/>
              <a:defRPr sz="1800"/>
            </a:pPr>
            <a:r>
              <a:rPr sz="4000"/>
              <a:t>A Word About Brute Force Protection…</a:t>
            </a:r>
          </a:p>
          <a:p>
            <a:pPr lvl="0">
              <a:defRPr sz="1800"/>
            </a:pPr>
            <a:endParaRPr sz="4000"/>
          </a:p>
          <a:p>
            <a:pPr lvl="0" algn="ctr">
              <a:spcBef>
                <a:spcPts val="2300"/>
              </a:spcBef>
              <a:buSzTx/>
              <a:buNone/>
              <a:defRPr sz="1800"/>
            </a:pPr>
            <a:r>
              <a:rPr sz="9600"/>
              <a:t>ENTROPY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9">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6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6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6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1"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72" name="Shape 72"/>
          <p:cNvSpPr>
            <a:spLocks noGrp="1"/>
          </p:cNvSpPr>
          <p:nvPr>
            <p:ph type="body" idx="1"/>
          </p:nvPr>
        </p:nvSpPr>
        <p:spPr>
          <a:xfrm>
            <a:off x="457200" y="1600200"/>
            <a:ext cx="8229600" cy="4525963"/>
          </a:xfrm>
          <a:prstGeom prst="rect">
            <a:avLst/>
          </a:prstGeom>
        </p:spPr>
        <p:txBody>
          <a:bodyPr/>
          <a:lstStyle/>
          <a:p>
            <a:pPr marL="0" lvl="0" indent="0">
              <a:spcBef>
                <a:spcPts val="600"/>
              </a:spcBef>
              <a:buSzTx/>
              <a:buNone/>
              <a:defRPr sz="1800"/>
            </a:pPr>
            <a:r>
              <a:rPr sz="2800"/>
              <a:t>Wikipedia Definition of Entropy:</a:t>
            </a:r>
          </a:p>
          <a:p>
            <a:pPr marL="0" lvl="0" indent="0">
              <a:buSzTx/>
              <a:buNone/>
              <a:defRPr sz="1800"/>
            </a:pPr>
            <a:endParaRPr sz="2800"/>
          </a:p>
          <a:p>
            <a:pPr marL="0" lvl="0" indent="0" algn="ctr">
              <a:spcBef>
                <a:spcPts val="900"/>
              </a:spcBef>
              <a:buSzTx/>
              <a:buNone/>
              <a:defRPr sz="1800"/>
            </a:pPr>
            <a:r>
              <a:rPr sz="4000" i="1"/>
              <a:t>“… </a:t>
            </a:r>
            <a:r>
              <a:rPr sz="4000" b="1" i="1"/>
              <a:t>entropy</a:t>
            </a:r>
            <a:r>
              <a:rPr sz="4000" i="1"/>
              <a:t> is the </a:t>
            </a:r>
            <a:r>
              <a:rPr sz="4000" i="1" u="sng"/>
              <a:t>average</a:t>
            </a:r>
            <a:r>
              <a:rPr sz="4000" i="1"/>
              <a:t> amount of information contained in each message received.”</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75" name="Shape 75"/>
          <p:cNvSpPr>
            <a:spLocks noGrp="1"/>
          </p:cNvSpPr>
          <p:nvPr>
            <p:ph type="body" idx="1"/>
          </p:nvPr>
        </p:nvSpPr>
        <p:spPr>
          <a:xfrm>
            <a:off x="457200" y="1600200"/>
            <a:ext cx="8229600" cy="4525963"/>
          </a:xfrm>
          <a:prstGeom prst="rect">
            <a:avLst/>
          </a:prstGeom>
        </p:spPr>
        <p:txBody>
          <a:bodyPr/>
          <a:lstStyle/>
          <a:p>
            <a:pPr marL="0" lvl="0" indent="0">
              <a:spcBef>
                <a:spcPts val="600"/>
              </a:spcBef>
              <a:buSzTx/>
              <a:buNone/>
              <a:defRPr sz="1800"/>
            </a:pPr>
            <a:r>
              <a:rPr sz="2800"/>
              <a:t>Wikipedia Definition of Entropy:</a:t>
            </a:r>
          </a:p>
          <a:p>
            <a:pPr marL="0" lvl="0" indent="0">
              <a:buSzTx/>
              <a:buNone/>
              <a:defRPr sz="1800"/>
            </a:pPr>
            <a:endParaRPr sz="2800"/>
          </a:p>
          <a:p>
            <a:pPr marL="0" lvl="0" indent="0" algn="ctr">
              <a:spcBef>
                <a:spcPts val="900"/>
              </a:spcBef>
              <a:buSzTx/>
              <a:buNone/>
              <a:defRPr sz="1800"/>
            </a:pPr>
            <a:r>
              <a:rPr sz="4000" i="1"/>
              <a:t>“…it makes sense to define information as the negative of the logarithm of the probability distribution.”</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78" name="Shape 78"/>
          <p:cNvSpPr>
            <a:spLocks noGrp="1"/>
          </p:cNvSpPr>
          <p:nvPr>
            <p:ph type="body" idx="1"/>
          </p:nvPr>
        </p:nvSpPr>
        <p:spPr>
          <a:xfrm>
            <a:off x="457200" y="1600200"/>
            <a:ext cx="8229600" cy="4525963"/>
          </a:xfrm>
          <a:prstGeom prst="rect">
            <a:avLst/>
          </a:prstGeom>
        </p:spPr>
        <p:txBody>
          <a:bodyPr/>
          <a:lstStyle>
            <a:lvl1pPr marL="0" indent="0">
              <a:spcBef>
                <a:spcPts val="600"/>
              </a:spcBef>
              <a:buSzTx/>
              <a:buNone/>
              <a:defRPr sz="2800"/>
            </a:lvl1pPr>
          </a:lstStyle>
          <a:p>
            <a:pPr lvl="0">
              <a:defRPr sz="1800"/>
            </a:pPr>
            <a:r>
              <a:rPr sz="2800"/>
              <a:t>Wikipedia Definition of Entropy:</a:t>
            </a:r>
          </a:p>
        </p:txBody>
      </p:sp>
      <p:pic>
        <p:nvPicPr>
          <p:cNvPr id="79" name="image4.png" descr="H(X) = \sum_{i} {P(x_i)\,I(x_i)} = -\sum_{i} {P(x_i) \log_b P(x_i)}"/>
          <p:cNvPicPr/>
          <p:nvPr/>
        </p:nvPicPr>
        <p:blipFill>
          <a:blip r:embed="rId2">
            <a:extLst/>
          </a:blip>
          <a:stretch>
            <a:fillRect/>
          </a:stretch>
        </p:blipFill>
        <p:spPr>
          <a:xfrm>
            <a:off x="914400" y="3048000"/>
            <a:ext cx="7432589" cy="1143000"/>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82" name="Shape 82"/>
          <p:cNvSpPr>
            <a:spLocks noGrp="1"/>
          </p:cNvSpPr>
          <p:nvPr>
            <p:ph type="body" idx="1"/>
          </p:nvPr>
        </p:nvSpPr>
        <p:spPr>
          <a:xfrm>
            <a:off x="457200" y="1600200"/>
            <a:ext cx="8229600" cy="4525963"/>
          </a:xfrm>
          <a:prstGeom prst="rect">
            <a:avLst/>
          </a:prstGeom>
        </p:spPr>
        <p:txBody>
          <a:bodyPr/>
          <a:lstStyle/>
          <a:p>
            <a:pPr marL="0" lvl="0" indent="0">
              <a:spcBef>
                <a:spcPts val="600"/>
              </a:spcBef>
              <a:buSzTx/>
              <a:buNone/>
              <a:defRPr sz="1800"/>
            </a:pPr>
            <a:r>
              <a:rPr sz="2800"/>
              <a:t>NIST Definition of Entropy:</a:t>
            </a:r>
          </a:p>
          <a:p>
            <a:pPr marL="0" lvl="0" indent="0">
              <a:buSzTx/>
              <a:buNone/>
              <a:defRPr sz="1800"/>
            </a:pPr>
            <a:endParaRPr sz="2800"/>
          </a:p>
          <a:p>
            <a:pPr marL="0" lvl="0" indent="0" algn="ctr">
              <a:spcBef>
                <a:spcPts val="900"/>
              </a:spcBef>
              <a:buSzTx/>
              <a:buNone/>
              <a:defRPr sz="1800"/>
            </a:pPr>
            <a:r>
              <a:rPr sz="4000" i="1"/>
              <a:t>“… an estimate of the average amount of work required to guess the password of a selected user.”</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85" name="Shape 85"/>
          <p:cNvSpPr>
            <a:spLocks noGrp="1"/>
          </p:cNvSpPr>
          <p:nvPr>
            <p:ph type="body" idx="1"/>
          </p:nvPr>
        </p:nvSpPr>
        <p:spPr>
          <a:xfrm>
            <a:off x="457200" y="1450984"/>
            <a:ext cx="8229600" cy="4525964"/>
          </a:xfrm>
          <a:prstGeom prst="rect">
            <a:avLst/>
          </a:prstGeom>
          <a:blipFill>
            <a:blip r:embed="rId2" cstate="email">
              <a:extLst>
                <a:ext uri="{28A0092B-C50C-407E-A947-70E740481C1C}">
                  <a14:useLocalDpi xmlns:a14="http://schemas.microsoft.com/office/drawing/2010/main"/>
                </a:ext>
              </a:extLst>
            </a:blip>
            <a:stretch>
              <a:fillRect/>
            </a:stretch>
          </a:blipFill>
        </p:spPr>
        <p:txBody>
          <a:bodyPr lIns="0" tIns="0" rIns="0" bIns="0"/>
          <a:lstStyle/>
          <a:p>
            <a:pPr lvl="0"/>
            <a:endParaRPr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Shape 87"/>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88" name="Shape 88"/>
          <p:cNvSpPr>
            <a:spLocks noGrp="1"/>
          </p:cNvSpPr>
          <p:nvPr>
            <p:ph type="body" idx="1"/>
          </p:nvPr>
        </p:nvSpPr>
        <p:spPr>
          <a:xfrm>
            <a:off x="457200" y="1600200"/>
            <a:ext cx="8229600" cy="4525963"/>
          </a:xfrm>
          <a:prstGeom prst="rect">
            <a:avLst/>
          </a:prstGeom>
          <a:blipFill>
            <a:blip r:embed="rId2" cstate="email">
              <a:extLst>
                <a:ext uri="{28A0092B-C50C-407E-A947-70E740481C1C}">
                  <a14:useLocalDpi xmlns:a14="http://schemas.microsoft.com/office/drawing/2010/main"/>
                </a:ext>
              </a:extLst>
            </a:blip>
            <a:stretch>
              <a:fillRect/>
            </a:stretch>
          </a:blipFill>
        </p:spPr>
        <p:txBody>
          <a:bodyPr lIns="0" tIns="0" rIns="0" bIns="0"/>
          <a:lstStyle/>
          <a:p>
            <a:pPr lvl="0">
              <a:defRPr sz="1800"/>
            </a:pPr>
            <a:r>
              <a:rPr sz="3200"/>
              <a:t> </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91" name="Shape 91"/>
          <p:cNvSpPr>
            <a:spLocks noGrp="1"/>
          </p:cNvSpPr>
          <p:nvPr>
            <p:ph type="body" idx="1"/>
          </p:nvPr>
        </p:nvSpPr>
        <p:spPr>
          <a:xfrm>
            <a:off x="457200" y="1600200"/>
            <a:ext cx="8229600" cy="4525963"/>
          </a:xfrm>
          <a:prstGeom prst="rect">
            <a:avLst/>
          </a:prstGeom>
        </p:spPr>
        <p:txBody>
          <a:bodyPr/>
          <a:lstStyle/>
          <a:p>
            <a:pPr marL="0" lvl="0" indent="0">
              <a:spcBef>
                <a:spcPts val="800"/>
              </a:spcBef>
              <a:buSzTx/>
              <a:buNone/>
              <a:defRPr sz="1800"/>
            </a:pPr>
            <a:r>
              <a:rPr sz="3600" dirty="0"/>
              <a:t>How long to Brute Force a password?</a:t>
            </a:r>
          </a:p>
          <a:p>
            <a:pPr lvl="0">
              <a:defRPr sz="1800"/>
            </a:pPr>
            <a:r>
              <a:rPr sz="3200" dirty="0"/>
              <a:t>“Complex” password (4 types of chars  - ULNP)</a:t>
            </a:r>
          </a:p>
          <a:p>
            <a:pPr lvl="0">
              <a:defRPr sz="1800"/>
            </a:pPr>
            <a:r>
              <a:rPr sz="3200" dirty="0"/>
              <a:t>Assuming  uniform distribution</a:t>
            </a:r>
          </a:p>
          <a:p>
            <a:pPr lvl="0">
              <a:defRPr sz="1800"/>
            </a:pPr>
            <a:r>
              <a:rPr sz="3200" dirty="0"/>
              <a:t>26U + 26L + 10N + 32P = 94 </a:t>
            </a:r>
            <a:r>
              <a:rPr sz="3200" u="sng" dirty="0" err="1"/>
              <a:t>equiprobable</a:t>
            </a:r>
            <a:r>
              <a:rPr sz="3200" dirty="0"/>
              <a:t> possibilities</a:t>
            </a:r>
          </a:p>
          <a:p>
            <a:pPr lvl="0">
              <a:defRPr sz="1800"/>
            </a:pPr>
            <a:r>
              <a:rPr sz="3200" dirty="0"/>
              <a:t>94 values = ~ 6.5 bits of Entropy</a:t>
            </a:r>
          </a:p>
          <a:p>
            <a:pPr marL="1143000" lvl="2" indent="-228600">
              <a:spcBef>
                <a:spcPts val="500"/>
              </a:spcBef>
              <a:defRPr sz="1800"/>
            </a:pPr>
            <a:r>
              <a:rPr sz="2400" dirty="0"/>
              <a:t>94 is `101 1110` in binary</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94" name="Shape 94"/>
          <p:cNvSpPr>
            <a:spLocks noGrp="1"/>
          </p:cNvSpPr>
          <p:nvPr>
            <p:ph type="body" idx="1"/>
          </p:nvPr>
        </p:nvSpPr>
        <p:spPr>
          <a:xfrm>
            <a:off x="457200" y="1600200"/>
            <a:ext cx="8229600" cy="4525963"/>
          </a:xfrm>
          <a:prstGeom prst="rect">
            <a:avLst/>
          </a:prstGeom>
          <a:blipFill>
            <a:blip r:embed="rId2" cstate="email">
              <a:extLst>
                <a:ext uri="{28A0092B-C50C-407E-A947-70E740481C1C}">
                  <a14:useLocalDpi xmlns:a14="http://schemas.microsoft.com/office/drawing/2010/main"/>
                </a:ext>
              </a:extLst>
            </a:blip>
            <a:stretch>
              <a:fillRect/>
            </a:stretch>
          </a:blipFill>
        </p:spPr>
        <p:txBody>
          <a:bodyPr lIns="0" tIns="0" rIns="0" bIns="0"/>
          <a:lstStyle/>
          <a:p>
            <a:pPr lvl="0">
              <a:defRPr sz="1800"/>
            </a:pPr>
            <a:r>
              <a:rPr sz="3200"/>
              <a:t>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4">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9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1" build="p" bldLvl="5"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97" name="Shape 97"/>
          <p:cNvSpPr>
            <a:spLocks noGrp="1"/>
          </p:cNvSpPr>
          <p:nvPr>
            <p:ph type="body" idx="1"/>
          </p:nvPr>
        </p:nvSpPr>
        <p:spPr>
          <a:xfrm>
            <a:off x="457200" y="1600200"/>
            <a:ext cx="8229600" cy="4525963"/>
          </a:xfrm>
          <a:prstGeom prst="rect">
            <a:avLst/>
          </a:prstGeom>
          <a:blipFill>
            <a:blip r:embed="rId2" cstate="email">
              <a:extLst>
                <a:ext uri="{28A0092B-C50C-407E-A947-70E740481C1C}">
                  <a14:useLocalDpi xmlns:a14="http://schemas.microsoft.com/office/drawing/2010/main"/>
                </a:ext>
              </a:extLst>
            </a:blip>
            <a:stretch>
              <a:fillRect/>
            </a:stretch>
          </a:blipFill>
        </p:spPr>
        <p:txBody>
          <a:bodyPr lIns="0" tIns="0" rIns="0" bIns="0"/>
          <a:lstStyle/>
          <a:p>
            <a:pPr lvl="0">
              <a:defRPr sz="1800"/>
            </a:pPr>
            <a:r>
              <a:rPr sz="3200"/>
              <a:t>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7">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9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1" build="p" bldLvl="5"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00" name="Shape 100"/>
          <p:cNvSpPr>
            <a:spLocks noGrp="1"/>
          </p:cNvSpPr>
          <p:nvPr>
            <p:ph type="body" idx="1"/>
          </p:nvPr>
        </p:nvSpPr>
        <p:spPr>
          <a:xfrm>
            <a:off x="457200" y="1600200"/>
            <a:ext cx="8229600" cy="4525963"/>
          </a:xfrm>
          <a:prstGeom prst="rect">
            <a:avLst/>
          </a:prstGeom>
        </p:spPr>
        <p:txBody>
          <a:bodyPr/>
          <a:lstStyle/>
          <a:p>
            <a:pPr marL="385762" lvl="0" indent="-385762">
              <a:spcBef>
                <a:spcPts val="800"/>
              </a:spcBef>
              <a:defRPr sz="1800"/>
            </a:pPr>
            <a:r>
              <a:rPr sz="3600"/>
              <a:t>But let’s be honest… </a:t>
            </a:r>
          </a:p>
          <a:p>
            <a:pPr marL="385762" lvl="0" indent="-385762">
              <a:spcBef>
                <a:spcPts val="800"/>
              </a:spcBef>
              <a:defRPr sz="1800"/>
            </a:pPr>
            <a:r>
              <a:rPr sz="3600"/>
              <a:t>Realistically: </a:t>
            </a:r>
            <a:br>
              <a:rPr sz="3600"/>
            </a:br>
            <a:r>
              <a:rPr sz="3600"/>
              <a:t>      Password != 100% Random</a:t>
            </a:r>
          </a:p>
          <a:p>
            <a:pPr marL="385762" lvl="0" indent="-385762">
              <a:spcBef>
                <a:spcPts val="800"/>
              </a:spcBef>
              <a:defRPr sz="1800"/>
            </a:pPr>
            <a:r>
              <a:rPr sz="3600"/>
              <a:t>How long BF takes depends on how random</a:t>
            </a:r>
          </a:p>
          <a:p>
            <a:pPr lvl="1">
              <a:defRPr sz="1800"/>
            </a:pPr>
            <a:r>
              <a:rPr sz="3200"/>
              <a:t>i.e. How much Entropy</a:t>
            </a:r>
            <a:endParaRPr sz="2800"/>
          </a:p>
          <a:p>
            <a:pPr marL="385762" lvl="0" indent="-385762">
              <a:spcBef>
                <a:spcPts val="800"/>
              </a:spcBef>
              <a:defRPr sz="1800"/>
            </a:pPr>
            <a:r>
              <a:rPr sz="3600"/>
              <a:t>Usually much, much, MUCH lower…</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03" name="Shape 103"/>
          <p:cNvSpPr>
            <a:spLocks noGrp="1"/>
          </p:cNvSpPr>
          <p:nvPr>
            <p:ph type="body" idx="1"/>
          </p:nvPr>
        </p:nvSpPr>
        <p:spPr>
          <a:xfrm>
            <a:off x="457200" y="1600200"/>
            <a:ext cx="8229600" cy="4525963"/>
          </a:xfrm>
          <a:prstGeom prst="rect">
            <a:avLst/>
          </a:prstGeom>
        </p:spPr>
        <p:txBody>
          <a:bodyPr/>
          <a:lstStyle/>
          <a:p>
            <a:pPr marL="0" lvl="0" indent="0">
              <a:lnSpc>
                <a:spcPct val="90000"/>
              </a:lnSpc>
              <a:buSzTx/>
              <a:buNone/>
              <a:defRPr sz="1800"/>
            </a:pPr>
            <a:r>
              <a:rPr sz="3300"/>
              <a:t>How long to Brute Force a password?</a:t>
            </a:r>
            <a:endParaRPr sz="2900"/>
          </a:p>
          <a:p>
            <a:pPr lvl="0">
              <a:lnSpc>
                <a:spcPct val="90000"/>
              </a:lnSpc>
              <a:spcBef>
                <a:spcPts val="600"/>
              </a:spcBef>
              <a:defRPr sz="1800"/>
            </a:pPr>
            <a:endParaRPr sz="2900"/>
          </a:p>
          <a:p>
            <a:pPr lvl="0">
              <a:lnSpc>
                <a:spcPct val="90000"/>
              </a:lnSpc>
              <a:spcBef>
                <a:spcPts val="600"/>
              </a:spcBef>
              <a:defRPr sz="1800"/>
            </a:pPr>
            <a:r>
              <a:rPr sz="2900"/>
              <a:t>Most Common Passwords </a:t>
            </a:r>
          </a:p>
          <a:p>
            <a:pPr lvl="0">
              <a:lnSpc>
                <a:spcPct val="90000"/>
              </a:lnSpc>
              <a:spcBef>
                <a:spcPts val="600"/>
              </a:spcBef>
              <a:defRPr sz="1800"/>
            </a:pPr>
            <a:endParaRPr sz="2900"/>
          </a:p>
          <a:p>
            <a:pPr marL="742950" lvl="1" indent="-285750">
              <a:lnSpc>
                <a:spcPct val="90000"/>
              </a:lnSpc>
              <a:spcBef>
                <a:spcPts val="600"/>
              </a:spcBef>
              <a:defRPr sz="1800"/>
            </a:pPr>
            <a:r>
              <a:rPr sz="2500"/>
              <a:t>E.g. Top 100 Passwords from Adobe Hack </a:t>
            </a:r>
          </a:p>
          <a:p>
            <a:pPr marL="742950" lvl="1" indent="-285750">
              <a:lnSpc>
                <a:spcPct val="90000"/>
              </a:lnSpc>
              <a:spcBef>
                <a:spcPts val="600"/>
              </a:spcBef>
              <a:defRPr sz="1800"/>
            </a:pPr>
            <a:endParaRPr sz="2500"/>
          </a:p>
          <a:p>
            <a:pPr marL="742950" lvl="1" indent="-285750">
              <a:lnSpc>
                <a:spcPct val="90000"/>
              </a:lnSpc>
              <a:spcBef>
                <a:spcPts val="600"/>
              </a:spcBef>
              <a:defRPr sz="1800"/>
            </a:pPr>
            <a:r>
              <a:rPr sz="2500"/>
              <a:t>Total Entropy: ~ 6.65 </a:t>
            </a:r>
          </a:p>
          <a:p>
            <a:pPr marL="742950" lvl="1" indent="-285750">
              <a:lnSpc>
                <a:spcPct val="90000"/>
              </a:lnSpc>
              <a:spcBef>
                <a:spcPts val="600"/>
              </a:spcBef>
              <a:defRPr sz="1800"/>
            </a:pPr>
            <a:endParaRPr sz="2500"/>
          </a:p>
          <a:p>
            <a:pPr marL="742950" lvl="1" indent="-285750">
              <a:lnSpc>
                <a:spcPct val="90000"/>
              </a:lnSpc>
              <a:spcBef>
                <a:spcPts val="600"/>
              </a:spcBef>
              <a:defRPr sz="1800"/>
            </a:pPr>
            <a:r>
              <a:rPr sz="2500"/>
              <a:t>On average require 50 guesses</a:t>
            </a:r>
          </a:p>
        </p:txBody>
      </p:sp>
      <p:pic>
        <p:nvPicPr>
          <p:cNvPr id="104" name="image7.png"/>
          <p:cNvPicPr/>
          <p:nvPr/>
        </p:nvPicPr>
        <p:blipFill>
          <a:blip r:embed="rId2">
            <a:extLst/>
          </a:blip>
          <a:stretch>
            <a:fillRect/>
          </a:stretch>
        </p:blipFill>
        <p:spPr>
          <a:xfrm>
            <a:off x="609600" y="38100"/>
            <a:ext cx="8153400" cy="67818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03">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iterate>
                                    <p:tmAbs val="0"/>
                                  </p:iterate>
                                  <p:childTnLst>
                                    <p:set>
                                      <p:cBhvr>
                                        <p:cTn id="9" fill="hold"/>
                                        <p:tgtEl>
                                          <p:spTgt spid="103">
                                            <p:txEl>
                                              <p:pRg st="3" end="3"/>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1" nodeType="clickEffect">
                                  <p:stCondLst>
                                    <p:cond delay="0"/>
                                  </p:stCondLst>
                                  <p:iterate>
                                    <p:tmAbs val="0"/>
                                  </p:iterate>
                                  <p:childTnLst>
                                    <p:set>
                                      <p:cBhvr>
                                        <p:cTn id="13" fill="hold"/>
                                        <p:tgtEl>
                                          <p:spTgt spid="103">
                                            <p:txEl>
                                              <p:pRg st="4" end="4"/>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2" nodeType="clickEffect">
                                  <p:stCondLst>
                                    <p:cond delay="0"/>
                                  </p:stCondLst>
                                  <p:iterate>
                                    <p:tmAbs val="0"/>
                                  </p:iterate>
                                  <p:childTnLst>
                                    <p:set>
                                      <p:cBhvr>
                                        <p:cTn id="17" fill="hold"/>
                                        <p:tgtEl>
                                          <p:spTgt spid="10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3" nodeType="clickEffect">
                                  <p:stCondLst>
                                    <p:cond delay="0"/>
                                  </p:stCondLst>
                                  <p:iterate>
                                    <p:tmAbs val="0"/>
                                  </p:iterate>
                                  <p:childTnLst>
                                    <p:set>
                                      <p:cBhvr>
                                        <p:cTn id="21" fill="hold">
                                          <p:stCondLst>
                                            <p:cond delay="0"/>
                                          </p:stCondLst>
                                        </p:cTn>
                                        <p:tgtEl>
                                          <p:spTgt spid="104"/>
                                        </p:tgtEl>
                                        <p:attrNameLst>
                                          <p:attrName>style.visibility</p:attrName>
                                        </p:attrNameLst>
                                      </p:cBhvr>
                                      <p:to>
                                        <p:strVal val="hidden"/>
                                      </p:to>
                                    </p:set>
                                  </p:childTnLst>
                                </p:cTn>
                              </p:par>
                            </p:childTnLst>
                          </p:cTn>
                        </p:par>
                        <p:par>
                          <p:cTn id="22" fill="hold">
                            <p:stCondLst>
                              <p:cond delay="0"/>
                            </p:stCondLst>
                            <p:childTnLst>
                              <p:par>
                                <p:cTn id="23" presetID="1" presetClass="entr" presetSubtype="0" fill="hold" grpId="1" nodeType="afterEffect">
                                  <p:stCondLst>
                                    <p:cond delay="0"/>
                                  </p:stCondLst>
                                  <p:iterate>
                                    <p:tmAbs val="0"/>
                                  </p:iterate>
                                  <p:childTnLst>
                                    <p:set>
                                      <p:cBhvr>
                                        <p:cTn id="24" fill="hold"/>
                                        <p:tgtEl>
                                          <p:spTgt spid="10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03">
                                            <p:txEl>
                                              <p:pRg st="6" end="6"/>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1" nodeType="afterEffect">
                                  <p:stCondLst>
                                    <p:cond delay="0"/>
                                  </p:stCondLst>
                                  <p:iterate>
                                    <p:tmAbs val="0"/>
                                  </p:iterate>
                                  <p:childTnLst>
                                    <p:set>
                                      <p:cBhvr>
                                        <p:cTn id="31" fill="hold"/>
                                        <p:tgtEl>
                                          <p:spTgt spid="10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1" nodeType="clickEffect">
                                  <p:stCondLst>
                                    <p:cond delay="0"/>
                                  </p:stCondLst>
                                  <p:iterate>
                                    <p:tmAbs val="0"/>
                                  </p:iterate>
                                  <p:childTnLst>
                                    <p:set>
                                      <p:cBhvr>
                                        <p:cTn id="35" fill="hold"/>
                                        <p:tgtEl>
                                          <p:spTgt spid="1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1" build="p" bldLvl="5" animBg="1" advAuto="0"/>
      <p:bldP spid="104" grpId="2" animBg="1" advAuto="0"/>
      <p:bldP spid="104" grpId="3"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hape 106"/>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07" name="Shape 107"/>
          <p:cNvSpPr>
            <a:spLocks noGrp="1"/>
          </p:cNvSpPr>
          <p:nvPr>
            <p:ph type="body" idx="1"/>
          </p:nvPr>
        </p:nvSpPr>
        <p:spPr>
          <a:xfrm>
            <a:off x="457200" y="1600200"/>
            <a:ext cx="8229600" cy="4525963"/>
          </a:xfrm>
          <a:prstGeom prst="rect">
            <a:avLst/>
          </a:prstGeom>
          <a:blipFill>
            <a:blip r:embed="rId2" cstate="email">
              <a:extLst>
                <a:ext uri="{28A0092B-C50C-407E-A947-70E740481C1C}">
                  <a14:useLocalDpi xmlns:a14="http://schemas.microsoft.com/office/drawing/2010/main"/>
                </a:ext>
              </a:extLst>
            </a:blip>
            <a:stretch>
              <a:fillRect/>
            </a:stretch>
          </a:blipFill>
        </p:spPr>
        <p:txBody>
          <a:bodyPr lIns="0" tIns="0" rIns="0" bIns="0"/>
          <a:lstStyle/>
          <a:p>
            <a:pPr lvl="0">
              <a:defRPr sz="1800"/>
            </a:pPr>
            <a:r>
              <a:rPr sz="3200"/>
              <a:t>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a:spLocks noGrp="1"/>
          </p:cNvSpPr>
          <p:nvPr>
            <p:ph type="title"/>
          </p:nvPr>
        </p:nvSpPr>
        <p:spPr>
          <a:prstGeom prst="rect">
            <a:avLst/>
          </a:prstGeom>
        </p:spPr>
        <p:txBody>
          <a:bodyPr lIns="0" tIns="0" rIns="0" bIns="0">
            <a:normAutofit/>
          </a:bodyPr>
          <a:lstStyle>
            <a:lvl1pPr>
              <a:defRPr>
                <a:solidFill>
                  <a:srgbClr val="000000"/>
                </a:solidFill>
              </a:defRPr>
            </a:lvl1pPr>
          </a:lstStyle>
          <a:p>
            <a:pPr lvl="0">
              <a:defRPr sz="1800" b="0" cap="none"/>
            </a:pPr>
            <a:r>
              <a:rPr sz="4000" b="1" cap="all"/>
              <a:t>PASSWORD SELECTION</a:t>
            </a:r>
          </a:p>
        </p:txBody>
      </p:sp>
      <p:sp>
        <p:nvSpPr>
          <p:cNvPr id="110" name="Shape 110"/>
          <p:cNvSpPr>
            <a:spLocks noGrp="1"/>
          </p:cNvSpPr>
          <p:nvPr>
            <p:ph type="body" idx="1"/>
          </p:nvPr>
        </p:nvSpPr>
        <p:spPr>
          <a:prstGeom prst="rect">
            <a:avLst/>
          </a:prstGeom>
        </p:spPr>
        <p:txBody>
          <a:bodyPr/>
          <a:lstStyle/>
          <a:p>
            <a:pPr lvl="0"/>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13" name="Shape 113"/>
          <p:cNvSpPr>
            <a:spLocks noGrp="1"/>
          </p:cNvSpPr>
          <p:nvPr>
            <p:ph type="body" idx="1"/>
          </p:nvPr>
        </p:nvSpPr>
        <p:spPr>
          <a:xfrm>
            <a:off x="457200" y="1600200"/>
            <a:ext cx="8229600" cy="4525963"/>
          </a:xfrm>
          <a:prstGeom prst="rect">
            <a:avLst/>
          </a:prstGeom>
        </p:spPr>
        <p:txBody>
          <a:bodyPr/>
          <a:lstStyle/>
          <a:p>
            <a:pPr lvl="0">
              <a:defRPr sz="1800"/>
            </a:pPr>
            <a:endParaRPr sz="3200"/>
          </a:p>
          <a:p>
            <a:pPr marL="0" lvl="0" indent="0">
              <a:buSzTx/>
              <a:buNone/>
              <a:defRPr sz="1800"/>
            </a:pPr>
            <a:r>
              <a:rPr sz="3200"/>
              <a:t>How can we… </a:t>
            </a:r>
          </a:p>
          <a:p>
            <a:pPr lvl="0">
              <a:defRPr sz="1800"/>
            </a:pPr>
            <a:r>
              <a:rPr sz="3200"/>
              <a:t>Create Our Own Strong Passwords?</a:t>
            </a:r>
          </a:p>
          <a:p>
            <a:pPr lvl="0">
              <a:defRPr sz="1800"/>
            </a:pPr>
            <a:r>
              <a:rPr sz="3200"/>
              <a:t>Convince Our Users To Use Strong Passwords?</a:t>
            </a:r>
          </a:p>
          <a:p>
            <a:pPr lvl="0">
              <a:defRPr sz="1800"/>
            </a:pPr>
            <a:r>
              <a:rPr sz="3200"/>
              <a:t>Check That Users Chose Strong Passwords?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16" name="Shape 116"/>
          <p:cNvSpPr>
            <a:spLocks noGrp="1"/>
          </p:cNvSpPr>
          <p:nvPr>
            <p:ph type="body" idx="1"/>
          </p:nvPr>
        </p:nvSpPr>
        <p:spPr>
          <a:xfrm>
            <a:off x="457200" y="1600200"/>
            <a:ext cx="8229600" cy="4525963"/>
          </a:xfrm>
          <a:prstGeom prst="rect">
            <a:avLst/>
          </a:prstGeom>
        </p:spPr>
        <p:txBody>
          <a:bodyPr/>
          <a:lstStyle/>
          <a:p>
            <a:pPr marL="0" lvl="0" indent="0">
              <a:spcBef>
                <a:spcPts val="800"/>
              </a:spcBef>
              <a:buSzTx/>
              <a:buNone/>
              <a:defRPr sz="1800"/>
            </a:pPr>
            <a:r>
              <a:rPr sz="3600"/>
              <a:t>Typical Password Policy:</a:t>
            </a:r>
          </a:p>
          <a:p>
            <a:pPr marL="300037" lvl="0" indent="-300037">
              <a:spcBef>
                <a:spcPts val="600"/>
              </a:spcBef>
              <a:defRPr sz="1800"/>
            </a:pPr>
            <a:r>
              <a:rPr sz="2800"/>
              <a:t>Minimum Length </a:t>
            </a:r>
            <a:r>
              <a:rPr sz="2000"/>
              <a:t>(e.g. at least 6 characters)</a:t>
            </a:r>
            <a:endParaRPr sz="2800"/>
          </a:p>
          <a:p>
            <a:pPr marL="300037" lvl="0" indent="-300037">
              <a:spcBef>
                <a:spcPts val="600"/>
              </a:spcBef>
              <a:defRPr sz="1800"/>
            </a:pPr>
            <a:r>
              <a:rPr sz="2800"/>
              <a:t>Maximum Length? </a:t>
            </a:r>
            <a:r>
              <a:rPr sz="2000"/>
              <a:t>(less than 12 characters)</a:t>
            </a:r>
          </a:p>
          <a:p>
            <a:pPr marL="300037" lvl="0" indent="-300037">
              <a:spcBef>
                <a:spcPts val="600"/>
              </a:spcBef>
              <a:defRPr sz="1800"/>
            </a:pPr>
            <a:r>
              <a:rPr sz="2800"/>
              <a:t>Character sets </a:t>
            </a:r>
            <a:r>
              <a:rPr sz="2000"/>
              <a:t>(at least 3 out of U + L + N +P)</a:t>
            </a:r>
            <a:endParaRPr sz="2800"/>
          </a:p>
          <a:p>
            <a:pPr marL="300037" lvl="0" indent="-300037">
              <a:spcBef>
                <a:spcPts val="600"/>
              </a:spcBef>
              <a:defRPr sz="1800"/>
            </a:pPr>
            <a:r>
              <a:rPr sz="2800"/>
              <a:t>Password should not match username</a:t>
            </a:r>
          </a:p>
          <a:p>
            <a:pPr marL="300037" lvl="0" indent="-300037">
              <a:spcBef>
                <a:spcPts val="600"/>
              </a:spcBef>
              <a:defRPr sz="1800"/>
            </a:pPr>
            <a:r>
              <a:rPr sz="2800"/>
              <a:t>Password should not be common</a:t>
            </a:r>
          </a:p>
          <a:p>
            <a:pPr marL="300037" lvl="0" indent="-300037">
              <a:spcBef>
                <a:spcPts val="600"/>
              </a:spcBef>
              <a:defRPr sz="1800"/>
            </a:pPr>
            <a:r>
              <a:rPr sz="2800"/>
              <a:t>Password Expiration </a:t>
            </a:r>
            <a:r>
              <a:rPr sz="2000"/>
              <a:t>(e.g. after 30 days)</a:t>
            </a:r>
          </a:p>
          <a:p>
            <a:pPr marL="300037" lvl="0" indent="-300037">
              <a:spcBef>
                <a:spcPts val="600"/>
              </a:spcBef>
              <a:defRPr sz="1800"/>
            </a:pPr>
            <a:r>
              <a:rPr sz="2800"/>
              <a:t>Password History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1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1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1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1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11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p:tmAbs val="0"/>
                                  </p:iterate>
                                  <p:childTnLst>
                                    <p:set>
                                      <p:cBhvr>
                                        <p:cTn id="26" fill="hold"/>
                                        <p:tgtEl>
                                          <p:spTgt spid="11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iterate>
                                    <p:tmAbs val="0"/>
                                  </p:iterate>
                                  <p:childTnLst>
                                    <p:set>
                                      <p:cBhvr>
                                        <p:cTn id="30" fill="hold"/>
                                        <p:tgtEl>
                                          <p:spTgt spid="11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1" build="p" bldLvl="5"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19" name="Shape 119"/>
          <p:cNvSpPr>
            <a:spLocks noGrp="1"/>
          </p:cNvSpPr>
          <p:nvPr>
            <p:ph type="body" idx="1"/>
          </p:nvPr>
        </p:nvSpPr>
        <p:spPr>
          <a:xfrm>
            <a:off x="457200" y="1600200"/>
            <a:ext cx="8229600" cy="4525963"/>
          </a:xfrm>
          <a:prstGeom prst="rect">
            <a:avLst/>
          </a:prstGeom>
        </p:spPr>
        <p:txBody>
          <a:bodyPr/>
          <a:lstStyle/>
          <a:p>
            <a:pPr marL="0" lvl="0" indent="0">
              <a:spcBef>
                <a:spcPts val="800"/>
              </a:spcBef>
              <a:buSzTx/>
              <a:buNone/>
            </a:pPr>
            <a:endParaRPr/>
          </a:p>
        </p:txBody>
      </p:sp>
      <p:pic>
        <p:nvPicPr>
          <p:cNvPr id="120" name="PasswordPolicy_BA.png"/>
          <p:cNvPicPr/>
          <p:nvPr/>
        </p:nvPicPr>
        <p:blipFill>
          <a:blip r:embed="rId2" cstate="email">
            <a:extLst>
              <a:ext uri="{28A0092B-C50C-407E-A947-70E740481C1C}">
                <a14:useLocalDpi xmlns:a14="http://schemas.microsoft.com/office/drawing/2010/main"/>
              </a:ext>
            </a:extLst>
          </a:blip>
          <a:stretch>
            <a:fillRect/>
          </a:stretch>
        </p:blipFill>
        <p:spPr>
          <a:xfrm>
            <a:off x="2690946" y="1302161"/>
            <a:ext cx="7185686" cy="4771387"/>
          </a:xfrm>
          <a:prstGeom prst="rect">
            <a:avLst/>
          </a:prstGeom>
          <a:ln w="12700">
            <a:miter lim="400000"/>
          </a:ln>
        </p:spPr>
      </p:pic>
      <p:pic>
        <p:nvPicPr>
          <p:cNvPr id="121" name="PasswordPolicy_Leumi.png"/>
          <p:cNvPicPr/>
          <p:nvPr/>
        </p:nvPicPr>
        <p:blipFill>
          <a:blip r:embed="rId3">
            <a:extLst/>
          </a:blip>
          <a:stretch>
            <a:fillRect/>
          </a:stretch>
        </p:blipFill>
        <p:spPr>
          <a:xfrm>
            <a:off x="-3955356" y="869315"/>
            <a:ext cx="12262577" cy="8158767"/>
          </a:xfrm>
          <a:prstGeom prst="rect">
            <a:avLst/>
          </a:prstGeom>
          <a:ln w="12700">
            <a:miter lim="400000"/>
          </a:ln>
        </p:spPr>
      </p:pic>
      <p:pic>
        <p:nvPicPr>
          <p:cNvPr id="122" name="PasswordPolicy_Poalim.png"/>
          <p:cNvPicPr/>
          <p:nvPr/>
        </p:nvPicPr>
        <p:blipFill>
          <a:blip r:embed="rId4" cstate="email">
            <a:extLst>
              <a:ext uri="{28A0092B-C50C-407E-A947-70E740481C1C}">
                <a14:useLocalDpi xmlns:a14="http://schemas.microsoft.com/office/drawing/2010/main"/>
              </a:ext>
            </a:extLst>
          </a:blip>
          <a:stretch>
            <a:fillRect/>
          </a:stretch>
        </p:blipFill>
        <p:spPr>
          <a:xfrm>
            <a:off x="1358056" y="1482034"/>
            <a:ext cx="10542688" cy="693332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1" animBg="1" advAuto="0"/>
      <p:bldP spid="120" grpId="2" animBg="1" advAuto="0"/>
      <p:bldP spid="121" grpId="3" animBg="1" advAuto="0"/>
      <p:bldP spid="122" grpId="4"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25" name="Shape 125"/>
          <p:cNvSpPr>
            <a:spLocks noGrp="1"/>
          </p:cNvSpPr>
          <p:nvPr>
            <p:ph type="body" idx="1"/>
          </p:nvPr>
        </p:nvSpPr>
        <p:spPr>
          <a:xfrm>
            <a:off x="457200" y="1600200"/>
            <a:ext cx="8229600" cy="4525963"/>
          </a:xfrm>
          <a:prstGeom prst="rect">
            <a:avLst/>
          </a:prstGeom>
        </p:spPr>
        <p:txBody>
          <a:bodyPr/>
          <a:lstStyle/>
          <a:p>
            <a:pPr lvl="0"/>
            <a:endParaRPr/>
          </a:p>
        </p:txBody>
      </p:sp>
      <p:pic>
        <p:nvPicPr>
          <p:cNvPr id="126" name="image9.png"/>
          <p:cNvPicPr/>
          <p:nvPr/>
        </p:nvPicPr>
        <p:blipFill>
          <a:blip r:embed="rId2" cstate="email">
            <a:extLst>
              <a:ext uri="{28A0092B-C50C-407E-A947-70E740481C1C}">
                <a14:useLocalDpi xmlns:a14="http://schemas.microsoft.com/office/drawing/2010/main"/>
              </a:ext>
            </a:extLst>
          </a:blip>
          <a:stretch>
            <a:fillRect/>
          </a:stretch>
        </p:blipFill>
        <p:spPr>
          <a:xfrm>
            <a:off x="47625" y="34517"/>
            <a:ext cx="9039225" cy="6785383"/>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29" name="Shape 129"/>
          <p:cNvSpPr>
            <a:spLocks noGrp="1"/>
          </p:cNvSpPr>
          <p:nvPr>
            <p:ph type="body" idx="1"/>
          </p:nvPr>
        </p:nvSpPr>
        <p:spPr>
          <a:xfrm>
            <a:off x="457200" y="1600200"/>
            <a:ext cx="8229600" cy="4525963"/>
          </a:xfrm>
          <a:prstGeom prst="rect">
            <a:avLst/>
          </a:prstGeom>
        </p:spPr>
        <p:txBody>
          <a:bodyPr/>
          <a:lstStyle/>
          <a:p>
            <a:pPr lvl="0">
              <a:defRPr sz="1800"/>
            </a:pPr>
            <a:r>
              <a:rPr sz="3200"/>
              <a:t>Something Important is Missing! </a:t>
            </a:r>
          </a:p>
          <a:p>
            <a:pPr lvl="0">
              <a:defRPr sz="1800"/>
            </a:pPr>
            <a:endParaRPr sz="3200"/>
          </a:p>
          <a:p>
            <a:pPr lvl="0">
              <a:defRPr sz="1800"/>
            </a:pPr>
            <a:r>
              <a:rPr sz="3200"/>
              <a:t>Password Policy Does Not Ensure “Strength”</a:t>
            </a:r>
          </a:p>
          <a:p>
            <a:pPr lvl="0">
              <a:defRPr sz="1800"/>
            </a:pPr>
            <a:endParaRPr sz="3200"/>
          </a:p>
          <a:p>
            <a:pPr lvl="0">
              <a:defRPr sz="1800"/>
            </a:pPr>
            <a:r>
              <a:rPr sz="3200"/>
              <a:t>Which is more important for strength:</a:t>
            </a:r>
          </a:p>
          <a:p>
            <a:pPr marL="742950" lvl="1" indent="-285750">
              <a:spcBef>
                <a:spcPts val="600"/>
              </a:spcBef>
              <a:defRPr sz="1800"/>
            </a:pPr>
            <a:r>
              <a:rPr sz="2800"/>
              <a:t>Complexity?</a:t>
            </a:r>
          </a:p>
          <a:p>
            <a:pPr marL="742950" lvl="1" indent="-285750">
              <a:spcBef>
                <a:spcPts val="600"/>
              </a:spcBef>
              <a:defRPr sz="1800"/>
            </a:pPr>
            <a:r>
              <a:rPr sz="2800"/>
              <a:t>Length?</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32" name="Shape 132"/>
          <p:cNvSpPr>
            <a:spLocks noGrp="1"/>
          </p:cNvSpPr>
          <p:nvPr>
            <p:ph type="body" idx="1"/>
          </p:nvPr>
        </p:nvSpPr>
        <p:spPr>
          <a:xfrm>
            <a:off x="457200" y="1600200"/>
            <a:ext cx="8229600" cy="4525963"/>
          </a:xfrm>
          <a:prstGeom prst="rect">
            <a:avLst/>
          </a:prstGeom>
        </p:spPr>
        <p:txBody>
          <a:bodyPr/>
          <a:lstStyle/>
          <a:p>
            <a:pPr marL="336042" lvl="0" indent="-336042" defTabSz="896111">
              <a:defRPr sz="1800"/>
            </a:pPr>
            <a:r>
              <a:rPr sz="3136"/>
              <a:t>Both are wrong! </a:t>
            </a:r>
          </a:p>
          <a:p>
            <a:pPr marL="728091" lvl="1" indent="-280035" defTabSz="896111">
              <a:spcBef>
                <a:spcPts val="600"/>
              </a:spcBef>
              <a:defRPr sz="1800"/>
            </a:pPr>
            <a:r>
              <a:rPr sz="2744"/>
              <a:t>1qaz@WSX  &lt;==&gt; aaaaaaabbbaaaaaababa</a:t>
            </a:r>
          </a:p>
          <a:p>
            <a:pPr marL="728091" lvl="1" indent="-280035" defTabSz="896111">
              <a:spcBef>
                <a:spcPts val="600"/>
              </a:spcBef>
              <a:defRPr sz="1800"/>
            </a:pPr>
            <a:r>
              <a:rPr sz="2744"/>
              <a:t>10 Digits would still only have ~ 34 bits entropy</a:t>
            </a:r>
          </a:p>
          <a:p>
            <a:pPr marL="336042" lvl="0" indent="-336042" defTabSz="896111">
              <a:defRPr sz="1800"/>
            </a:pPr>
            <a:endParaRPr sz="2744"/>
          </a:p>
          <a:p>
            <a:pPr marL="336042" lvl="0" indent="-336042" defTabSz="896111">
              <a:defRPr sz="1800"/>
            </a:pPr>
            <a:r>
              <a:rPr sz="3136"/>
              <a:t>Password “Strength” == Entropy</a:t>
            </a:r>
          </a:p>
          <a:p>
            <a:pPr marL="728091" lvl="1" indent="-280035" defTabSz="896111">
              <a:spcBef>
                <a:spcPts val="600"/>
              </a:spcBef>
              <a:defRPr sz="1800"/>
            </a:pPr>
            <a:r>
              <a:rPr sz="2744"/>
              <a:t>Complexity squeezes more entropy</a:t>
            </a:r>
          </a:p>
          <a:p>
            <a:pPr marL="728091" lvl="1" indent="-280035" defTabSz="896111">
              <a:spcBef>
                <a:spcPts val="600"/>
              </a:spcBef>
              <a:defRPr sz="1800"/>
            </a:pPr>
            <a:r>
              <a:rPr sz="2744"/>
              <a:t>Length gives room for more entropy</a:t>
            </a:r>
          </a:p>
          <a:p>
            <a:pPr marL="728091" lvl="1" indent="-280035" defTabSz="896111">
              <a:spcBef>
                <a:spcPts val="600"/>
              </a:spcBef>
              <a:defRPr sz="1800"/>
            </a:pPr>
            <a:r>
              <a:rPr sz="2744"/>
              <a:t>But RANDOMNESS is where entropy comes from</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35" name="Shape 135"/>
          <p:cNvSpPr>
            <a:spLocks noGrp="1"/>
          </p:cNvSpPr>
          <p:nvPr>
            <p:ph type="body" idx="1"/>
          </p:nvPr>
        </p:nvSpPr>
        <p:spPr>
          <a:xfrm>
            <a:off x="457200" y="1600200"/>
            <a:ext cx="8229600" cy="4525963"/>
          </a:xfrm>
          <a:prstGeom prst="rect">
            <a:avLst/>
          </a:prstGeom>
        </p:spPr>
        <p:txBody>
          <a:bodyPr/>
          <a:lstStyle/>
          <a:p>
            <a:pPr lvl="0">
              <a:defRPr sz="1800"/>
            </a:pPr>
            <a:r>
              <a:rPr sz="3200"/>
              <a:t>Solution: Check Passwords for Randomness</a:t>
            </a:r>
          </a:p>
        </p:txBody>
      </p:sp>
      <p:pic>
        <p:nvPicPr>
          <p:cNvPr id="136" name="image10.png"/>
          <p:cNvPicPr/>
          <p:nvPr/>
        </p:nvPicPr>
        <p:blipFill>
          <a:blip r:embed="rId2">
            <a:extLst/>
          </a:blip>
          <a:stretch>
            <a:fillRect/>
          </a:stretch>
        </p:blipFill>
        <p:spPr>
          <a:xfrm>
            <a:off x="242192" y="2819400"/>
            <a:ext cx="8749409" cy="330676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1"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39" name="Shape 139"/>
          <p:cNvSpPr>
            <a:spLocks noGrp="1"/>
          </p:cNvSpPr>
          <p:nvPr>
            <p:ph type="body" idx="1"/>
          </p:nvPr>
        </p:nvSpPr>
        <p:spPr>
          <a:xfrm>
            <a:off x="457200" y="1600200"/>
            <a:ext cx="8229600" cy="4525963"/>
          </a:xfrm>
          <a:prstGeom prst="rect">
            <a:avLst/>
          </a:prstGeom>
        </p:spPr>
        <p:txBody>
          <a:bodyPr/>
          <a:lstStyle/>
          <a:p>
            <a:pPr lvl="0">
              <a:lnSpc>
                <a:spcPct val="80000"/>
              </a:lnSpc>
              <a:spcBef>
                <a:spcPts val="600"/>
              </a:spcBef>
              <a:defRPr sz="1800"/>
            </a:pPr>
            <a:r>
              <a:rPr sz="2900"/>
              <a:t>Entropy is a property of the </a:t>
            </a:r>
            <a:r>
              <a:rPr sz="2900" u="sng"/>
              <a:t>PROCESS</a:t>
            </a:r>
            <a:endParaRPr sz="2900"/>
          </a:p>
          <a:p>
            <a:pPr lvl="0">
              <a:lnSpc>
                <a:spcPct val="80000"/>
              </a:lnSpc>
              <a:spcBef>
                <a:spcPts val="600"/>
              </a:spcBef>
              <a:defRPr sz="1800"/>
            </a:pPr>
            <a:r>
              <a:rPr sz="2900"/>
              <a:t>Impossible to measure entropy of the result</a:t>
            </a:r>
          </a:p>
          <a:p>
            <a:pPr lvl="0">
              <a:lnSpc>
                <a:spcPct val="80000"/>
              </a:lnSpc>
              <a:spcBef>
                <a:spcPts val="600"/>
              </a:spcBef>
              <a:defRPr sz="1800"/>
            </a:pPr>
            <a:r>
              <a:rPr sz="2900"/>
              <a:t>Requires secure generation process</a:t>
            </a:r>
          </a:p>
          <a:p>
            <a:pPr lvl="0">
              <a:lnSpc>
                <a:spcPct val="80000"/>
              </a:lnSpc>
              <a:defRPr sz="1800"/>
            </a:pPr>
            <a:r>
              <a:rPr sz="2900"/>
              <a:t>“Classic” Password Policies </a:t>
            </a:r>
            <a:r>
              <a:rPr sz="3200" b="1"/>
              <a:t>!=</a:t>
            </a:r>
            <a:r>
              <a:rPr sz="2900"/>
              <a:t> strong passwords</a:t>
            </a:r>
          </a:p>
          <a:p>
            <a:pPr lvl="0">
              <a:lnSpc>
                <a:spcPct val="80000"/>
              </a:lnSpc>
              <a:spcBef>
                <a:spcPts val="600"/>
              </a:spcBef>
              <a:defRPr sz="1800"/>
            </a:pPr>
            <a:r>
              <a:rPr sz="2900"/>
              <a:t>We need to </a:t>
            </a:r>
            <a:r>
              <a:rPr sz="2900" i="1"/>
              <a:t>enable</a:t>
            </a:r>
            <a:r>
              <a:rPr sz="2900"/>
              <a:t> a secure process</a:t>
            </a:r>
          </a:p>
          <a:p>
            <a:pPr lvl="0">
              <a:lnSpc>
                <a:spcPct val="80000"/>
              </a:lnSpc>
              <a:spcBef>
                <a:spcPts val="600"/>
              </a:spcBef>
              <a:defRPr sz="1800"/>
            </a:pPr>
            <a:endParaRPr sz="2900"/>
          </a:p>
          <a:p>
            <a:pPr lvl="0">
              <a:lnSpc>
                <a:spcPct val="80000"/>
              </a:lnSpc>
              <a:spcBef>
                <a:spcPts val="600"/>
              </a:spcBef>
              <a:defRPr sz="1800"/>
            </a:pPr>
            <a:r>
              <a:rPr sz="2900"/>
              <a:t>HOW? </a:t>
            </a:r>
          </a:p>
          <a:p>
            <a:pPr lvl="0">
              <a:lnSpc>
                <a:spcPct val="80000"/>
              </a:lnSpc>
              <a:spcBef>
                <a:spcPts val="600"/>
              </a:spcBef>
              <a:defRPr sz="1800"/>
            </a:pPr>
            <a:endParaRPr sz="2900"/>
          </a:p>
          <a:p>
            <a:pPr lvl="0">
              <a:lnSpc>
                <a:spcPct val="80000"/>
              </a:lnSpc>
              <a:spcBef>
                <a:spcPts val="600"/>
              </a:spcBef>
              <a:defRPr sz="1800"/>
            </a:pPr>
            <a:r>
              <a:rPr sz="2900"/>
              <a:t>And there is still something missing…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39">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13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3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3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3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3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39">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139">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139">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iterate>
                                    <p:tmAbs val="0"/>
                                  </p:iterate>
                                  <p:childTnLst>
                                    <p:set>
                                      <p:cBhvr>
                                        <p:cTn id="40" fill="hold"/>
                                        <p:tgtEl>
                                          <p:spTgt spid="1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1" build="p" bldLvl="5"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42" name="Shape 142"/>
          <p:cNvSpPr>
            <a:spLocks noGrp="1"/>
          </p:cNvSpPr>
          <p:nvPr>
            <p:ph type="body" idx="1"/>
          </p:nvPr>
        </p:nvSpPr>
        <p:spPr>
          <a:xfrm>
            <a:off x="457200" y="1600200"/>
            <a:ext cx="8229600" cy="4525963"/>
          </a:xfrm>
          <a:prstGeom prst="rect">
            <a:avLst/>
          </a:prstGeom>
        </p:spPr>
        <p:txBody>
          <a:bodyPr/>
          <a:lstStyle/>
          <a:p>
            <a:pPr lvl="0"/>
            <a:endParaRPr/>
          </a:p>
        </p:txBody>
      </p:sp>
      <p:pic>
        <p:nvPicPr>
          <p:cNvPr id="143" name="image11.png"/>
          <p:cNvPicPr/>
          <p:nvPr/>
        </p:nvPicPr>
        <p:blipFill>
          <a:blip r:embed="rId2">
            <a:extLst/>
          </a:blip>
          <a:stretch>
            <a:fillRect/>
          </a:stretch>
        </p:blipFill>
        <p:spPr>
          <a:xfrm>
            <a:off x="152400" y="1590675"/>
            <a:ext cx="8734426" cy="3286125"/>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46" name="Shape 146"/>
          <p:cNvSpPr>
            <a:spLocks noGrp="1"/>
          </p:cNvSpPr>
          <p:nvPr>
            <p:ph type="body" idx="1"/>
          </p:nvPr>
        </p:nvSpPr>
        <p:spPr>
          <a:xfrm>
            <a:off x="457200" y="1600200"/>
            <a:ext cx="8229600" cy="4525963"/>
          </a:xfrm>
          <a:prstGeom prst="rect">
            <a:avLst/>
          </a:prstGeom>
        </p:spPr>
        <p:txBody>
          <a:bodyPr/>
          <a:lstStyle/>
          <a:p>
            <a:pPr lvl="0">
              <a:lnSpc>
                <a:spcPct val="90000"/>
              </a:lnSpc>
              <a:defRPr sz="1800"/>
            </a:pPr>
            <a:r>
              <a:rPr sz="3200"/>
              <a:t>Sociological Weaknesses</a:t>
            </a:r>
          </a:p>
          <a:p>
            <a:pPr marL="742950" lvl="1" indent="-285750">
              <a:lnSpc>
                <a:spcPct val="90000"/>
              </a:lnSpc>
              <a:spcBef>
                <a:spcPts val="600"/>
              </a:spcBef>
              <a:buClr>
                <a:srgbClr val="808080"/>
              </a:buClr>
              <a:defRPr sz="1800"/>
            </a:pPr>
            <a:r>
              <a:rPr sz="2800">
                <a:solidFill>
                  <a:srgbClr val="808080"/>
                </a:solidFill>
              </a:rPr>
              <a:t>Phishing</a:t>
            </a:r>
            <a:endParaRPr sz="2800"/>
          </a:p>
          <a:p>
            <a:pPr marL="742950" lvl="1" indent="-285750">
              <a:lnSpc>
                <a:spcPct val="90000"/>
              </a:lnSpc>
              <a:spcBef>
                <a:spcPts val="600"/>
              </a:spcBef>
              <a:buClr>
                <a:srgbClr val="808080"/>
              </a:buClr>
              <a:defRPr sz="1800"/>
            </a:pPr>
            <a:r>
              <a:rPr sz="2800">
                <a:solidFill>
                  <a:srgbClr val="808080"/>
                </a:solidFill>
              </a:rPr>
              <a:t>Chocolate</a:t>
            </a:r>
            <a:endParaRPr sz="2800"/>
          </a:p>
          <a:p>
            <a:pPr lvl="1">
              <a:lnSpc>
                <a:spcPct val="90000"/>
              </a:lnSpc>
              <a:defRPr sz="1800"/>
            </a:pPr>
            <a:r>
              <a:rPr sz="3200" b="1" i="1" u="sng"/>
              <a:t>Sticky notes</a:t>
            </a:r>
            <a:endParaRPr sz="2800"/>
          </a:p>
          <a:p>
            <a:pPr lvl="1">
              <a:lnSpc>
                <a:spcPct val="90000"/>
              </a:lnSpc>
              <a:defRPr sz="1800"/>
            </a:pPr>
            <a:r>
              <a:rPr sz="3200" b="1" i="1" u="sng"/>
              <a:t>Password Reuse</a:t>
            </a:r>
            <a:endParaRPr sz="2800"/>
          </a:p>
          <a:p>
            <a:pPr lvl="0">
              <a:lnSpc>
                <a:spcPct val="90000"/>
              </a:lnSpc>
              <a:defRPr sz="1800"/>
            </a:pPr>
            <a:endParaRPr sz="2800"/>
          </a:p>
          <a:p>
            <a:pPr lvl="0">
              <a:lnSpc>
                <a:spcPct val="90000"/>
              </a:lnSpc>
              <a:defRPr sz="1800"/>
            </a:pPr>
            <a:r>
              <a:rPr sz="3200"/>
              <a:t>Root Cause: </a:t>
            </a:r>
          </a:p>
          <a:p>
            <a:pPr marL="0" lvl="0" indent="0">
              <a:lnSpc>
                <a:spcPct val="90000"/>
              </a:lnSpc>
              <a:buSzTx/>
              <a:buNone/>
              <a:defRPr sz="1800"/>
            </a:pPr>
            <a:r>
              <a:rPr sz="3200"/>
              <a:t>Complex Passwords are </a:t>
            </a:r>
            <a:r>
              <a:rPr sz="3200" b="1" u="sng"/>
              <a:t>HARD</a:t>
            </a:r>
            <a:r>
              <a:rPr sz="3200"/>
              <a:t> to Remember! </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49" name="Shape 149"/>
          <p:cNvSpPr>
            <a:spLocks noGrp="1"/>
          </p:cNvSpPr>
          <p:nvPr>
            <p:ph type="body" idx="1"/>
          </p:nvPr>
        </p:nvSpPr>
        <p:spPr>
          <a:xfrm>
            <a:off x="457200" y="1600200"/>
            <a:ext cx="8229600" cy="4525963"/>
          </a:xfrm>
          <a:prstGeom prst="rect">
            <a:avLst/>
          </a:prstGeom>
        </p:spPr>
        <p:txBody>
          <a:bodyPr lIns="0" tIns="0" rIns="0" bIns="0" anchor="ctr"/>
          <a:lstStyle/>
          <a:p>
            <a:pPr marL="0" lvl="0" indent="0" algn="ctr">
              <a:buSzTx/>
              <a:buNone/>
              <a:defRPr sz="1800"/>
            </a:pPr>
            <a:r>
              <a:rPr sz="3200"/>
              <a:t>Solution #1: </a:t>
            </a:r>
          </a:p>
          <a:p>
            <a:pPr marL="0" lvl="0" indent="0" algn="ctr">
              <a:buSzTx/>
              <a:buNone/>
              <a:defRPr sz="1800"/>
            </a:pPr>
            <a:endParaRPr sz="3200"/>
          </a:p>
          <a:p>
            <a:pPr marL="0" lvl="0" indent="0" algn="ctr">
              <a:spcBef>
                <a:spcPts val="1100"/>
              </a:spcBef>
              <a:buSzTx/>
              <a:buNone/>
              <a:defRPr sz="1800"/>
            </a:pPr>
            <a:r>
              <a:rPr sz="4800"/>
              <a:t>PASSPHRASES</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52" name="Shape 152"/>
          <p:cNvSpPr>
            <a:spLocks noGrp="1"/>
          </p:cNvSpPr>
          <p:nvPr>
            <p:ph type="body" idx="1"/>
          </p:nvPr>
        </p:nvSpPr>
        <p:spPr>
          <a:xfrm>
            <a:off x="457200" y="1600200"/>
            <a:ext cx="8229600" cy="4525963"/>
          </a:xfrm>
          <a:prstGeom prst="rect">
            <a:avLst/>
          </a:prstGeom>
        </p:spPr>
        <p:txBody>
          <a:bodyPr/>
          <a:lstStyle/>
          <a:p>
            <a:pPr lvl="0"/>
            <a:endParaRPr/>
          </a:p>
        </p:txBody>
      </p:sp>
      <p:pic>
        <p:nvPicPr>
          <p:cNvPr id="153" name="image12.png"/>
          <p:cNvPicPr/>
          <p:nvPr/>
        </p:nvPicPr>
        <p:blipFill>
          <a:blip r:embed="rId2">
            <a:extLst/>
          </a:blip>
          <a:stretch>
            <a:fillRect/>
          </a:stretch>
        </p:blipFill>
        <p:spPr>
          <a:xfrm>
            <a:off x="228600" y="28575"/>
            <a:ext cx="8734426" cy="6784337"/>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56" name="Shape 156"/>
          <p:cNvSpPr>
            <a:spLocks noGrp="1"/>
          </p:cNvSpPr>
          <p:nvPr>
            <p:ph type="body" idx="1"/>
          </p:nvPr>
        </p:nvSpPr>
        <p:spPr>
          <a:xfrm>
            <a:off x="457200" y="1600200"/>
            <a:ext cx="8229600" cy="4525963"/>
          </a:xfrm>
          <a:prstGeom prst="rect">
            <a:avLst/>
          </a:prstGeom>
        </p:spPr>
        <p:txBody>
          <a:bodyPr/>
          <a:lstStyle/>
          <a:p>
            <a:pPr marL="332613" lvl="0" indent="-332613" defTabSz="886968">
              <a:defRPr sz="1800"/>
            </a:pPr>
            <a:r>
              <a:rPr sz="3104"/>
              <a:t>Good Passwords are not just about “Strength”</a:t>
            </a:r>
          </a:p>
          <a:p>
            <a:pPr marL="332613" lvl="0" indent="-332613" defTabSz="886968">
              <a:defRPr sz="1800"/>
            </a:pPr>
            <a:r>
              <a:rPr sz="3104"/>
              <a:t>Difficult to Guess &lt;==&gt; Difficult to Remember</a:t>
            </a:r>
          </a:p>
          <a:p>
            <a:pPr marL="332613" lvl="0" indent="-332613" defTabSz="886968">
              <a:defRPr sz="1800"/>
            </a:pPr>
            <a:r>
              <a:rPr sz="3104"/>
              <a:t>Computer Aspect  &lt;==&gt; Human Aspect</a:t>
            </a:r>
          </a:p>
          <a:p>
            <a:pPr marL="332613" lvl="0" indent="-332613" defTabSz="886968">
              <a:defRPr sz="1800"/>
            </a:pPr>
            <a:endParaRPr sz="3104"/>
          </a:p>
          <a:p>
            <a:pPr marL="0" lvl="0" indent="0" defTabSz="886968">
              <a:spcBef>
                <a:spcPts val="600"/>
              </a:spcBef>
              <a:buSzTx/>
              <a:buNone/>
              <a:defRPr sz="1800"/>
            </a:pPr>
            <a:r>
              <a:rPr sz="2716"/>
              <a:t>AviD’s Maxim of Usability: </a:t>
            </a:r>
          </a:p>
          <a:p>
            <a:pPr marL="0" lvl="1" indent="443484" defTabSz="886968">
              <a:spcBef>
                <a:spcPts val="600"/>
              </a:spcBef>
              <a:buSzTx/>
              <a:buNone/>
              <a:defRPr sz="1800"/>
            </a:pPr>
            <a:r>
              <a:rPr sz="2716">
                <a:latin typeface="Consolas"/>
                <a:ea typeface="Consolas"/>
                <a:cs typeface="Consolas"/>
                <a:sym typeface="Consolas"/>
              </a:rPr>
              <a:t>Security at the expense of usability, comes at the expense of security. </a:t>
            </a:r>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59" name="Shape 159"/>
          <p:cNvSpPr>
            <a:spLocks noGrp="1"/>
          </p:cNvSpPr>
          <p:nvPr>
            <p:ph type="body" idx="1"/>
          </p:nvPr>
        </p:nvSpPr>
        <p:spPr>
          <a:xfrm>
            <a:off x="457200" y="1600200"/>
            <a:ext cx="8229600" cy="4525963"/>
          </a:xfrm>
          <a:prstGeom prst="rect">
            <a:avLst/>
          </a:prstGeom>
        </p:spPr>
        <p:txBody>
          <a:bodyPr/>
          <a:lstStyle/>
          <a:p>
            <a:pPr lvl="0">
              <a:defRPr sz="1800"/>
            </a:pPr>
            <a:r>
              <a:rPr sz="3200" dirty="0"/>
              <a:t>Passphrases must be </a:t>
            </a:r>
            <a:r>
              <a:rPr sz="3200" u="sng" dirty="0"/>
              <a:t>random</a:t>
            </a:r>
          </a:p>
          <a:p>
            <a:pPr marL="742950" lvl="1" indent="-285750">
              <a:spcBef>
                <a:spcPts val="600"/>
              </a:spcBef>
              <a:defRPr sz="1800"/>
            </a:pPr>
            <a:r>
              <a:rPr sz="2800" dirty="0"/>
              <a:t>Your favorite quote or song is weak</a:t>
            </a:r>
          </a:p>
          <a:p>
            <a:pPr marL="742950" lvl="1" indent="-285750">
              <a:spcBef>
                <a:spcPts val="600"/>
              </a:spcBef>
              <a:defRPr sz="1800"/>
            </a:pPr>
            <a:endParaRPr sz="2800" dirty="0"/>
          </a:p>
          <a:p>
            <a:pPr marL="0" lvl="0" indent="0">
              <a:buSzTx/>
              <a:buNone/>
              <a:defRPr sz="1800"/>
            </a:pPr>
            <a:r>
              <a:rPr sz="3200" dirty="0"/>
              <a:t>How do we create strong </a:t>
            </a:r>
            <a:r>
              <a:rPr sz="3200" dirty="0" err="1"/>
              <a:t>PassPhrases</a:t>
            </a:r>
            <a:r>
              <a:rPr sz="3200" dirty="0"/>
              <a:t>?</a:t>
            </a:r>
          </a:p>
          <a:p>
            <a:pPr lvl="0">
              <a:defRPr sz="1800"/>
            </a:pPr>
            <a:r>
              <a:rPr sz="3200" dirty="0"/>
              <a:t>Random Selection from Limited Dictionary</a:t>
            </a:r>
          </a:p>
          <a:p>
            <a:pPr marL="742950" lvl="1" indent="-285750">
              <a:spcBef>
                <a:spcPts val="600"/>
              </a:spcBef>
              <a:defRPr sz="1800"/>
            </a:pPr>
            <a:r>
              <a:rPr sz="2800" dirty="0"/>
              <a:t>E.g. Diceware.com </a:t>
            </a:r>
          </a:p>
        </p:txBody>
      </p:sp>
      <p:pic>
        <p:nvPicPr>
          <p:cNvPr id="160" name="image13.png"/>
          <p:cNvPicPr/>
          <p:nvPr/>
        </p:nvPicPr>
        <p:blipFill>
          <a:blip r:embed="rId2">
            <a:extLst/>
          </a:blip>
          <a:stretch>
            <a:fillRect/>
          </a:stretch>
        </p:blipFill>
        <p:spPr>
          <a:xfrm>
            <a:off x="2286000" y="990600"/>
            <a:ext cx="6677025" cy="549811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9">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159">
                                            <p:txEl>
                                              <p:pRg st="0" end="0"/>
                                            </p:txEl>
                                          </p:spTgt>
                                        </p:tgtEl>
                                        <p:attrNameLst>
                                          <p:attrName>style.visibility</p:attrName>
                                        </p:attrNameLst>
                                      </p:cBhvr>
                                      <p:to>
                                        <p:strVal val="visible"/>
                                      </p:to>
                                    </p:set>
                                  </p:childTnLst>
                                </p:cTn>
                              </p:par>
                              <p:par>
                                <p:cTn id="9" presetID="1" presetClass="entr" presetSubtype="0" fill="hold" grpId="1">
                                  <p:stCondLst>
                                    <p:cond delay="0"/>
                                  </p:stCondLst>
                                  <p:iterate>
                                    <p:tmAbs val="0"/>
                                  </p:iterate>
                                  <p:childTnLst>
                                    <p:set>
                                      <p:cBhvr>
                                        <p:cTn id="10" fill="hold"/>
                                        <p:tgtEl>
                                          <p:spTgt spid="159">
                                            <p:txEl>
                                              <p:pRg st="1" end="1"/>
                                            </p:txEl>
                                          </p:spTgt>
                                        </p:tgtEl>
                                        <p:attrNameLst>
                                          <p:attrName>style.visibility</p:attrName>
                                        </p:attrNameLst>
                                      </p:cBhvr>
                                      <p:to>
                                        <p:strVal val="visible"/>
                                      </p:to>
                                    </p:set>
                                  </p:childTnLst>
                                </p:cTn>
                              </p:par>
                              <p:par>
                                <p:cTn id="11" presetID="1" presetClass="entr" presetSubtype="0" fill="hold" grpId="1">
                                  <p:stCondLst>
                                    <p:cond delay="0"/>
                                  </p:stCondLst>
                                  <p:iterate>
                                    <p:tmAbs val="0"/>
                                  </p:iterate>
                                  <p:childTnLst>
                                    <p:set>
                                      <p:cBhvr>
                                        <p:cTn id="12" fill="hold"/>
                                        <p:tgtEl>
                                          <p:spTgt spid="159">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500"/>
                                  </p:stCondLst>
                                  <p:iterate>
                                    <p:tmAbs val="0"/>
                                  </p:iterate>
                                  <p:childTnLst>
                                    <p:set>
                                      <p:cBhvr>
                                        <p:cTn id="15" fill="hold"/>
                                        <p:tgtEl>
                                          <p:spTgt spid="159">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iterate>
                                    <p:tmAbs val="0"/>
                                  </p:iterate>
                                  <p:childTnLst>
                                    <p:set>
                                      <p:cBhvr>
                                        <p:cTn id="19" fill="hold"/>
                                        <p:tgtEl>
                                          <p:spTgt spid="159">
                                            <p:txEl>
                                              <p:pRg st="4" end="4"/>
                                            </p:txEl>
                                          </p:spTgt>
                                        </p:tgtEl>
                                        <p:attrNameLst>
                                          <p:attrName>style.visibility</p:attrName>
                                        </p:attrNameLst>
                                      </p:cBhvr>
                                      <p:to>
                                        <p:strVal val="visible"/>
                                      </p:to>
                                    </p:set>
                                  </p:childTnLst>
                                </p:cTn>
                              </p:par>
                              <p:par>
                                <p:cTn id="20" presetID="1" presetClass="entr" presetSubtype="0" fill="hold" grpId="1">
                                  <p:stCondLst>
                                    <p:cond delay="0"/>
                                  </p:stCondLst>
                                  <p:iterate>
                                    <p:tmAbs val="0"/>
                                  </p:iterate>
                                  <p:childTnLst>
                                    <p:set>
                                      <p:cBhvr>
                                        <p:cTn id="21" fill="hold"/>
                                        <p:tgtEl>
                                          <p:spTgt spid="159">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2" nodeType="clickEffect">
                                  <p:stCondLst>
                                    <p:cond delay="0"/>
                                  </p:stCondLst>
                                  <p:iterate>
                                    <p:tmAbs val="0"/>
                                  </p:iterate>
                                  <p:childTnLst>
                                    <p:set>
                                      <p:cBhvr>
                                        <p:cTn id="25" fill="hold"/>
                                        <p:tgtEl>
                                          <p:spTgt spid="1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1" build="p" animBg="1" advAuto="0"/>
      <p:bldP spid="160" grpId="2"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63" name="Shape 163"/>
          <p:cNvSpPr>
            <a:spLocks noGrp="1"/>
          </p:cNvSpPr>
          <p:nvPr>
            <p:ph type="body" idx="1"/>
          </p:nvPr>
        </p:nvSpPr>
        <p:spPr>
          <a:xfrm>
            <a:off x="457200" y="1600200"/>
            <a:ext cx="8229600" cy="4525963"/>
          </a:xfrm>
          <a:prstGeom prst="rect">
            <a:avLst/>
          </a:prstGeom>
        </p:spPr>
        <p:txBody>
          <a:bodyPr/>
          <a:lstStyle/>
          <a:p>
            <a:pPr lvl="0">
              <a:defRPr sz="1800"/>
            </a:pPr>
            <a:r>
              <a:rPr sz="3200"/>
              <a:t>Passphrases are easy to remember…</a:t>
            </a:r>
          </a:p>
          <a:p>
            <a:pPr lvl="0">
              <a:defRPr sz="1800"/>
            </a:pPr>
            <a:r>
              <a:rPr sz="3200"/>
              <a:t>Easier to type! </a:t>
            </a:r>
          </a:p>
          <a:p>
            <a:pPr lvl="0">
              <a:defRPr sz="1800"/>
            </a:pPr>
            <a:r>
              <a:rPr sz="3200"/>
              <a:t>Especially on mobile… </a:t>
            </a:r>
          </a:p>
          <a:p>
            <a:pPr lvl="0">
              <a:defRPr sz="1800"/>
            </a:pPr>
            <a:r>
              <a:rPr sz="3200"/>
              <a:t>Easier to Share when needed</a:t>
            </a:r>
          </a:p>
          <a:p>
            <a:pPr marL="702128" lvl="1" indent="-244928">
              <a:spcBef>
                <a:spcPts val="500"/>
              </a:spcBef>
              <a:defRPr sz="1800"/>
            </a:pPr>
            <a:r>
              <a:rPr sz="2400"/>
              <a:t>E.g. ZIP password</a:t>
            </a:r>
            <a:endParaRPr sz="2800"/>
          </a:p>
          <a:p>
            <a:pPr marL="702128" lvl="1" indent="-244928">
              <a:spcBef>
                <a:spcPts val="500"/>
              </a:spcBef>
              <a:defRPr sz="1800"/>
            </a:pPr>
            <a:r>
              <a:rPr sz="2400"/>
              <a:t>E.g. Nuclear bomb deactivation codes</a:t>
            </a:r>
            <a:endParaRPr sz="2800"/>
          </a:p>
          <a:p>
            <a:pPr lvl="0">
              <a:defRPr sz="1800"/>
            </a:pPr>
            <a:endParaRPr sz="2800"/>
          </a:p>
          <a:p>
            <a:pPr lvl="0">
              <a:defRPr sz="1800"/>
            </a:pPr>
            <a:r>
              <a:rPr sz="3200"/>
              <a:t>But are they strong? </a:t>
            </a: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66" name="Shape 166"/>
          <p:cNvSpPr>
            <a:spLocks noGrp="1"/>
          </p:cNvSpPr>
          <p:nvPr>
            <p:ph type="body" idx="1"/>
          </p:nvPr>
        </p:nvSpPr>
        <p:spPr>
          <a:xfrm>
            <a:off x="457200" y="1600200"/>
            <a:ext cx="8229600" cy="4525963"/>
          </a:xfrm>
          <a:prstGeom prst="rect">
            <a:avLst/>
          </a:prstGeom>
          <a:blipFill>
            <a:blip r:embed="rId2" cstate="email">
              <a:extLst>
                <a:ext uri="{28A0092B-C50C-407E-A947-70E740481C1C}">
                  <a14:useLocalDpi xmlns:a14="http://schemas.microsoft.com/office/drawing/2010/main"/>
                </a:ext>
              </a:extLst>
            </a:blip>
            <a:stretch>
              <a:fillRect/>
            </a:stretch>
          </a:blipFill>
        </p:spPr>
        <p:txBody>
          <a:bodyPr lIns="0" tIns="0" rIns="0" bIns="0"/>
          <a:lstStyle/>
          <a:p>
            <a:pPr lvl="0">
              <a:defRPr sz="1800"/>
            </a:pPr>
            <a:r>
              <a:rPr sz="3200"/>
              <a:t> </a:t>
            </a:r>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69" name="Shape 169"/>
          <p:cNvSpPr>
            <a:spLocks noGrp="1"/>
          </p:cNvSpPr>
          <p:nvPr>
            <p:ph type="body" idx="1"/>
          </p:nvPr>
        </p:nvSpPr>
        <p:spPr>
          <a:xfrm>
            <a:off x="457200" y="1600200"/>
            <a:ext cx="8229600" cy="4525963"/>
          </a:xfrm>
          <a:prstGeom prst="rect">
            <a:avLst/>
          </a:prstGeom>
        </p:spPr>
        <p:txBody>
          <a:bodyPr lIns="0" tIns="0" rIns="0" bIns="0" anchor="ctr"/>
          <a:lstStyle/>
          <a:p>
            <a:pPr marL="0" lvl="0" indent="0" algn="ctr">
              <a:buSzTx/>
              <a:buNone/>
              <a:defRPr sz="1800"/>
            </a:pPr>
            <a:r>
              <a:rPr sz="3200"/>
              <a:t>Solution #2: </a:t>
            </a:r>
          </a:p>
          <a:p>
            <a:pPr marL="0" lvl="0" indent="0" algn="ctr">
              <a:buSzTx/>
              <a:buNone/>
              <a:defRPr sz="1800"/>
            </a:pPr>
            <a:endParaRPr sz="3200"/>
          </a:p>
          <a:p>
            <a:pPr marL="0" lvl="0" indent="0" algn="ctr">
              <a:spcBef>
                <a:spcPts val="1100"/>
              </a:spcBef>
              <a:buSzTx/>
              <a:buNone/>
              <a:defRPr sz="1800"/>
            </a:pPr>
            <a:r>
              <a:rPr sz="4800"/>
              <a:t>PASSWORD MANAGERS</a:t>
            </a:r>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72" name="Shape 172"/>
          <p:cNvSpPr>
            <a:spLocks noGrp="1"/>
          </p:cNvSpPr>
          <p:nvPr>
            <p:ph type="body" idx="1"/>
          </p:nvPr>
        </p:nvSpPr>
        <p:spPr>
          <a:xfrm>
            <a:off x="457200" y="1600200"/>
            <a:ext cx="8229600" cy="4525963"/>
          </a:xfrm>
          <a:prstGeom prst="rect">
            <a:avLst/>
          </a:prstGeom>
        </p:spPr>
        <p:txBody>
          <a:bodyPr/>
          <a:lstStyle>
            <a:lvl1pPr marL="0" indent="0" algn="ctr">
              <a:buSzTx/>
              <a:buNone/>
            </a:lvl1pPr>
          </a:lstStyle>
          <a:p>
            <a:pPr lvl="0">
              <a:defRPr sz="1800"/>
            </a:pPr>
            <a:r>
              <a:rPr sz="3200"/>
              <a:t>ONE PASSWORD TO RULE THEM ALL</a:t>
            </a:r>
          </a:p>
        </p:txBody>
      </p:sp>
      <p:pic>
        <p:nvPicPr>
          <p:cNvPr id="173" name="image15.png"/>
          <p:cNvPicPr/>
          <p:nvPr/>
        </p:nvPicPr>
        <p:blipFill>
          <a:blip r:embed="rId2" cstate="email">
            <a:extLst>
              <a:ext uri="{28A0092B-C50C-407E-A947-70E740481C1C}">
                <a14:useLocalDpi xmlns:a14="http://schemas.microsoft.com/office/drawing/2010/main"/>
              </a:ext>
            </a:extLst>
          </a:blip>
          <a:stretch>
            <a:fillRect/>
          </a:stretch>
        </p:blipFill>
        <p:spPr>
          <a:xfrm>
            <a:off x="181244" y="2743200"/>
            <a:ext cx="3796356" cy="3962400"/>
          </a:xfrm>
          <a:prstGeom prst="rect">
            <a:avLst/>
          </a:prstGeom>
          <a:ln w="12700">
            <a:miter lim="400000"/>
          </a:ln>
        </p:spPr>
      </p:pic>
      <p:pic>
        <p:nvPicPr>
          <p:cNvPr id="174" name="image16.jpg"/>
          <p:cNvPicPr/>
          <p:nvPr/>
        </p:nvPicPr>
        <p:blipFill>
          <a:blip r:embed="rId3">
            <a:extLst/>
          </a:blip>
          <a:stretch>
            <a:fillRect/>
          </a:stretch>
        </p:blipFill>
        <p:spPr>
          <a:xfrm>
            <a:off x="3971006" y="2590800"/>
            <a:ext cx="5057605" cy="3429000"/>
          </a:xfrm>
          <a:prstGeom prst="rect">
            <a:avLst/>
          </a:prstGeom>
          <a:ln w="12700">
            <a:miter lim="400000"/>
          </a:ln>
        </p:spPr>
      </p:pic>
      <p:pic>
        <p:nvPicPr>
          <p:cNvPr id="175" name="image17.png"/>
          <p:cNvPicPr/>
          <p:nvPr/>
        </p:nvPicPr>
        <p:blipFill>
          <a:blip r:embed="rId4" cstate="email">
            <a:extLst>
              <a:ext uri="{28A0092B-C50C-407E-A947-70E740481C1C}">
                <a14:useLocalDpi xmlns:a14="http://schemas.microsoft.com/office/drawing/2010/main"/>
              </a:ext>
            </a:extLst>
          </a:blip>
          <a:stretch>
            <a:fillRect/>
          </a:stretch>
        </p:blipFill>
        <p:spPr>
          <a:xfrm>
            <a:off x="2701070" y="2362200"/>
            <a:ext cx="3500139" cy="44196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3" animBg="1" advAuto="0"/>
      <p:bldP spid="174" grpId="2" animBg="1" advAuto="0"/>
      <p:bldP spid="175" grpId="1" animBg="1" advAuto="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78" name="Shape 178"/>
          <p:cNvSpPr>
            <a:spLocks noGrp="1"/>
          </p:cNvSpPr>
          <p:nvPr>
            <p:ph type="body" idx="1"/>
          </p:nvPr>
        </p:nvSpPr>
        <p:spPr>
          <a:xfrm>
            <a:off x="457200" y="1600200"/>
            <a:ext cx="8229600" cy="4525963"/>
          </a:xfrm>
          <a:prstGeom prst="rect">
            <a:avLst/>
          </a:prstGeom>
        </p:spPr>
        <p:txBody>
          <a:bodyPr/>
          <a:lstStyle/>
          <a:p>
            <a:pPr marL="332613" lvl="0" indent="-332613" defTabSz="886968">
              <a:defRPr sz="1800"/>
            </a:pPr>
            <a:r>
              <a:rPr sz="3104"/>
              <a:t>Very strong passwords</a:t>
            </a:r>
          </a:p>
          <a:p>
            <a:pPr marL="720661" lvl="1" indent="-277177" defTabSz="886968">
              <a:spcBef>
                <a:spcPts val="600"/>
              </a:spcBef>
              <a:defRPr sz="1800"/>
            </a:pPr>
            <a:r>
              <a:rPr sz="2716"/>
              <a:t>Higher risk? Make it longer</a:t>
            </a:r>
          </a:p>
          <a:p>
            <a:pPr marL="332613" lvl="0" indent="-332613" defTabSz="886968">
              <a:defRPr sz="1800"/>
            </a:pPr>
            <a:r>
              <a:rPr sz="3104"/>
              <a:t>Randomly generated</a:t>
            </a:r>
          </a:p>
          <a:p>
            <a:pPr marL="332613" lvl="0" indent="-332613" defTabSz="886968">
              <a:defRPr sz="1800"/>
            </a:pPr>
            <a:r>
              <a:rPr sz="3104"/>
              <a:t>Very high </a:t>
            </a:r>
            <a:r>
              <a:rPr sz="3104" u="sng"/>
              <a:t>entropy</a:t>
            </a:r>
          </a:p>
          <a:p>
            <a:pPr marL="332613" lvl="0" indent="-332613" defTabSz="886968">
              <a:defRPr sz="1800"/>
            </a:pPr>
            <a:endParaRPr sz="3104" u="sng"/>
          </a:p>
          <a:p>
            <a:pPr marL="332613" lvl="0" indent="-332613" defTabSz="886968">
              <a:defRPr sz="1800"/>
            </a:pPr>
            <a:r>
              <a:rPr sz="3104"/>
              <a:t>User does not need to remember passwords</a:t>
            </a:r>
          </a:p>
          <a:p>
            <a:pPr marL="332613" lvl="0" indent="-332613" defTabSz="886968">
              <a:defRPr sz="1800"/>
            </a:pPr>
            <a:r>
              <a:rPr sz="3104"/>
              <a:t>Passwords are encrypted with ONE master key</a:t>
            </a:r>
          </a:p>
        </p:txBody>
      </p:sp>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81" name="Shape 181"/>
          <p:cNvSpPr>
            <a:spLocks noGrp="1"/>
          </p:cNvSpPr>
          <p:nvPr>
            <p:ph type="body" idx="1"/>
          </p:nvPr>
        </p:nvSpPr>
        <p:spPr>
          <a:xfrm>
            <a:off x="457200" y="1600200"/>
            <a:ext cx="8229600" cy="4525963"/>
          </a:xfrm>
          <a:prstGeom prst="rect">
            <a:avLst/>
          </a:prstGeom>
        </p:spPr>
        <p:txBody>
          <a:bodyPr/>
          <a:lstStyle/>
          <a:p>
            <a:pPr marL="0" lvl="0" indent="0" defTabSz="868680">
              <a:lnSpc>
                <a:spcPct val="90000"/>
              </a:lnSpc>
              <a:buSzTx/>
              <a:buNone/>
              <a:defRPr sz="1800"/>
            </a:pPr>
            <a:r>
              <a:rPr sz="3040"/>
              <a:t>What about Browsers’ Passwords Feature? </a:t>
            </a:r>
          </a:p>
          <a:p>
            <a:pPr marL="325754" lvl="0" indent="-325754" defTabSz="868680">
              <a:lnSpc>
                <a:spcPct val="90000"/>
              </a:lnSpc>
              <a:defRPr sz="1800"/>
            </a:pPr>
            <a:endParaRPr sz="3040"/>
          </a:p>
          <a:p>
            <a:pPr marL="325754" lvl="0" indent="-325754" defTabSz="868680">
              <a:lnSpc>
                <a:spcPct val="90000"/>
              </a:lnSpc>
              <a:defRPr sz="1800"/>
            </a:pPr>
            <a:r>
              <a:rPr sz="3040"/>
              <a:t>Blocked by many policies and regulations</a:t>
            </a:r>
          </a:p>
          <a:p>
            <a:pPr marL="667022" lvl="1" indent="-232682" defTabSz="868680">
              <a:lnSpc>
                <a:spcPct val="90000"/>
              </a:lnSpc>
              <a:spcBef>
                <a:spcPts val="500"/>
              </a:spcBef>
              <a:defRPr sz="1800"/>
            </a:pPr>
            <a:r>
              <a:rPr sz="2280"/>
              <a:t>AUTOCOMPLETE=“OFF”</a:t>
            </a:r>
            <a:endParaRPr sz="2660"/>
          </a:p>
          <a:p>
            <a:pPr marL="325754" lvl="0" indent="-325754" defTabSz="868680">
              <a:lnSpc>
                <a:spcPct val="90000"/>
              </a:lnSpc>
              <a:defRPr sz="1800"/>
            </a:pPr>
            <a:r>
              <a:rPr sz="3040"/>
              <a:t>Some “security” products block in JavaScript</a:t>
            </a:r>
          </a:p>
          <a:p>
            <a:pPr marL="667022" lvl="1" indent="-232682" defTabSz="868680">
              <a:lnSpc>
                <a:spcPct val="90000"/>
              </a:lnSpc>
              <a:spcBef>
                <a:spcPts val="500"/>
              </a:spcBef>
              <a:defRPr sz="1800"/>
            </a:pPr>
            <a:r>
              <a:rPr sz="2280"/>
              <a:t>Won’t mention any names…. </a:t>
            </a:r>
          </a:p>
          <a:p>
            <a:pPr marL="325754" lvl="0" indent="-325754" defTabSz="868680">
              <a:lnSpc>
                <a:spcPct val="90000"/>
              </a:lnSpc>
              <a:defRPr sz="1800"/>
            </a:pPr>
            <a:endParaRPr sz="2280"/>
          </a:p>
          <a:p>
            <a:pPr marL="325754" lvl="0" indent="-325754" defTabSz="868680">
              <a:lnSpc>
                <a:spcPct val="90000"/>
              </a:lnSpc>
              <a:defRPr sz="1800"/>
            </a:pPr>
            <a:r>
              <a:rPr sz="3040"/>
              <a:t>Should users be allowed to save their password in their browser? </a:t>
            </a:r>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84" name="Shape 184"/>
          <p:cNvSpPr>
            <a:spLocks noGrp="1"/>
          </p:cNvSpPr>
          <p:nvPr>
            <p:ph type="body" idx="1"/>
          </p:nvPr>
        </p:nvSpPr>
        <p:spPr>
          <a:xfrm>
            <a:off x="457200" y="1600200"/>
            <a:ext cx="8229600" cy="4525963"/>
          </a:xfrm>
          <a:prstGeom prst="rect">
            <a:avLst/>
          </a:prstGeom>
        </p:spPr>
        <p:txBody>
          <a:bodyPr/>
          <a:lstStyle/>
          <a:p>
            <a:pPr marL="329184" lvl="0" indent="-329184" defTabSz="877823">
              <a:defRPr sz="1800"/>
            </a:pPr>
            <a:r>
              <a:rPr sz="3072"/>
              <a:t>All modern browsers encrypt user passwords</a:t>
            </a:r>
          </a:p>
          <a:p>
            <a:pPr marL="329184" lvl="0" indent="-329184" defTabSz="877823">
              <a:defRPr sz="1800"/>
            </a:pPr>
            <a:r>
              <a:rPr sz="3072"/>
              <a:t>Tied (usually) to the user’s OS password</a:t>
            </a:r>
          </a:p>
          <a:p>
            <a:pPr marL="329184" lvl="0" indent="-329184" defTabSz="877823">
              <a:defRPr sz="1800"/>
            </a:pPr>
            <a:r>
              <a:rPr sz="3072"/>
              <a:t>If Malware can read it – Game Over anyway</a:t>
            </a:r>
          </a:p>
          <a:p>
            <a:pPr marL="329184" lvl="0" indent="-329184" defTabSz="877823">
              <a:defRPr sz="1800"/>
            </a:pPr>
            <a:r>
              <a:rPr sz="3072"/>
              <a:t>User wont need to remember password</a:t>
            </a:r>
          </a:p>
          <a:p>
            <a:pPr marL="329184" lvl="0" indent="-329184" defTabSz="877823">
              <a:defRPr sz="1800"/>
            </a:pPr>
            <a:r>
              <a:rPr sz="3072">
                <a:latin typeface="Wingdings"/>
                <a:ea typeface="Wingdings"/>
                <a:cs typeface="Wingdings"/>
                <a:sym typeface="Wingdings"/>
              </a:rPr>
              <a:t> </a:t>
            </a:r>
            <a:r>
              <a:rPr sz="3072"/>
              <a:t>User can select a stronger password! </a:t>
            </a:r>
          </a:p>
          <a:p>
            <a:pPr marL="0" lvl="0" indent="0" algn="ctr" defTabSz="877823">
              <a:spcBef>
                <a:spcPts val="1300"/>
              </a:spcBef>
              <a:buSzTx/>
              <a:buNone/>
              <a:defRPr sz="1800"/>
            </a:pPr>
            <a:r>
              <a:rPr sz="5760" b="1" u="sng"/>
              <a:t>WIN</a:t>
            </a:r>
          </a:p>
          <a:p>
            <a:pPr marL="674043" lvl="1" indent="-235131" defTabSz="877823">
              <a:spcBef>
                <a:spcPts val="500"/>
              </a:spcBef>
              <a:defRPr sz="1800"/>
            </a:pPr>
            <a:r>
              <a:rPr sz="2304"/>
              <a:t>Main weakness is shared computers</a:t>
            </a:r>
          </a:p>
        </p:txBody>
      </p:sp>
      <p:pic>
        <p:nvPicPr>
          <p:cNvPr id="185" name="image18.png"/>
          <p:cNvPicPr/>
          <p:nvPr/>
        </p:nvPicPr>
        <p:blipFill>
          <a:blip r:embed="rId2" cstate="email">
            <a:extLst>
              <a:ext uri="{28A0092B-C50C-407E-A947-70E740481C1C}">
                <a14:useLocalDpi xmlns:a14="http://schemas.microsoft.com/office/drawing/2010/main"/>
              </a:ext>
            </a:extLst>
          </a:blip>
          <a:stretch>
            <a:fillRect/>
          </a:stretch>
        </p:blipFill>
        <p:spPr>
          <a:xfrm>
            <a:off x="5309265" y="4191000"/>
            <a:ext cx="3834735" cy="151083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84">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18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8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8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8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8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2" nodeType="clickEffect">
                                  <p:stCondLst>
                                    <p:cond delay="0"/>
                                  </p:stCondLst>
                                  <p:iterate>
                                    <p:tmAbs val="0"/>
                                  </p:iterate>
                                  <p:childTnLst>
                                    <p:set>
                                      <p:cBhvr>
                                        <p:cTn id="28" fill="hold"/>
                                        <p:tgtEl>
                                          <p:spTgt spid="1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3" nodeType="clickEffect">
                                  <p:stCondLst>
                                    <p:cond delay="0"/>
                                  </p:stCondLst>
                                  <p:iterate>
                                    <p:tmAbs val="0"/>
                                  </p:iterate>
                                  <p:childTnLst>
                                    <p:set>
                                      <p:cBhvr>
                                        <p:cTn id="32" fill="hold">
                                          <p:stCondLst>
                                            <p:cond delay="0"/>
                                          </p:stCondLst>
                                        </p:cTn>
                                        <p:tgtEl>
                                          <p:spTgt spid="18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184">
                                            <p:txEl>
                                              <p:pRg st="5" end="5"/>
                                            </p:txEl>
                                          </p:spTgt>
                                        </p:tgtEl>
                                        <p:attrNameLst>
                                          <p:attrName>style.visibility</p:attrName>
                                        </p:attrNameLst>
                                      </p:cBhvr>
                                      <p:to>
                                        <p:strVal val="visible"/>
                                      </p:to>
                                    </p:set>
                                  </p:childTnLst>
                                </p:cTn>
                              </p:par>
                              <p:par>
                                <p:cTn id="37" presetID="1" presetClass="entr" presetSubtype="0" fill="hold" grpId="1">
                                  <p:stCondLst>
                                    <p:cond delay="0"/>
                                  </p:stCondLst>
                                  <p:iterate>
                                    <p:tmAbs val="0"/>
                                  </p:iterate>
                                  <p:childTnLst>
                                    <p:set>
                                      <p:cBhvr>
                                        <p:cTn id="38" fill="hold"/>
                                        <p:tgtEl>
                                          <p:spTgt spid="18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1" build="p" animBg="1" advAuto="0"/>
      <p:bldP spid="185" grpId="2" animBg="1" advAuto="0"/>
      <p:bldP spid="185" grpId="3" animBg="1" advAuto="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188" name="Shape 188"/>
          <p:cNvSpPr>
            <a:spLocks noGrp="1"/>
          </p:cNvSpPr>
          <p:nvPr>
            <p:ph type="body" idx="1"/>
          </p:nvPr>
        </p:nvSpPr>
        <p:spPr>
          <a:xfrm>
            <a:off x="457200" y="1600200"/>
            <a:ext cx="8229600" cy="4525963"/>
          </a:xfrm>
          <a:prstGeom prst="rect">
            <a:avLst/>
          </a:prstGeom>
        </p:spPr>
        <p:txBody>
          <a:bodyPr/>
          <a:lstStyle/>
          <a:p>
            <a:pPr marL="0" lvl="0" indent="0">
              <a:lnSpc>
                <a:spcPct val="90000"/>
              </a:lnSpc>
              <a:spcBef>
                <a:spcPts val="600"/>
              </a:spcBef>
              <a:buSzTx/>
              <a:buNone/>
              <a:defRPr sz="1800"/>
            </a:pPr>
            <a:r>
              <a:rPr sz="2900"/>
              <a:t>What Should Secure Applications Do?</a:t>
            </a:r>
          </a:p>
          <a:p>
            <a:pPr lvl="0">
              <a:lnSpc>
                <a:spcPct val="90000"/>
              </a:lnSpc>
              <a:spcBef>
                <a:spcPts val="600"/>
              </a:spcBef>
              <a:defRPr sz="1800"/>
            </a:pPr>
            <a:r>
              <a:rPr sz="2900"/>
              <a:t>Enable strong passwords &amp; pass phrases</a:t>
            </a:r>
          </a:p>
          <a:p>
            <a:pPr lvl="0">
              <a:lnSpc>
                <a:spcPct val="90000"/>
              </a:lnSpc>
              <a:spcBef>
                <a:spcPts val="600"/>
              </a:spcBef>
              <a:defRPr sz="1800"/>
            </a:pPr>
            <a:r>
              <a:rPr sz="2900"/>
              <a:t>No short limits – 40-50 chars is common</a:t>
            </a:r>
          </a:p>
          <a:p>
            <a:pPr lvl="0">
              <a:lnSpc>
                <a:spcPct val="90000"/>
              </a:lnSpc>
              <a:spcBef>
                <a:spcPts val="600"/>
              </a:spcBef>
              <a:defRPr sz="1800"/>
            </a:pPr>
            <a:r>
              <a:rPr sz="2900"/>
              <a:t>No Autocomplete – Allow the user to choose</a:t>
            </a:r>
          </a:p>
          <a:p>
            <a:pPr marL="708659" lvl="1" indent="-251459">
              <a:lnSpc>
                <a:spcPct val="90000"/>
              </a:lnSpc>
              <a:spcBef>
                <a:spcPts val="500"/>
              </a:spcBef>
              <a:defRPr sz="1800"/>
            </a:pPr>
            <a:r>
              <a:rPr sz="2200"/>
              <a:t>With very specific exceptions</a:t>
            </a:r>
            <a:endParaRPr sz="2500"/>
          </a:p>
          <a:p>
            <a:pPr lvl="0">
              <a:lnSpc>
                <a:spcPct val="90000"/>
              </a:lnSpc>
              <a:spcBef>
                <a:spcPts val="600"/>
              </a:spcBef>
              <a:defRPr sz="1800"/>
            </a:pPr>
            <a:r>
              <a:rPr sz="2900"/>
              <a:t>No blocking Copy/Paste in passwords</a:t>
            </a:r>
          </a:p>
          <a:p>
            <a:pPr lvl="0">
              <a:lnSpc>
                <a:spcPct val="90000"/>
              </a:lnSpc>
              <a:spcBef>
                <a:spcPts val="600"/>
              </a:spcBef>
              <a:defRPr sz="1800"/>
            </a:pPr>
            <a:r>
              <a:rPr sz="2900"/>
              <a:t>Encourage good password habits</a:t>
            </a:r>
          </a:p>
          <a:p>
            <a:pPr lvl="0">
              <a:lnSpc>
                <a:spcPct val="90000"/>
              </a:lnSpc>
              <a:spcBef>
                <a:spcPts val="600"/>
              </a:spcBef>
              <a:defRPr sz="1800"/>
            </a:pPr>
            <a:r>
              <a:rPr sz="2900"/>
              <a:t>Consider generating passwords for the user</a:t>
            </a:r>
          </a:p>
          <a:p>
            <a:pPr marL="742950" lvl="1" indent="-285750">
              <a:lnSpc>
                <a:spcPct val="90000"/>
              </a:lnSpc>
              <a:spcBef>
                <a:spcPts val="600"/>
              </a:spcBef>
              <a:defRPr sz="1800"/>
            </a:pPr>
            <a:r>
              <a:rPr sz="2500"/>
              <a:t>Instead of trying to measure entropy after the fact</a:t>
            </a:r>
          </a:p>
        </p:txBody>
      </p:sp>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p:cNvSpPr>
          <p:nvPr>
            <p:ph type="title"/>
          </p:nvPr>
        </p:nvSpPr>
        <p:spPr>
          <a:prstGeom prst="rect">
            <a:avLst/>
          </a:prstGeom>
        </p:spPr>
        <p:txBody>
          <a:bodyPr lIns="0" tIns="0" rIns="0" bIns="0">
            <a:normAutofit/>
          </a:bodyPr>
          <a:lstStyle>
            <a:lvl1pPr>
              <a:defRPr>
                <a:solidFill>
                  <a:srgbClr val="000000"/>
                </a:solidFill>
              </a:defRPr>
            </a:lvl1pPr>
          </a:lstStyle>
          <a:p>
            <a:pPr lvl="0">
              <a:defRPr sz="1800" b="0" cap="none"/>
            </a:pPr>
            <a:r>
              <a:rPr sz="4000" b="1" cap="all"/>
              <a:t>PASSWORD STORAGE</a:t>
            </a:r>
          </a:p>
        </p:txBody>
      </p:sp>
      <p:sp>
        <p:nvSpPr>
          <p:cNvPr id="191" name="Shape 191"/>
          <p:cNvSpPr>
            <a:spLocks noGrp="1"/>
          </p:cNvSpPr>
          <p:nvPr>
            <p:ph type="body" idx="1"/>
          </p:nvPr>
        </p:nvSpPr>
        <p:spPr>
          <a:prstGeom prst="rect">
            <a:avLst/>
          </a:prstGeom>
        </p:spPr>
        <p:txBody>
          <a:bodyPr/>
          <a:lstStyle/>
          <a:p>
            <a:pPr lvl="0"/>
            <a:endParaRPr/>
          </a:p>
        </p:txBody>
      </p:sp>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Shape 193"/>
          <p:cNvSpPr>
            <a:spLocks noGrp="1"/>
          </p:cNvSpPr>
          <p:nvPr>
            <p:ph type="title"/>
          </p:nvPr>
        </p:nvSpPr>
        <p:spPr>
          <a:xfrm>
            <a:off x="4267200" y="76199"/>
            <a:ext cx="4724400" cy="715964"/>
          </a:xfrm>
          <a:prstGeom prst="rect">
            <a:avLst/>
          </a:prstGeom>
        </p:spPr>
        <p:txBody>
          <a:bodyPr lIns="0" tIns="0" rIns="0" bIns="0">
            <a:normAutofit/>
          </a:bodyPr>
          <a:lstStyle/>
          <a:p>
            <a:pPr lvl="0">
              <a:defRPr sz="1800">
                <a:solidFill>
                  <a:srgbClr val="000000"/>
                </a:solidFill>
              </a:defRPr>
            </a:pPr>
            <a:r>
              <a:rPr sz="2800">
                <a:solidFill>
                  <a:srgbClr val="D9D9D9"/>
                </a:solidFill>
              </a:rPr>
              <a:t>Password Storage</a:t>
            </a:r>
          </a:p>
        </p:txBody>
      </p:sp>
      <p:sp>
        <p:nvSpPr>
          <p:cNvPr id="194" name="Shape 194"/>
          <p:cNvSpPr>
            <a:spLocks noGrp="1"/>
          </p:cNvSpPr>
          <p:nvPr>
            <p:ph type="body" idx="1"/>
          </p:nvPr>
        </p:nvSpPr>
        <p:spPr>
          <a:xfrm>
            <a:off x="457200" y="1600200"/>
            <a:ext cx="8229600" cy="4525963"/>
          </a:xfrm>
          <a:prstGeom prst="rect">
            <a:avLst/>
          </a:prstGeom>
        </p:spPr>
        <p:txBody>
          <a:bodyPr/>
          <a:lstStyle/>
          <a:p>
            <a:pPr marL="0" lvl="0" indent="0" defTabSz="877823">
              <a:lnSpc>
                <a:spcPct val="90000"/>
              </a:lnSpc>
              <a:spcBef>
                <a:spcPts val="800"/>
              </a:spcBef>
              <a:buSzTx/>
              <a:buNone/>
              <a:defRPr sz="1800"/>
            </a:pPr>
            <a:r>
              <a:rPr sz="3455"/>
              <a:t>What is the best way to store passwords?</a:t>
            </a:r>
          </a:p>
          <a:p>
            <a:pPr marL="370331" lvl="0" indent="-370331" defTabSz="877823">
              <a:lnSpc>
                <a:spcPct val="90000"/>
              </a:lnSpc>
              <a:spcBef>
                <a:spcPts val="800"/>
              </a:spcBef>
              <a:defRPr sz="1800"/>
            </a:pPr>
            <a:r>
              <a:rPr sz="3455"/>
              <a:t>Operating Assumptions:</a:t>
            </a:r>
          </a:p>
          <a:p>
            <a:pPr marL="713231" lvl="1" indent="-274320" defTabSz="877823">
              <a:lnSpc>
                <a:spcPct val="90000"/>
              </a:lnSpc>
              <a:spcBef>
                <a:spcPts val="600"/>
              </a:spcBef>
              <a:defRPr sz="1800"/>
            </a:pPr>
            <a:r>
              <a:rPr sz="2688"/>
              <a:t>Attacker has stolen database file</a:t>
            </a:r>
          </a:p>
          <a:p>
            <a:pPr marL="713231" lvl="1" indent="-274320" defTabSz="877823">
              <a:lnSpc>
                <a:spcPct val="90000"/>
              </a:lnSpc>
              <a:spcBef>
                <a:spcPts val="600"/>
              </a:spcBef>
              <a:defRPr sz="1800"/>
            </a:pPr>
            <a:r>
              <a:rPr sz="2688"/>
              <a:t>Attacker now has offline access to all data</a:t>
            </a:r>
          </a:p>
          <a:p>
            <a:pPr marL="713231" lvl="1" indent="-274320" defTabSz="877823">
              <a:lnSpc>
                <a:spcPct val="90000"/>
              </a:lnSpc>
              <a:spcBef>
                <a:spcPts val="600"/>
              </a:spcBef>
              <a:defRPr sz="1800"/>
            </a:pPr>
            <a:r>
              <a:rPr sz="2688"/>
              <a:t>Most users’ passwords are weak (or very weak)</a:t>
            </a:r>
          </a:p>
          <a:p>
            <a:pPr marL="713231" lvl="1" indent="-274320" defTabSz="877823">
              <a:lnSpc>
                <a:spcPct val="90000"/>
              </a:lnSpc>
              <a:spcBef>
                <a:spcPts val="600"/>
              </a:spcBef>
              <a:defRPr sz="1800"/>
            </a:pPr>
            <a:r>
              <a:rPr sz="2688"/>
              <a:t>Attacker does not have 0-day crypto flaw</a:t>
            </a:r>
          </a:p>
          <a:p>
            <a:pPr marL="713231" lvl="1" indent="-274320" defTabSz="877823">
              <a:lnSpc>
                <a:spcPct val="90000"/>
              </a:lnSpc>
              <a:spcBef>
                <a:spcPts val="600"/>
              </a:spcBef>
              <a:defRPr sz="1800"/>
            </a:pPr>
            <a:r>
              <a:rPr sz="2688"/>
              <a:t>Attacker wants as many passwords as possible</a:t>
            </a:r>
          </a:p>
          <a:p>
            <a:pPr marL="713231" lvl="1" indent="-274320" defTabSz="877823">
              <a:lnSpc>
                <a:spcPct val="90000"/>
              </a:lnSpc>
              <a:spcBef>
                <a:spcPts val="600"/>
              </a:spcBef>
              <a:defRPr sz="1800"/>
            </a:pPr>
            <a:r>
              <a:rPr sz="2688"/>
              <a:t>Attacker will use hardware according to value</a:t>
            </a:r>
          </a:p>
          <a:p>
            <a:pPr marL="713231" lvl="1" indent="-274320" defTabSz="877823">
              <a:lnSpc>
                <a:spcPct val="90000"/>
              </a:lnSpc>
              <a:spcBef>
                <a:spcPts val="600"/>
              </a:spcBef>
              <a:defRPr sz="1800"/>
            </a:pPr>
            <a:r>
              <a:rPr sz="2688"/>
              <a:t>Attacker has all the time in the world (well…)</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4">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19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9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9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9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9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9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19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19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iterate>
                                    <p:tmAbs val="0"/>
                                  </p:iterate>
                                  <p:childTnLst>
                                    <p:set>
                                      <p:cBhvr>
                                        <p:cTn id="40" fill="hold"/>
                                        <p:tgtEl>
                                          <p:spTgt spid="19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1" build="p" bldLvl="5"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p:cNvSpPr>
          <p:nvPr>
            <p:ph type="title"/>
          </p:nvPr>
        </p:nvSpPr>
        <p:spPr>
          <a:xfrm>
            <a:off x="4267200" y="76199"/>
            <a:ext cx="4724400" cy="715964"/>
          </a:xfrm>
          <a:prstGeom prst="rect">
            <a:avLst/>
          </a:prstGeom>
        </p:spPr>
        <p:txBody>
          <a:bodyPr lIns="0" tIns="0" rIns="0" bIns="0">
            <a:normAutofit/>
          </a:bodyPr>
          <a:lstStyle/>
          <a:p>
            <a:pPr lvl="0">
              <a:defRPr sz="1800">
                <a:solidFill>
                  <a:srgbClr val="000000"/>
                </a:solidFill>
              </a:defRPr>
            </a:pPr>
            <a:r>
              <a:rPr sz="2800">
                <a:solidFill>
                  <a:srgbClr val="D9D9D9"/>
                </a:solidFill>
              </a:rPr>
              <a:t>Password Storage</a:t>
            </a:r>
          </a:p>
        </p:txBody>
      </p:sp>
      <p:sp>
        <p:nvSpPr>
          <p:cNvPr id="197" name="Shape 197"/>
          <p:cNvSpPr>
            <a:spLocks noGrp="1"/>
          </p:cNvSpPr>
          <p:nvPr>
            <p:ph type="body" idx="1"/>
          </p:nvPr>
        </p:nvSpPr>
        <p:spPr>
          <a:xfrm>
            <a:off x="457200" y="1600200"/>
            <a:ext cx="8229600" cy="4525963"/>
          </a:xfrm>
          <a:prstGeom prst="rect">
            <a:avLst/>
          </a:prstGeom>
        </p:spPr>
        <p:txBody>
          <a:bodyPr/>
          <a:lstStyle/>
          <a:p>
            <a:pPr marL="0" lvl="0" indent="0">
              <a:lnSpc>
                <a:spcPct val="90000"/>
              </a:lnSpc>
              <a:buSzTx/>
              <a:buNone/>
              <a:defRPr sz="1800"/>
            </a:pPr>
            <a:r>
              <a:rPr sz="3300"/>
              <a:t>What is the best way to store passwords?</a:t>
            </a:r>
            <a:endParaRPr sz="2900"/>
          </a:p>
          <a:p>
            <a:pPr marL="390196" lvl="0" indent="-390196">
              <a:lnSpc>
                <a:spcPct val="90000"/>
              </a:lnSpc>
              <a:defRPr sz="1800"/>
            </a:pPr>
            <a:r>
              <a:rPr sz="3300"/>
              <a:t>Bad Advice: </a:t>
            </a:r>
            <a:endParaRPr sz="2900"/>
          </a:p>
          <a:p>
            <a:pPr lvl="0">
              <a:lnSpc>
                <a:spcPct val="90000"/>
              </a:lnSpc>
              <a:spcBef>
                <a:spcPts val="600"/>
              </a:spcBef>
              <a:defRPr sz="1800"/>
            </a:pPr>
            <a:endParaRPr sz="2800"/>
          </a:p>
          <a:p>
            <a:pPr marL="295603" lvl="0" indent="-295603">
              <a:lnSpc>
                <a:spcPct val="90000"/>
              </a:lnSpc>
              <a:spcBef>
                <a:spcPts val="600"/>
              </a:spcBef>
              <a:defRPr sz="1800"/>
            </a:pPr>
            <a:r>
              <a:rPr sz="2500"/>
              <a:t>Plain Text! 			-&gt; Obviously not</a:t>
            </a:r>
            <a:endParaRPr sz="2900"/>
          </a:p>
          <a:p>
            <a:pPr marL="295603" lvl="0" indent="-295603">
              <a:lnSpc>
                <a:spcPct val="90000"/>
              </a:lnSpc>
              <a:spcBef>
                <a:spcPts val="600"/>
              </a:spcBef>
              <a:defRPr sz="1800"/>
            </a:pPr>
            <a:r>
              <a:rPr sz="2500"/>
              <a:t>Base 64!				-&gt; Useless</a:t>
            </a:r>
            <a:endParaRPr sz="2900"/>
          </a:p>
          <a:p>
            <a:pPr marL="295603" lvl="0" indent="-295603">
              <a:lnSpc>
                <a:spcPct val="90000"/>
              </a:lnSpc>
              <a:spcBef>
                <a:spcPts val="600"/>
              </a:spcBef>
              <a:defRPr sz="1800"/>
            </a:pPr>
            <a:r>
              <a:rPr sz="2500"/>
              <a:t>Symmetric Encryption!		-&gt; Bad Idea</a:t>
            </a:r>
            <a:endParaRPr sz="2900"/>
          </a:p>
          <a:p>
            <a:pPr marL="708659" lvl="1" indent="-251459">
              <a:lnSpc>
                <a:spcPct val="90000"/>
              </a:lnSpc>
              <a:spcBef>
                <a:spcPts val="500"/>
              </a:spcBef>
              <a:defRPr sz="1800"/>
            </a:pPr>
            <a:r>
              <a:rPr sz="2200"/>
              <a:t>Attacker has encryption key</a:t>
            </a:r>
            <a:endParaRPr sz="2500"/>
          </a:p>
          <a:p>
            <a:pPr marL="708659" lvl="1" indent="-251459">
              <a:lnSpc>
                <a:spcPct val="90000"/>
              </a:lnSpc>
              <a:spcBef>
                <a:spcPts val="500"/>
              </a:spcBef>
              <a:defRPr sz="1800"/>
            </a:pPr>
            <a:r>
              <a:rPr sz="2200"/>
              <a:t>You don’t need to decrypt it</a:t>
            </a:r>
            <a:endParaRPr sz="2500"/>
          </a:p>
          <a:p>
            <a:pPr marL="295603" lvl="0" indent="-295603">
              <a:lnSpc>
                <a:spcPct val="90000"/>
              </a:lnSpc>
              <a:spcBef>
                <a:spcPts val="600"/>
              </a:spcBef>
              <a:defRPr sz="1800"/>
            </a:pPr>
            <a:r>
              <a:rPr sz="2500"/>
              <a:t>Cryptographic Hash! 		-&gt; Rainbow Tables! </a:t>
            </a:r>
            <a:br>
              <a:rPr sz="2500"/>
            </a:br>
            <a:r>
              <a:rPr sz="2500"/>
              <a:t>(MD5, SHA-1, SHA-256)</a:t>
            </a:r>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p:cNvSpPr>
          <p:nvPr>
            <p:ph type="title"/>
          </p:nvPr>
        </p:nvSpPr>
        <p:spPr>
          <a:xfrm>
            <a:off x="4267200" y="76199"/>
            <a:ext cx="4724400" cy="715964"/>
          </a:xfrm>
          <a:prstGeom prst="rect">
            <a:avLst/>
          </a:prstGeom>
        </p:spPr>
        <p:txBody>
          <a:bodyPr lIns="0" tIns="0" rIns="0" bIns="0">
            <a:normAutofit/>
          </a:bodyPr>
          <a:lstStyle/>
          <a:p>
            <a:pPr lvl="0">
              <a:defRPr sz="1800">
                <a:solidFill>
                  <a:srgbClr val="000000"/>
                </a:solidFill>
              </a:defRPr>
            </a:pPr>
            <a:r>
              <a:rPr sz="2800">
                <a:solidFill>
                  <a:srgbClr val="D9D9D9"/>
                </a:solidFill>
              </a:rPr>
              <a:t>Password Storage</a:t>
            </a:r>
          </a:p>
        </p:txBody>
      </p:sp>
      <p:sp>
        <p:nvSpPr>
          <p:cNvPr id="200" name="Shape 200"/>
          <p:cNvSpPr>
            <a:spLocks noGrp="1"/>
          </p:cNvSpPr>
          <p:nvPr>
            <p:ph type="body" idx="1"/>
          </p:nvPr>
        </p:nvSpPr>
        <p:spPr>
          <a:xfrm>
            <a:off x="457200" y="1600200"/>
            <a:ext cx="8229600" cy="4525963"/>
          </a:xfrm>
          <a:prstGeom prst="rect">
            <a:avLst/>
          </a:prstGeom>
        </p:spPr>
        <p:txBody>
          <a:bodyPr/>
          <a:lstStyle/>
          <a:p>
            <a:pPr marL="0" lvl="0" indent="0" defTabSz="877823">
              <a:spcBef>
                <a:spcPts val="800"/>
              </a:spcBef>
              <a:buSzTx/>
              <a:buNone/>
              <a:defRPr sz="1800"/>
            </a:pPr>
            <a:r>
              <a:rPr sz="3455"/>
              <a:t>What is the best way to store passwords?</a:t>
            </a:r>
          </a:p>
          <a:p>
            <a:pPr marL="370331" lvl="0" indent="-370331" defTabSz="877823">
              <a:spcBef>
                <a:spcPts val="800"/>
              </a:spcBef>
              <a:defRPr sz="1800"/>
            </a:pPr>
            <a:r>
              <a:rPr sz="3455"/>
              <a:t>Better Advice: </a:t>
            </a:r>
          </a:p>
          <a:p>
            <a:pPr marL="329184" lvl="0" indent="-329184" defTabSz="877823">
              <a:defRPr sz="1800"/>
            </a:pPr>
            <a:endParaRPr sz="2688"/>
          </a:p>
          <a:p>
            <a:pPr marL="329184" lvl="0" indent="-329184" defTabSz="877823">
              <a:defRPr sz="1800"/>
            </a:pPr>
            <a:r>
              <a:rPr sz="3072"/>
              <a:t>Salted Hash (SHA)		-&gt; AHA! </a:t>
            </a:r>
          </a:p>
          <a:p>
            <a:pPr marL="713231" lvl="1" indent="-274320" defTabSz="877823">
              <a:spcBef>
                <a:spcPts val="600"/>
              </a:spcBef>
              <a:defRPr sz="1800"/>
            </a:pPr>
            <a:r>
              <a:rPr sz="2688"/>
              <a:t>No Rainbow Tables</a:t>
            </a:r>
          </a:p>
          <a:p>
            <a:pPr marL="713231" lvl="1" indent="-274320" defTabSz="877823">
              <a:spcBef>
                <a:spcPts val="600"/>
              </a:spcBef>
              <a:defRPr sz="1800"/>
            </a:pPr>
            <a:r>
              <a:rPr sz="2688"/>
              <a:t>Cannot be precomputed</a:t>
            </a:r>
          </a:p>
          <a:p>
            <a:pPr marL="713231" lvl="1" indent="-274320" defTabSz="877823">
              <a:spcBef>
                <a:spcPts val="600"/>
              </a:spcBef>
              <a:defRPr sz="1800"/>
            </a:pPr>
            <a:r>
              <a:rPr sz="2688"/>
              <a:t>Attacker would need to BF each individually</a:t>
            </a:r>
          </a:p>
          <a:p>
            <a:pPr marL="1097280" lvl="2" indent="-219455" defTabSz="877823">
              <a:spcBef>
                <a:spcPts val="500"/>
              </a:spcBef>
              <a:defRPr sz="1800"/>
            </a:pPr>
            <a:r>
              <a:rPr sz="2304"/>
              <a:t>Wait, is… is that even possible?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00">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20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0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0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0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0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200">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200">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20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1" build="p" bldLvl="5" animBg="1" advAuto="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03" name="Shape 203"/>
          <p:cNvSpPr>
            <a:spLocks noGrp="1"/>
          </p:cNvSpPr>
          <p:nvPr>
            <p:ph type="body" idx="1"/>
          </p:nvPr>
        </p:nvSpPr>
        <p:spPr>
          <a:xfrm>
            <a:off x="457200" y="1600200"/>
            <a:ext cx="8229600" cy="4525963"/>
          </a:xfrm>
          <a:prstGeom prst="rect">
            <a:avLst/>
          </a:prstGeom>
        </p:spPr>
        <p:txBody>
          <a:bodyPr/>
          <a:lstStyle/>
          <a:p>
            <a:pPr lvl="0">
              <a:defRPr sz="1800"/>
            </a:pPr>
            <a:endParaRPr sz="3200"/>
          </a:p>
          <a:p>
            <a:pPr lvl="0">
              <a:defRPr sz="1800"/>
            </a:pPr>
            <a:r>
              <a:rPr sz="3200"/>
              <a:t>Q: Is it possible to BF password hashes? </a:t>
            </a:r>
          </a:p>
          <a:p>
            <a:pPr lvl="0">
              <a:defRPr sz="1800"/>
            </a:pPr>
            <a:endParaRPr sz="3200"/>
          </a:p>
          <a:p>
            <a:pPr lvl="0">
              <a:defRPr sz="1800"/>
            </a:pPr>
            <a:r>
              <a:rPr sz="3200"/>
              <a:t>Q: Will it be possible in a few years? </a:t>
            </a:r>
          </a:p>
          <a:p>
            <a:pPr lvl="0">
              <a:defRPr sz="1800"/>
            </a:pPr>
            <a:endParaRPr sz="3200"/>
          </a:p>
          <a:p>
            <a:pPr lvl="0">
              <a:defRPr sz="1800"/>
            </a:pPr>
            <a:r>
              <a:rPr sz="3200"/>
              <a:t>Q: Even if it is possible – is it </a:t>
            </a:r>
            <a:r>
              <a:rPr sz="3200" i="1"/>
              <a:t>feasible</a:t>
            </a:r>
            <a:r>
              <a:rPr sz="3200"/>
              <a:t>? </a:t>
            </a:r>
          </a:p>
        </p:txBody>
      </p:sp>
    </p:spTree>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06" name="Shape 206"/>
          <p:cNvSpPr>
            <a:spLocks noGrp="1"/>
          </p:cNvSpPr>
          <p:nvPr>
            <p:ph type="body" idx="1"/>
          </p:nvPr>
        </p:nvSpPr>
        <p:spPr>
          <a:xfrm>
            <a:off x="457200" y="1600200"/>
            <a:ext cx="8229600" cy="4525963"/>
          </a:xfrm>
          <a:prstGeom prst="rect">
            <a:avLst/>
          </a:prstGeom>
        </p:spPr>
        <p:txBody>
          <a:bodyPr/>
          <a:lstStyle/>
          <a:p>
            <a:pPr lvl="0">
              <a:defRPr sz="1800"/>
            </a:pPr>
            <a:r>
              <a:rPr sz="3200" dirty="0"/>
              <a:t>8-char random password</a:t>
            </a:r>
          </a:p>
          <a:p>
            <a:pPr lvl="1">
              <a:defRPr sz="1800"/>
            </a:pPr>
            <a:r>
              <a:rPr sz="3200" dirty="0"/>
              <a:t>2,251,799,813,685,248</a:t>
            </a:r>
            <a:r>
              <a:rPr sz="2800" dirty="0"/>
              <a:t> guesses (on average)</a:t>
            </a:r>
          </a:p>
          <a:p>
            <a:pPr marL="742950" lvl="1" indent="-285750">
              <a:spcBef>
                <a:spcPts val="600"/>
              </a:spcBef>
              <a:defRPr sz="1800"/>
            </a:pPr>
            <a:endParaRPr sz="2800" dirty="0"/>
          </a:p>
          <a:p>
            <a:pPr marL="742950" lvl="1" indent="-285750">
              <a:spcBef>
                <a:spcPts val="600"/>
              </a:spcBef>
              <a:defRPr sz="1800"/>
            </a:pPr>
            <a:endParaRPr sz="2800" dirty="0"/>
          </a:p>
          <a:p>
            <a:pPr marL="0" lvl="0" indent="0" algn="r">
              <a:buSzTx/>
              <a:buNone/>
              <a:defRPr sz="1800"/>
            </a:pPr>
            <a:r>
              <a:rPr sz="3200" dirty="0"/>
              <a:t>Ridiculously high number</a:t>
            </a:r>
          </a:p>
          <a:p>
            <a:pPr marL="0" lvl="0" indent="0">
              <a:buSzTx/>
              <a:buNone/>
              <a:defRPr sz="1800"/>
            </a:pPr>
            <a:endParaRPr sz="3200" dirty="0"/>
          </a:p>
          <a:p>
            <a:pPr lvl="0">
              <a:defRPr sz="1800"/>
            </a:pPr>
            <a:r>
              <a:rPr sz="3200" dirty="0"/>
              <a:t>Can this be brute forced?</a:t>
            </a:r>
          </a:p>
        </p:txBody>
      </p:sp>
      <p:sp>
        <p:nvSpPr>
          <p:cNvPr id="207" name="Shape 207"/>
          <p:cNvSpPr/>
          <p:nvPr/>
        </p:nvSpPr>
        <p:spPr>
          <a:xfrm flipH="1" flipV="1">
            <a:off x="4102100" y="2646378"/>
            <a:ext cx="2133601" cy="1204120"/>
          </a:xfrm>
          <a:prstGeom prst="line">
            <a:avLst/>
          </a:prstGeom>
          <a:ln w="38100">
            <a:solidFill/>
            <a:miter/>
            <a:tailEnd type="triangle"/>
          </a:ln>
        </p:spPr>
        <p:txBody>
          <a:bodyPr lIns="0" tIns="0" rIns="0" bIns="0"/>
          <a:lstStyle/>
          <a:p>
            <a:pPr lvl="0" defTabSz="457200">
              <a:defRPr sz="1200">
                <a:latin typeface="+mj-lt"/>
                <a:ea typeface="+mj-ea"/>
                <a:cs typeface="+mj-cs"/>
                <a:sym typeface="Helvetica"/>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06">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206">
                                            <p:txEl>
                                              <p:pRg st="0" end="0"/>
                                            </p:txEl>
                                          </p:spTgt>
                                        </p:tgtEl>
                                        <p:attrNameLst>
                                          <p:attrName>style.visibility</p:attrName>
                                        </p:attrNameLst>
                                      </p:cBhvr>
                                      <p:to>
                                        <p:strVal val="visible"/>
                                      </p:to>
                                    </p:set>
                                  </p:childTnLst>
                                </p:cTn>
                              </p:par>
                              <p:par>
                                <p:cTn id="9" presetID="1" presetClass="entr" presetSubtype="0" fill="hold" grpId="1">
                                  <p:stCondLst>
                                    <p:cond delay="0"/>
                                  </p:stCondLst>
                                  <p:iterate>
                                    <p:tmAbs val="0"/>
                                  </p:iterate>
                                  <p:childTnLst>
                                    <p:set>
                                      <p:cBhvr>
                                        <p:cTn id="10" fill="hold"/>
                                        <p:tgtEl>
                                          <p:spTgt spid="206">
                                            <p:txEl>
                                              <p:pRg st="1" end="1"/>
                                            </p:txEl>
                                          </p:spTgt>
                                        </p:tgtEl>
                                        <p:attrNameLst>
                                          <p:attrName>style.visibility</p:attrName>
                                        </p:attrNameLst>
                                      </p:cBhvr>
                                      <p:to>
                                        <p:strVal val="visible"/>
                                      </p:to>
                                    </p:set>
                                  </p:childTnLst>
                                </p:cTn>
                              </p:par>
                              <p:par>
                                <p:cTn id="11" presetID="1" presetClass="entr" presetSubtype="0" fill="hold" grpId="1">
                                  <p:stCondLst>
                                    <p:cond delay="0"/>
                                  </p:stCondLst>
                                  <p:iterate>
                                    <p:tmAbs val="0"/>
                                  </p:iterate>
                                  <p:childTnLst>
                                    <p:set>
                                      <p:cBhvr>
                                        <p:cTn id="12" fill="hold"/>
                                        <p:tgtEl>
                                          <p:spTgt spid="206">
                                            <p:txEl>
                                              <p:pRg st="2" end="2"/>
                                            </p:txEl>
                                          </p:spTgt>
                                        </p:tgtEl>
                                        <p:attrNameLst>
                                          <p:attrName>style.visibility</p:attrName>
                                        </p:attrNameLst>
                                      </p:cBhvr>
                                      <p:to>
                                        <p:strVal val="visible"/>
                                      </p:to>
                                    </p:set>
                                  </p:childTnLst>
                                </p:cTn>
                              </p:par>
                              <p:par>
                                <p:cTn id="13" presetID="1" presetClass="entr" presetSubtype="0" fill="hold" grpId="1">
                                  <p:stCondLst>
                                    <p:cond delay="0"/>
                                  </p:stCondLst>
                                  <p:iterate>
                                    <p:tmAbs val="0"/>
                                  </p:iterate>
                                  <p:childTnLst>
                                    <p:set>
                                      <p:cBhvr>
                                        <p:cTn id="14" fill="hold"/>
                                        <p:tgtEl>
                                          <p:spTgt spid="20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206">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1" nodeType="afterEffect">
                                  <p:stCondLst>
                                    <p:cond delay="0"/>
                                  </p:stCondLst>
                                  <p:iterate>
                                    <p:tmAbs val="0"/>
                                  </p:iterate>
                                  <p:childTnLst>
                                    <p:set>
                                      <p:cBhvr>
                                        <p:cTn id="21" fill="hold"/>
                                        <p:tgtEl>
                                          <p:spTgt spid="206">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1" nodeType="clickEffect">
                                  <p:stCondLst>
                                    <p:cond delay="0"/>
                                  </p:stCondLst>
                                  <p:iterate>
                                    <p:tmAbs val="0"/>
                                  </p:iterate>
                                  <p:childTnLst>
                                    <p:set>
                                      <p:cBhvr>
                                        <p:cTn id="25" fill="hold"/>
                                        <p:tgtEl>
                                          <p:spTgt spid="20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1" build="p"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pic>
        <p:nvPicPr>
          <p:cNvPr id="210" name="image19.jpg"/>
          <p:cNvPicPr/>
          <p:nvPr/>
        </p:nvPicPr>
        <p:blipFill>
          <a:blip r:embed="rId2">
            <a:extLst/>
          </a:blip>
          <a:stretch>
            <a:fillRect/>
          </a:stretch>
        </p:blipFill>
        <p:spPr>
          <a:xfrm>
            <a:off x="2514600" y="1309818"/>
            <a:ext cx="4586050" cy="5479124"/>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hape 212"/>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13" name="Shape 213"/>
          <p:cNvSpPr>
            <a:spLocks noGrp="1"/>
          </p:cNvSpPr>
          <p:nvPr>
            <p:ph type="body" idx="1"/>
          </p:nvPr>
        </p:nvSpPr>
        <p:spPr>
          <a:xfrm>
            <a:off x="457200" y="1600200"/>
            <a:ext cx="8229600" cy="4525963"/>
          </a:xfrm>
          <a:prstGeom prst="rect">
            <a:avLst/>
          </a:prstGeom>
        </p:spPr>
        <p:txBody>
          <a:bodyPr/>
          <a:lstStyle>
            <a:lvl1pPr marL="0" indent="0">
              <a:spcBef>
                <a:spcPts val="900"/>
              </a:spcBef>
              <a:buSzTx/>
              <a:buNone/>
              <a:defRPr sz="4000"/>
            </a:lvl1pPr>
          </a:lstStyle>
          <a:p>
            <a:pPr lvl="0">
              <a:defRPr sz="1800"/>
            </a:pPr>
            <a:r>
              <a:rPr sz="4000"/>
              <a:t>BUT WAIT!</a:t>
            </a:r>
          </a:p>
        </p:txBody>
      </p:sp>
      <p:pic>
        <p:nvPicPr>
          <p:cNvPr id="214" name="image20.png" descr="http://what-if.xkcd.com/imgs/a/13/laser_pointer_more_power.png"/>
          <p:cNvPicPr/>
          <p:nvPr/>
        </p:nvPicPr>
        <p:blipFill>
          <a:blip r:embed="rId2">
            <a:extLst/>
          </a:blip>
          <a:stretch>
            <a:fillRect/>
          </a:stretch>
        </p:blipFill>
        <p:spPr>
          <a:xfrm>
            <a:off x="3657600" y="1983565"/>
            <a:ext cx="3278228" cy="3807635"/>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17" name="Shape 217"/>
          <p:cNvSpPr>
            <a:spLocks noGrp="1"/>
          </p:cNvSpPr>
          <p:nvPr>
            <p:ph type="body" idx="1"/>
          </p:nvPr>
        </p:nvSpPr>
        <p:spPr>
          <a:xfrm>
            <a:off x="457200" y="1600200"/>
            <a:ext cx="8229600" cy="4525963"/>
          </a:xfrm>
          <a:prstGeom prst="rect">
            <a:avLst/>
          </a:prstGeom>
        </p:spPr>
        <p:txBody>
          <a:bodyPr/>
          <a:lstStyle>
            <a:lvl1pPr marL="0" indent="0">
              <a:buSzTx/>
              <a:buNone/>
            </a:lvl1pPr>
          </a:lstStyle>
          <a:p>
            <a:pPr lvl="0">
              <a:defRPr sz="1800"/>
            </a:pPr>
            <a:r>
              <a:rPr sz="3200"/>
              <a:t>What about Moore’s Law? </a:t>
            </a:r>
          </a:p>
        </p:txBody>
      </p:sp>
      <p:pic>
        <p:nvPicPr>
          <p:cNvPr id="218" name="image21.png"/>
          <p:cNvPicPr/>
          <p:nvPr/>
        </p:nvPicPr>
        <p:blipFill>
          <a:blip r:embed="rId2">
            <a:extLst/>
          </a:blip>
          <a:stretch>
            <a:fillRect/>
          </a:stretch>
        </p:blipFill>
        <p:spPr>
          <a:xfrm>
            <a:off x="1295400" y="2000250"/>
            <a:ext cx="6438900" cy="4876800"/>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pic>
        <p:nvPicPr>
          <p:cNvPr id="221" name="image22.jpg"/>
          <p:cNvPicPr/>
          <p:nvPr/>
        </p:nvPicPr>
        <p:blipFill>
          <a:blip r:embed="rId2" cstate="email">
            <a:extLst>
              <a:ext uri="{28A0092B-C50C-407E-A947-70E740481C1C}">
                <a14:useLocalDpi xmlns:a14="http://schemas.microsoft.com/office/drawing/2010/main"/>
              </a:ext>
            </a:extLst>
          </a:blip>
          <a:stretch>
            <a:fillRect/>
          </a:stretch>
        </p:blipFill>
        <p:spPr>
          <a:xfrm rot="16200000">
            <a:off x="1872618" y="-348617"/>
            <a:ext cx="5334001" cy="8926833"/>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24" name="Shape 224"/>
          <p:cNvSpPr>
            <a:spLocks noGrp="1"/>
          </p:cNvSpPr>
          <p:nvPr>
            <p:ph type="body" idx="1"/>
          </p:nvPr>
        </p:nvSpPr>
        <p:spPr>
          <a:xfrm>
            <a:off x="457200" y="1600200"/>
            <a:ext cx="8229600" cy="4525963"/>
          </a:xfrm>
          <a:prstGeom prst="rect">
            <a:avLst/>
          </a:prstGeom>
        </p:spPr>
        <p:txBody>
          <a:bodyPr/>
          <a:lstStyle/>
          <a:p>
            <a:pPr lvl="0">
              <a:defRPr sz="1800"/>
            </a:pPr>
            <a:r>
              <a:rPr sz="3200" dirty="0"/>
              <a:t>CPU: i7-3770K (Ivy Bridge) - Mild Overclock</a:t>
            </a:r>
          </a:p>
          <a:p>
            <a:pPr lvl="0">
              <a:defRPr sz="1800"/>
            </a:pPr>
            <a:r>
              <a:rPr sz="3200" dirty="0"/>
              <a:t>RAM: 16 GB DDR3 - Optimized Timings</a:t>
            </a:r>
          </a:p>
          <a:p>
            <a:pPr lvl="0">
              <a:defRPr sz="1800"/>
            </a:pPr>
            <a:r>
              <a:rPr sz="3200" dirty="0"/>
              <a:t>Hash Brute Forcing Tool: </a:t>
            </a:r>
            <a:r>
              <a:rPr sz="3200" dirty="0" err="1"/>
              <a:t>Hashcat</a:t>
            </a:r>
            <a:endParaRPr sz="3200" dirty="0"/>
          </a:p>
          <a:p>
            <a:pPr lvl="0">
              <a:defRPr sz="1800"/>
            </a:pPr>
            <a:endParaRPr sz="3200" dirty="0"/>
          </a:p>
          <a:p>
            <a:pPr lvl="0">
              <a:defRPr sz="1800"/>
            </a:pPr>
            <a:r>
              <a:rPr sz="3200" dirty="0"/>
              <a:t>Speed: ~ 75 Million Hashes / Second </a:t>
            </a:r>
          </a:p>
        </p:txBody>
      </p:sp>
    </p:spTree>
  </p:cSld>
  <p:clrMapOvr>
    <a:masterClrMapping/>
  </p:clrMapOvr>
  <p:transition spd="med"/>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hape 226"/>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27" name="Shape 227"/>
          <p:cNvSpPr>
            <a:spLocks noGrp="1"/>
          </p:cNvSpPr>
          <p:nvPr>
            <p:ph type="body" idx="1"/>
          </p:nvPr>
        </p:nvSpPr>
        <p:spPr>
          <a:xfrm>
            <a:off x="457200" y="1600200"/>
            <a:ext cx="8229600" cy="4525963"/>
          </a:xfrm>
          <a:prstGeom prst="rect">
            <a:avLst/>
          </a:prstGeom>
        </p:spPr>
        <p:txBody>
          <a:bodyPr/>
          <a:lstStyle/>
          <a:p>
            <a:pPr lvl="0">
              <a:defRPr sz="1800"/>
            </a:pPr>
            <a:r>
              <a:rPr sz="3200"/>
              <a:t>Easy: xkcd-style Tr0ub4dor&amp;3 policy passwords</a:t>
            </a:r>
          </a:p>
          <a:p>
            <a:pPr lvl="0">
              <a:defRPr sz="1800"/>
            </a:pPr>
            <a:r>
              <a:rPr sz="3200"/>
              <a:t>Provides ~28 bits of entropy</a:t>
            </a:r>
          </a:p>
          <a:p>
            <a:pPr lvl="0">
              <a:defRPr sz="1800"/>
            </a:pPr>
            <a:r>
              <a:rPr sz="3200"/>
              <a:t>Requires 134,217,728 guesses (average)</a:t>
            </a:r>
          </a:p>
          <a:p>
            <a:pPr lvl="0">
              <a:defRPr sz="1800"/>
            </a:pPr>
            <a:r>
              <a:rPr sz="3200"/>
              <a:t>Salted SHA-1 – No Rainbow Tables</a:t>
            </a:r>
            <a:endParaRPr sz="4800"/>
          </a:p>
          <a:p>
            <a:pPr lvl="0">
              <a:defRPr sz="1800"/>
            </a:pPr>
            <a:endParaRPr sz="4800"/>
          </a:p>
          <a:p>
            <a:pPr lvl="0">
              <a:defRPr sz="1800"/>
            </a:pPr>
            <a:r>
              <a:rPr sz="3200"/>
              <a:t>Around 2-3 seconds per password !!</a:t>
            </a:r>
          </a:p>
        </p:txBody>
      </p:sp>
    </p:spTree>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30" name="Shape 230"/>
          <p:cNvSpPr>
            <a:spLocks noGrp="1"/>
          </p:cNvSpPr>
          <p:nvPr>
            <p:ph type="body" idx="1"/>
          </p:nvPr>
        </p:nvSpPr>
        <p:spPr>
          <a:xfrm>
            <a:off x="457200" y="1600200"/>
            <a:ext cx="8229600" cy="4525963"/>
          </a:xfrm>
          <a:prstGeom prst="rect">
            <a:avLst/>
          </a:prstGeom>
        </p:spPr>
        <p:txBody>
          <a:bodyPr/>
          <a:lstStyle/>
          <a:p>
            <a:pPr lvl="0">
              <a:defRPr sz="1800"/>
            </a:pPr>
            <a:r>
              <a:rPr sz="3200"/>
              <a:t>Medium: 6-char random passwords</a:t>
            </a:r>
          </a:p>
          <a:p>
            <a:pPr lvl="0">
              <a:defRPr sz="1800"/>
            </a:pPr>
            <a:endParaRPr sz="3200"/>
          </a:p>
          <a:p>
            <a:pPr lvl="0">
              <a:defRPr sz="1800"/>
            </a:pPr>
            <a:r>
              <a:rPr sz="3200"/>
              <a:t>Provides ~ 39 bits of Entropy </a:t>
            </a:r>
          </a:p>
          <a:p>
            <a:pPr lvl="0">
              <a:defRPr sz="1800"/>
            </a:pPr>
            <a:r>
              <a:rPr sz="3200"/>
              <a:t>Requires 274,877,906,944 guesses (average)</a:t>
            </a:r>
          </a:p>
          <a:p>
            <a:pPr lvl="0">
              <a:defRPr sz="1800"/>
            </a:pPr>
            <a:r>
              <a:rPr sz="3200"/>
              <a:t>Salted SHA-1 – No Rainbow Tables</a:t>
            </a:r>
          </a:p>
          <a:p>
            <a:pPr lvl="0">
              <a:defRPr sz="1800"/>
            </a:pPr>
            <a:endParaRPr sz="3200"/>
          </a:p>
          <a:p>
            <a:pPr lvl="0">
              <a:defRPr sz="1800"/>
            </a:pPr>
            <a:r>
              <a:rPr sz="3200"/>
              <a:t>Just about 1 hour per password </a:t>
            </a:r>
          </a:p>
        </p:txBody>
      </p:sp>
    </p:spTree>
  </p:cSld>
  <p:clrMapOvr>
    <a:masterClrMapping/>
  </p:clrMapOvr>
  <p:transition spd="med"/>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33" name="Shape 233"/>
          <p:cNvSpPr>
            <a:spLocks noGrp="1"/>
          </p:cNvSpPr>
          <p:nvPr>
            <p:ph type="body" idx="1"/>
          </p:nvPr>
        </p:nvSpPr>
        <p:spPr>
          <a:xfrm>
            <a:off x="457200" y="1600200"/>
            <a:ext cx="8229600" cy="4525963"/>
          </a:xfrm>
          <a:prstGeom prst="rect">
            <a:avLst/>
          </a:prstGeom>
        </p:spPr>
        <p:txBody>
          <a:bodyPr/>
          <a:lstStyle/>
          <a:p>
            <a:pPr lvl="0">
              <a:defRPr sz="1800"/>
            </a:pPr>
            <a:r>
              <a:rPr sz="3200"/>
              <a:t>Stronger: take 8-char random passwords</a:t>
            </a:r>
          </a:p>
          <a:p>
            <a:pPr lvl="0">
              <a:defRPr sz="1800"/>
            </a:pPr>
            <a:r>
              <a:rPr sz="3200"/>
              <a:t>Requires 2,251,799,813,685,248 guesses</a:t>
            </a:r>
          </a:p>
          <a:p>
            <a:pPr lvl="0">
              <a:defRPr sz="1800"/>
            </a:pPr>
            <a:r>
              <a:rPr sz="3200"/>
              <a:t>Salted SHA-1</a:t>
            </a:r>
          </a:p>
          <a:p>
            <a:pPr lvl="0">
              <a:defRPr sz="1800"/>
            </a:pPr>
            <a:endParaRPr sz="3200"/>
          </a:p>
          <a:p>
            <a:pPr lvl="0">
              <a:defRPr sz="1800"/>
            </a:pPr>
            <a:r>
              <a:rPr sz="3200"/>
              <a:t>Just about 10 months for a single password…</a:t>
            </a:r>
          </a:p>
          <a:p>
            <a:pPr lvl="0">
              <a:defRPr sz="1800"/>
            </a:pPr>
            <a:r>
              <a:rPr sz="3200"/>
              <a:t>Moore’s Law did not pay off… and won’t for years</a:t>
            </a:r>
          </a:p>
        </p:txBody>
      </p:sp>
    </p:spTree>
  </p:cSld>
  <p:clrMapOvr>
    <a:masterClrMapping/>
  </p:clrMapOvr>
  <p:transition spd="med"/>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Shape 235"/>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36" name="Shape 236"/>
          <p:cNvSpPr>
            <a:spLocks noGrp="1"/>
          </p:cNvSpPr>
          <p:nvPr>
            <p:ph type="body" idx="1"/>
          </p:nvPr>
        </p:nvSpPr>
        <p:spPr>
          <a:xfrm>
            <a:off x="457200" y="1600200"/>
            <a:ext cx="8229600" cy="4525963"/>
          </a:xfrm>
          <a:prstGeom prst="rect">
            <a:avLst/>
          </a:prstGeom>
        </p:spPr>
        <p:txBody>
          <a:bodyPr/>
          <a:lstStyle>
            <a:lvl1pPr marL="0" indent="0">
              <a:spcBef>
                <a:spcPts val="900"/>
              </a:spcBef>
              <a:buSzTx/>
              <a:buNone/>
              <a:defRPr sz="4000"/>
            </a:lvl1pPr>
          </a:lstStyle>
          <a:p>
            <a:pPr lvl="0">
              <a:defRPr sz="1800"/>
            </a:pPr>
            <a:r>
              <a:rPr sz="4000"/>
              <a:t>BUT WAIT!</a:t>
            </a:r>
          </a:p>
        </p:txBody>
      </p:sp>
      <p:pic>
        <p:nvPicPr>
          <p:cNvPr id="237" name="image20.png" descr="http://what-if.xkcd.com/imgs/a/13/laser_pointer_more_power.png"/>
          <p:cNvPicPr/>
          <p:nvPr/>
        </p:nvPicPr>
        <p:blipFill>
          <a:blip r:embed="rId2">
            <a:extLst/>
          </a:blip>
          <a:stretch>
            <a:fillRect/>
          </a:stretch>
        </p:blipFill>
        <p:spPr>
          <a:xfrm>
            <a:off x="3657600" y="1983565"/>
            <a:ext cx="3278228" cy="3807635"/>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pic>
        <p:nvPicPr>
          <p:cNvPr id="240" name="image23.jpg"/>
          <p:cNvPicPr/>
          <p:nvPr/>
        </p:nvPicPr>
        <p:blipFill>
          <a:blip r:embed="rId2" cstate="email">
            <a:extLst>
              <a:ext uri="{28A0092B-C50C-407E-A947-70E740481C1C}">
                <a14:useLocalDpi xmlns:a14="http://schemas.microsoft.com/office/drawing/2010/main"/>
              </a:ext>
            </a:extLst>
          </a:blip>
          <a:stretch>
            <a:fillRect/>
          </a:stretch>
        </p:blipFill>
        <p:spPr>
          <a:xfrm>
            <a:off x="76200" y="1371600"/>
            <a:ext cx="8983458" cy="5448302"/>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43" name="Shape 243"/>
          <p:cNvSpPr>
            <a:spLocks noGrp="1"/>
          </p:cNvSpPr>
          <p:nvPr>
            <p:ph type="body" idx="1"/>
          </p:nvPr>
        </p:nvSpPr>
        <p:spPr>
          <a:xfrm>
            <a:off x="457200" y="1600200"/>
            <a:ext cx="8229600" cy="4525963"/>
          </a:xfrm>
          <a:prstGeom prst="rect">
            <a:avLst/>
          </a:prstGeom>
        </p:spPr>
        <p:txBody>
          <a:bodyPr/>
          <a:lstStyle/>
          <a:p>
            <a:pPr lvl="0">
              <a:lnSpc>
                <a:spcPct val="80000"/>
              </a:lnSpc>
              <a:spcBef>
                <a:spcPts val="400"/>
              </a:spcBef>
              <a:defRPr sz="1800"/>
            </a:pPr>
            <a:endParaRPr sz="2000"/>
          </a:p>
          <a:p>
            <a:pPr lvl="0">
              <a:lnSpc>
                <a:spcPct val="80000"/>
              </a:lnSpc>
              <a:spcBef>
                <a:spcPts val="400"/>
              </a:spcBef>
              <a:defRPr sz="1800"/>
            </a:pPr>
            <a:r>
              <a:rPr sz="2800"/>
              <a:t>CPU is not the fastest block in the case</a:t>
            </a:r>
          </a:p>
          <a:p>
            <a:pPr marL="742950" lvl="1" indent="-285750">
              <a:lnSpc>
                <a:spcPct val="80000"/>
              </a:lnSpc>
              <a:spcBef>
                <a:spcPts val="400"/>
              </a:spcBef>
              <a:defRPr sz="1800"/>
            </a:pPr>
            <a:r>
              <a:rPr sz="2400"/>
              <a:t>Typically 4-16 cores per computer</a:t>
            </a:r>
          </a:p>
          <a:p>
            <a:pPr lvl="0">
              <a:lnSpc>
                <a:spcPct val="80000"/>
              </a:lnSpc>
              <a:spcBef>
                <a:spcPts val="400"/>
              </a:spcBef>
              <a:defRPr sz="1800"/>
            </a:pPr>
            <a:r>
              <a:rPr sz="2800"/>
              <a:t>More efficient ways to BF hashes…</a:t>
            </a:r>
          </a:p>
          <a:p>
            <a:pPr lvl="0">
              <a:lnSpc>
                <a:spcPct val="80000"/>
              </a:lnSpc>
              <a:spcBef>
                <a:spcPts val="400"/>
              </a:spcBef>
              <a:defRPr sz="1800"/>
            </a:pPr>
            <a:r>
              <a:rPr sz="2800"/>
              <a:t>E.g. GPGPU… </a:t>
            </a:r>
          </a:p>
          <a:p>
            <a:pPr marL="742950" lvl="1" indent="-285750">
              <a:lnSpc>
                <a:spcPct val="80000"/>
              </a:lnSpc>
              <a:spcBef>
                <a:spcPts val="400"/>
              </a:spcBef>
              <a:defRPr sz="1800"/>
            </a:pPr>
            <a:r>
              <a:rPr sz="2400"/>
              <a:t>100’s or even 1000’s of cores per card</a:t>
            </a:r>
          </a:p>
          <a:p>
            <a:pPr marL="742950" lvl="1" indent="-285750">
              <a:lnSpc>
                <a:spcPct val="80000"/>
              </a:lnSpc>
              <a:spcBef>
                <a:spcPts val="400"/>
              </a:spcBef>
              <a:defRPr sz="1800"/>
            </a:pPr>
            <a:r>
              <a:rPr sz="2400"/>
              <a:t>Multiple cards per PC </a:t>
            </a:r>
          </a:p>
          <a:p>
            <a:pPr lvl="0">
              <a:lnSpc>
                <a:spcPct val="80000"/>
              </a:lnSpc>
              <a:spcBef>
                <a:spcPts val="400"/>
              </a:spcBef>
              <a:defRPr sz="1800"/>
            </a:pPr>
            <a:r>
              <a:rPr sz="2800"/>
              <a:t>Dedicated Hardware</a:t>
            </a:r>
          </a:p>
          <a:p>
            <a:pPr marL="742950" lvl="1" indent="-285750">
              <a:lnSpc>
                <a:spcPct val="80000"/>
              </a:lnSpc>
              <a:spcBef>
                <a:spcPts val="400"/>
              </a:spcBef>
              <a:defRPr sz="1800"/>
            </a:pPr>
            <a:r>
              <a:rPr sz="2400"/>
              <a:t>ASIC</a:t>
            </a:r>
          </a:p>
          <a:p>
            <a:pPr marL="742950" lvl="1" indent="-285750">
              <a:lnSpc>
                <a:spcPct val="80000"/>
              </a:lnSpc>
              <a:spcBef>
                <a:spcPts val="400"/>
              </a:spcBef>
              <a:defRPr sz="1800"/>
            </a:pPr>
            <a:r>
              <a:rPr sz="2400"/>
              <a:t>FPGA</a:t>
            </a:r>
          </a:p>
          <a:p>
            <a:pPr marL="742950" lvl="1" indent="-285750">
              <a:lnSpc>
                <a:spcPct val="80000"/>
              </a:lnSpc>
              <a:spcBef>
                <a:spcPts val="400"/>
              </a:spcBef>
              <a:defRPr sz="1800"/>
            </a:pPr>
            <a:r>
              <a:rPr sz="2400"/>
              <a:t>Bitcoin Miners…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43">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24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43">
                                            <p:txEl>
                                              <p:pRg st="1" end="1"/>
                                            </p:txEl>
                                          </p:spTgt>
                                        </p:tgtEl>
                                        <p:attrNameLst>
                                          <p:attrName>style.visibility</p:attrName>
                                        </p:attrNameLst>
                                      </p:cBhvr>
                                      <p:to>
                                        <p:strVal val="visible"/>
                                      </p:to>
                                    </p:set>
                                  </p:childTnLst>
                                </p:cTn>
                              </p:par>
                              <p:par>
                                <p:cTn id="13" presetID="1" presetClass="entr" presetSubtype="0" fill="hold" grpId="1">
                                  <p:stCondLst>
                                    <p:cond delay="0"/>
                                  </p:stCondLst>
                                  <p:iterate>
                                    <p:tmAbs val="0"/>
                                  </p:iterate>
                                  <p:childTnLst>
                                    <p:set>
                                      <p:cBhvr>
                                        <p:cTn id="14" fill="hold"/>
                                        <p:tgtEl>
                                          <p:spTgt spid="2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2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243">
                                            <p:txEl>
                                              <p:pRg st="4" end="4"/>
                                            </p:txEl>
                                          </p:spTgt>
                                        </p:tgtEl>
                                        <p:attrNameLst>
                                          <p:attrName>style.visibility</p:attrName>
                                        </p:attrNameLst>
                                      </p:cBhvr>
                                      <p:to>
                                        <p:strVal val="visible"/>
                                      </p:to>
                                    </p:set>
                                  </p:childTnLst>
                                </p:cTn>
                              </p:par>
                              <p:par>
                                <p:cTn id="23" presetID="1" presetClass="entr" presetSubtype="0" fill="hold" grpId="1">
                                  <p:stCondLst>
                                    <p:cond delay="0"/>
                                  </p:stCondLst>
                                  <p:iterate>
                                    <p:tmAbs val="0"/>
                                  </p:iterate>
                                  <p:childTnLst>
                                    <p:set>
                                      <p:cBhvr>
                                        <p:cTn id="24" fill="hold"/>
                                        <p:tgtEl>
                                          <p:spTgt spid="243">
                                            <p:txEl>
                                              <p:pRg st="5" end="5"/>
                                            </p:txEl>
                                          </p:spTgt>
                                        </p:tgtEl>
                                        <p:attrNameLst>
                                          <p:attrName>style.visibility</p:attrName>
                                        </p:attrNameLst>
                                      </p:cBhvr>
                                      <p:to>
                                        <p:strVal val="visible"/>
                                      </p:to>
                                    </p:set>
                                  </p:childTnLst>
                                </p:cTn>
                              </p:par>
                              <p:par>
                                <p:cTn id="25" presetID="1" presetClass="entr" presetSubtype="0" fill="hold" grpId="1">
                                  <p:stCondLst>
                                    <p:cond delay="0"/>
                                  </p:stCondLst>
                                  <p:iterate>
                                    <p:tmAbs val="0"/>
                                  </p:iterate>
                                  <p:childTnLst>
                                    <p:set>
                                      <p:cBhvr>
                                        <p:cTn id="26" fill="hold"/>
                                        <p:tgtEl>
                                          <p:spTgt spid="24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iterate>
                                    <p:tmAbs val="0"/>
                                  </p:iterate>
                                  <p:childTnLst>
                                    <p:set>
                                      <p:cBhvr>
                                        <p:cTn id="30" fill="hold"/>
                                        <p:tgtEl>
                                          <p:spTgt spid="243">
                                            <p:txEl>
                                              <p:pRg st="7" end="7"/>
                                            </p:txEl>
                                          </p:spTgt>
                                        </p:tgtEl>
                                        <p:attrNameLst>
                                          <p:attrName>style.visibility</p:attrName>
                                        </p:attrNameLst>
                                      </p:cBhvr>
                                      <p:to>
                                        <p:strVal val="visible"/>
                                      </p:to>
                                    </p:set>
                                  </p:childTnLst>
                                </p:cTn>
                              </p:par>
                              <p:par>
                                <p:cTn id="31" presetID="1" presetClass="entr" presetSubtype="0" fill="hold" grpId="1">
                                  <p:stCondLst>
                                    <p:cond delay="0"/>
                                  </p:stCondLst>
                                  <p:iterate>
                                    <p:tmAbs val="0"/>
                                  </p:iterate>
                                  <p:childTnLst>
                                    <p:set>
                                      <p:cBhvr>
                                        <p:cTn id="32" fill="hold"/>
                                        <p:tgtEl>
                                          <p:spTgt spid="243">
                                            <p:txEl>
                                              <p:pRg st="8" end="8"/>
                                            </p:txEl>
                                          </p:spTgt>
                                        </p:tgtEl>
                                        <p:attrNameLst>
                                          <p:attrName>style.visibility</p:attrName>
                                        </p:attrNameLst>
                                      </p:cBhvr>
                                      <p:to>
                                        <p:strVal val="visible"/>
                                      </p:to>
                                    </p:set>
                                  </p:childTnLst>
                                </p:cTn>
                              </p:par>
                              <p:par>
                                <p:cTn id="33" presetID="1" presetClass="entr" presetSubtype="0" fill="hold" grpId="1">
                                  <p:stCondLst>
                                    <p:cond delay="0"/>
                                  </p:stCondLst>
                                  <p:iterate>
                                    <p:tmAbs val="0"/>
                                  </p:iterate>
                                  <p:childTnLst>
                                    <p:set>
                                      <p:cBhvr>
                                        <p:cTn id="34" fill="hold"/>
                                        <p:tgtEl>
                                          <p:spTgt spid="243">
                                            <p:txEl>
                                              <p:pRg st="9" end="9"/>
                                            </p:txEl>
                                          </p:spTgt>
                                        </p:tgtEl>
                                        <p:attrNameLst>
                                          <p:attrName>style.visibility</p:attrName>
                                        </p:attrNameLst>
                                      </p:cBhvr>
                                      <p:to>
                                        <p:strVal val="visible"/>
                                      </p:to>
                                    </p:set>
                                  </p:childTnLst>
                                </p:cTn>
                              </p:par>
                              <p:par>
                                <p:cTn id="35" presetID="1" presetClass="entr" presetSubtype="0" fill="hold" grpId="1">
                                  <p:stCondLst>
                                    <p:cond delay="0"/>
                                  </p:stCondLst>
                                  <p:iterate>
                                    <p:tmAbs val="0"/>
                                  </p:iterate>
                                  <p:childTnLst>
                                    <p:set>
                                      <p:cBhvr>
                                        <p:cTn id="36" fill="hold"/>
                                        <p:tgtEl>
                                          <p:spTgt spid="24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 grpId="1" build="p" animBg="1" advAuto="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46" name="Shape 246"/>
          <p:cNvSpPr>
            <a:spLocks noGrp="1"/>
          </p:cNvSpPr>
          <p:nvPr>
            <p:ph type="body" idx="1"/>
          </p:nvPr>
        </p:nvSpPr>
        <p:spPr>
          <a:xfrm>
            <a:off x="457200" y="1600200"/>
            <a:ext cx="8229600" cy="4525963"/>
          </a:xfrm>
          <a:prstGeom prst="rect">
            <a:avLst/>
          </a:prstGeom>
        </p:spPr>
        <p:txBody>
          <a:bodyPr/>
          <a:lstStyle/>
          <a:p>
            <a:pPr marL="329184" lvl="0" indent="-329184" defTabSz="877823">
              <a:lnSpc>
                <a:spcPct val="80000"/>
              </a:lnSpc>
              <a:spcBef>
                <a:spcPts val="400"/>
              </a:spcBef>
              <a:defRPr sz="1800"/>
            </a:pPr>
            <a:endParaRPr sz="2688"/>
          </a:p>
          <a:p>
            <a:pPr marL="329184" lvl="0" indent="-329184" defTabSz="877823">
              <a:lnSpc>
                <a:spcPct val="80000"/>
              </a:lnSpc>
              <a:spcBef>
                <a:spcPts val="400"/>
              </a:spcBef>
              <a:defRPr sz="1800"/>
            </a:pPr>
            <a:r>
              <a:rPr sz="2688"/>
              <a:t>Last year’s Mid-range GPU card </a:t>
            </a:r>
          </a:p>
          <a:p>
            <a:pPr marL="768095" lvl="1" indent="-329184" defTabSz="877823">
              <a:lnSpc>
                <a:spcPct val="80000"/>
              </a:lnSpc>
              <a:spcBef>
                <a:spcPts val="400"/>
              </a:spcBef>
              <a:buChar char="•"/>
              <a:defRPr sz="1800"/>
            </a:pPr>
            <a:r>
              <a:rPr sz="2688"/>
              <a:t>NVIDIA based</a:t>
            </a:r>
          </a:p>
          <a:p>
            <a:pPr marL="768095" lvl="1" indent="-329184" defTabSz="877823">
              <a:lnSpc>
                <a:spcPct val="80000"/>
              </a:lnSpc>
              <a:spcBef>
                <a:spcPts val="400"/>
              </a:spcBef>
              <a:buChar char="•"/>
              <a:defRPr sz="1800"/>
            </a:pPr>
            <a:r>
              <a:rPr sz="2688"/>
              <a:t>&lt; 200 $ (last year’s prices)</a:t>
            </a:r>
          </a:p>
          <a:p>
            <a:pPr marL="329184" lvl="0" indent="-329184" defTabSz="877823">
              <a:lnSpc>
                <a:spcPct val="80000"/>
              </a:lnSpc>
              <a:spcBef>
                <a:spcPts val="400"/>
              </a:spcBef>
              <a:defRPr sz="1800"/>
            </a:pPr>
            <a:endParaRPr sz="2688"/>
          </a:p>
          <a:p>
            <a:pPr marL="329184" lvl="0" indent="-329184" defTabSz="877823">
              <a:lnSpc>
                <a:spcPct val="80000"/>
              </a:lnSpc>
              <a:spcBef>
                <a:spcPts val="400"/>
              </a:spcBef>
              <a:defRPr sz="1800"/>
            </a:pPr>
            <a:r>
              <a:rPr sz="2688"/>
              <a:t>Speed: ~ 2,000 Million Hashes / Second</a:t>
            </a:r>
          </a:p>
          <a:p>
            <a:pPr marL="768095" lvl="1" indent="-329184" defTabSz="877823">
              <a:lnSpc>
                <a:spcPct val="80000"/>
              </a:lnSpc>
              <a:spcBef>
                <a:spcPts val="400"/>
              </a:spcBef>
              <a:buChar char="•"/>
              <a:defRPr sz="1800"/>
            </a:pPr>
            <a:r>
              <a:rPr sz="2304"/>
              <a:t>That’s 2 BILLION hashes per second</a:t>
            </a:r>
          </a:p>
          <a:p>
            <a:pPr marL="768095" lvl="1" indent="-329184" defTabSz="877823">
              <a:lnSpc>
                <a:spcPct val="80000"/>
              </a:lnSpc>
              <a:spcBef>
                <a:spcPts val="400"/>
              </a:spcBef>
              <a:buChar char="•"/>
              <a:defRPr sz="1800"/>
            </a:pPr>
            <a:r>
              <a:rPr sz="2304"/>
              <a:t>“B” as in BLOODY HELL that’s a lot</a:t>
            </a:r>
          </a:p>
          <a:p>
            <a:pPr marL="329184" lvl="0" indent="-329184" defTabSz="877823">
              <a:lnSpc>
                <a:spcPct val="80000"/>
              </a:lnSpc>
              <a:spcBef>
                <a:spcPts val="400"/>
              </a:spcBef>
              <a:defRPr sz="1800"/>
            </a:pPr>
            <a:endParaRPr sz="2688"/>
          </a:p>
          <a:p>
            <a:pPr marL="329184" lvl="0" indent="-329184" defTabSz="877823">
              <a:lnSpc>
                <a:spcPct val="80000"/>
              </a:lnSpc>
              <a:spcBef>
                <a:spcPts val="400"/>
              </a:spcBef>
              <a:defRPr sz="1800"/>
            </a:pPr>
            <a:r>
              <a:rPr sz="2688"/>
              <a:t>6 char passwords - forced in under 5 minutes</a:t>
            </a:r>
          </a:p>
          <a:p>
            <a:pPr marL="329184" lvl="0" indent="-329184" defTabSz="877823">
              <a:lnSpc>
                <a:spcPct val="80000"/>
              </a:lnSpc>
              <a:spcBef>
                <a:spcPts val="400"/>
              </a:spcBef>
              <a:defRPr sz="1800"/>
            </a:pPr>
            <a:r>
              <a:rPr sz="2688"/>
              <a:t>8 char passwords - under 2 weeks</a:t>
            </a:r>
          </a:p>
          <a:p>
            <a:pPr marL="329184" lvl="0" indent="-329184" defTabSz="877823">
              <a:lnSpc>
                <a:spcPct val="80000"/>
              </a:lnSpc>
              <a:spcBef>
                <a:spcPts val="400"/>
              </a:spcBef>
              <a:defRPr sz="1800"/>
            </a:pPr>
            <a:r>
              <a:rPr sz="2688"/>
              <a:t>… On a single mid-range card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46">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24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4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4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4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4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246">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246">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246">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iterate>
                                    <p:tmAbs val="0"/>
                                  </p:iterate>
                                  <p:childTnLst>
                                    <p:set>
                                      <p:cBhvr>
                                        <p:cTn id="40" fill="hold"/>
                                        <p:tgtEl>
                                          <p:spTgt spid="246">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1" nodeType="clickEffect">
                                  <p:stCondLst>
                                    <p:cond delay="0"/>
                                  </p:stCondLst>
                                  <p:iterate>
                                    <p:tmAbs val="0"/>
                                  </p:iterate>
                                  <p:childTnLst>
                                    <p:set>
                                      <p:cBhvr>
                                        <p:cTn id="44" fill="hold"/>
                                        <p:tgtEl>
                                          <p:spTgt spid="246">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iterate>
                                    <p:tmAbs val="0"/>
                                  </p:iterate>
                                  <p:childTnLst>
                                    <p:set>
                                      <p:cBhvr>
                                        <p:cTn id="48" fill="hold"/>
                                        <p:tgtEl>
                                          <p:spTgt spid="246">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iterate>
                                    <p:tmAbs val="0"/>
                                  </p:iterate>
                                  <p:childTnLst>
                                    <p:set>
                                      <p:cBhvr>
                                        <p:cTn id="52" fill="hold"/>
                                        <p:tgtEl>
                                          <p:spTgt spid="24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1" build="p" bldLvl="5" animBg="1" advAuto="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49" name="Shape 249"/>
          <p:cNvSpPr>
            <a:spLocks noGrp="1"/>
          </p:cNvSpPr>
          <p:nvPr>
            <p:ph type="body" idx="1"/>
          </p:nvPr>
        </p:nvSpPr>
        <p:spPr>
          <a:xfrm>
            <a:off x="457200" y="1600200"/>
            <a:ext cx="8229600" cy="4525963"/>
          </a:xfrm>
          <a:prstGeom prst="rect">
            <a:avLst/>
          </a:prstGeom>
        </p:spPr>
        <p:txBody>
          <a:bodyPr/>
          <a:lstStyle/>
          <a:p>
            <a:pPr lvl="0"/>
            <a:endParaRPr/>
          </a:p>
        </p:txBody>
      </p:sp>
      <p:pic>
        <p:nvPicPr>
          <p:cNvPr id="250" name="image24.png"/>
          <p:cNvPicPr/>
          <p:nvPr/>
        </p:nvPicPr>
        <p:blipFill>
          <a:blip r:embed="rId2">
            <a:extLst/>
          </a:blip>
          <a:stretch>
            <a:fillRect/>
          </a:stretch>
        </p:blipFill>
        <p:spPr>
          <a:xfrm>
            <a:off x="49161" y="123235"/>
            <a:ext cx="6456106" cy="2438401"/>
          </a:xfrm>
          <a:prstGeom prst="rect">
            <a:avLst/>
          </a:prstGeom>
          <a:ln w="12700">
            <a:miter lim="400000"/>
          </a:ln>
        </p:spPr>
      </p:pic>
      <p:pic>
        <p:nvPicPr>
          <p:cNvPr id="251" name="image25.png"/>
          <p:cNvPicPr/>
          <p:nvPr/>
        </p:nvPicPr>
        <p:blipFill>
          <a:blip r:embed="rId3">
            <a:extLst/>
          </a:blip>
          <a:stretch>
            <a:fillRect/>
          </a:stretch>
        </p:blipFill>
        <p:spPr>
          <a:xfrm>
            <a:off x="1914830" y="1676400"/>
            <a:ext cx="7180010" cy="5128579"/>
          </a:xfrm>
          <a:prstGeom prst="rect">
            <a:avLst/>
          </a:prstGeom>
          <a:ln w="12700">
            <a:miter lim="400000"/>
          </a:ln>
        </p:spPr>
      </p:pic>
      <p:pic>
        <p:nvPicPr>
          <p:cNvPr id="252" name="image26.png"/>
          <p:cNvPicPr/>
          <p:nvPr/>
        </p:nvPicPr>
        <p:blipFill>
          <a:blip r:embed="rId4">
            <a:extLst/>
          </a:blip>
          <a:stretch>
            <a:fillRect/>
          </a:stretch>
        </p:blipFill>
        <p:spPr>
          <a:xfrm>
            <a:off x="762000" y="3046706"/>
            <a:ext cx="3170916" cy="129719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2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2" animBg="1" advAuto="0"/>
      <p:bldP spid="251" grpId="3" animBg="1" advAuto="0"/>
      <p:bldP spid="252" grpId="1" animBg="1"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55" name="Shape 255"/>
          <p:cNvSpPr>
            <a:spLocks noGrp="1"/>
          </p:cNvSpPr>
          <p:nvPr>
            <p:ph type="body" idx="1"/>
          </p:nvPr>
        </p:nvSpPr>
        <p:spPr>
          <a:xfrm>
            <a:off x="457200" y="1600200"/>
            <a:ext cx="8229600" cy="4525963"/>
          </a:xfrm>
          <a:prstGeom prst="rect">
            <a:avLst/>
          </a:prstGeom>
        </p:spPr>
        <p:txBody>
          <a:bodyPr/>
          <a:lstStyle/>
          <a:p>
            <a:pPr lvl="0">
              <a:defRPr sz="1800"/>
            </a:pPr>
            <a:r>
              <a:rPr sz="3200"/>
              <a:t>The problem is: </a:t>
            </a:r>
          </a:p>
          <a:p>
            <a:pPr marL="0" lvl="0" indent="0">
              <a:spcBef>
                <a:spcPts val="900"/>
              </a:spcBef>
              <a:buSzTx/>
              <a:buNone/>
              <a:defRPr sz="1800"/>
            </a:pPr>
            <a:r>
              <a:rPr sz="3200"/>
              <a:t>			</a:t>
            </a:r>
            <a:r>
              <a:rPr sz="4000"/>
              <a:t>SPEED</a:t>
            </a:r>
          </a:p>
          <a:p>
            <a:pPr lvl="0">
              <a:defRPr sz="1800"/>
            </a:pPr>
            <a:r>
              <a:rPr sz="3200"/>
              <a:t>Hash Algorithms are designed to be FAST</a:t>
            </a:r>
          </a:p>
          <a:p>
            <a:pPr lvl="0">
              <a:defRPr sz="1800"/>
            </a:pPr>
            <a:r>
              <a:rPr sz="3200"/>
              <a:t>TOO damn fast… </a:t>
            </a:r>
          </a:p>
          <a:p>
            <a:pPr lvl="0">
              <a:defRPr sz="1800"/>
            </a:pPr>
            <a:endParaRPr sz="3200"/>
          </a:p>
          <a:p>
            <a:pPr lvl="0">
              <a:defRPr sz="1800"/>
            </a:pPr>
            <a:r>
              <a:rPr sz="3200"/>
              <a:t>The solution: SLOWNESS</a:t>
            </a:r>
          </a:p>
        </p:txBody>
      </p:sp>
      <p:pic>
        <p:nvPicPr>
          <p:cNvPr id="256" name="image27.png"/>
          <p:cNvPicPr/>
          <p:nvPr/>
        </p:nvPicPr>
        <p:blipFill>
          <a:blip r:embed="rId2">
            <a:extLst/>
          </a:blip>
          <a:stretch>
            <a:fillRect/>
          </a:stretch>
        </p:blipFill>
        <p:spPr>
          <a:xfrm>
            <a:off x="1600200" y="89239"/>
            <a:ext cx="6019800" cy="6679519"/>
          </a:xfrm>
          <a:prstGeom prst="rect">
            <a:avLst/>
          </a:prstGeom>
          <a:ln w="12700">
            <a:miter lim="400000"/>
          </a:ln>
        </p:spPr>
      </p:pic>
      <p:pic>
        <p:nvPicPr>
          <p:cNvPr id="257" name="image28.jpg"/>
          <p:cNvPicPr/>
          <p:nvPr/>
        </p:nvPicPr>
        <p:blipFill>
          <a:blip r:embed="rId3">
            <a:extLst/>
          </a:blip>
          <a:stretch>
            <a:fillRect/>
          </a:stretch>
        </p:blipFill>
        <p:spPr>
          <a:xfrm>
            <a:off x="2519299" y="1066800"/>
            <a:ext cx="4719701" cy="56388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55">
                                            <p:txEl>
                                              <p:pRg st="1" end="1"/>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25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3" nodeType="clickEffect">
                                  <p:stCondLst>
                                    <p:cond delay="0"/>
                                  </p:stCondLst>
                                  <p:iterate>
                                    <p:tmAbs val="0"/>
                                  </p:iterate>
                                  <p:childTnLst>
                                    <p:set>
                                      <p:cBhvr>
                                        <p:cTn id="13" fill="hold">
                                          <p:stCondLst>
                                            <p:cond delay="0"/>
                                          </p:stCondLst>
                                        </p:cTn>
                                        <p:tgtEl>
                                          <p:spTgt spid="256"/>
                                        </p:tgtEl>
                                        <p:attrNameLst>
                                          <p:attrName>style.visibility</p:attrName>
                                        </p:attrNameLst>
                                      </p:cBhvr>
                                      <p:to>
                                        <p:strVal val="hidden"/>
                                      </p:to>
                                    </p:set>
                                  </p:childTnLst>
                                </p:cTn>
                              </p:par>
                            </p:childTnLst>
                          </p:cTn>
                        </p:par>
                        <p:par>
                          <p:cTn id="14" fill="hold">
                            <p:stCondLst>
                              <p:cond delay="0"/>
                            </p:stCondLst>
                            <p:childTnLst>
                              <p:par>
                                <p:cTn id="15" presetID="1" presetClass="entr" presetSubtype="0" fill="hold" grpId="1" nodeType="afterEffect">
                                  <p:stCondLst>
                                    <p:cond delay="0"/>
                                  </p:stCondLst>
                                  <p:iterate>
                                    <p:tmAbs val="0"/>
                                  </p:iterate>
                                  <p:childTnLst>
                                    <p:set>
                                      <p:cBhvr>
                                        <p:cTn id="16" fill="hold"/>
                                        <p:tgtEl>
                                          <p:spTgt spid="25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5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4" nodeType="clickEffect">
                                  <p:stCondLst>
                                    <p:cond delay="0"/>
                                  </p:stCondLst>
                                  <p:iterate>
                                    <p:tmAbs val="0"/>
                                  </p:iterate>
                                  <p:childTnLst>
                                    <p:set>
                                      <p:cBhvr>
                                        <p:cTn id="24" fill="hold"/>
                                        <p:tgtEl>
                                          <p:spTgt spid="25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5" nodeType="clickEffect">
                                  <p:stCondLst>
                                    <p:cond delay="0"/>
                                  </p:stCondLst>
                                  <p:iterate>
                                    <p:tmAbs val="0"/>
                                  </p:iterate>
                                  <p:childTnLst>
                                    <p:set>
                                      <p:cBhvr>
                                        <p:cTn id="28" fill="hold">
                                          <p:stCondLst>
                                            <p:cond delay="0"/>
                                          </p:stCondLst>
                                        </p:cTn>
                                        <p:tgtEl>
                                          <p:spTgt spid="257"/>
                                        </p:tgtEl>
                                        <p:attrNameLst>
                                          <p:attrName>style.visibility</p:attrName>
                                        </p:attrNameLst>
                                      </p:cBhvr>
                                      <p:to>
                                        <p:strVal val="hidden"/>
                                      </p:to>
                                    </p:set>
                                  </p:childTnLst>
                                </p:cTn>
                              </p:par>
                            </p:childTnLst>
                          </p:cTn>
                        </p:par>
                        <p:par>
                          <p:cTn id="29" fill="hold">
                            <p:stCondLst>
                              <p:cond delay="0"/>
                            </p:stCondLst>
                            <p:childTnLst>
                              <p:par>
                                <p:cTn id="30" presetID="1" presetClass="entr" presetSubtype="0" fill="hold" grpId="1" nodeType="afterEffect">
                                  <p:stCondLst>
                                    <p:cond delay="0"/>
                                  </p:stCondLst>
                                  <p:iterate>
                                    <p:tmAbs val="0"/>
                                  </p:iterate>
                                  <p:childTnLst>
                                    <p:set>
                                      <p:cBhvr>
                                        <p:cTn id="31" fill="hold"/>
                                        <p:tgtEl>
                                          <p:spTgt spid="255">
                                            <p:txEl>
                                              <p:pRg st="4" end="4"/>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1" nodeType="afterEffect">
                                  <p:stCondLst>
                                    <p:cond delay="0"/>
                                  </p:stCondLst>
                                  <p:iterate>
                                    <p:tmAbs val="0"/>
                                  </p:iterate>
                                  <p:childTnLst>
                                    <p:set>
                                      <p:cBhvr>
                                        <p:cTn id="34" fill="hold"/>
                                        <p:tgtEl>
                                          <p:spTgt spid="2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1" build="p" bldLvl="5" animBg="1" advAuto="0"/>
      <p:bldP spid="256" grpId="2" animBg="1" advAuto="0"/>
      <p:bldP spid="256" grpId="3" animBg="1" advAuto="0"/>
      <p:bldP spid="257" grpId="4" animBg="1" advAuto="0"/>
      <p:bldP spid="257" grpId="5" animBg="1" advAuto="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Shape 259"/>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60" name="Shape 260"/>
          <p:cNvSpPr>
            <a:spLocks noGrp="1"/>
          </p:cNvSpPr>
          <p:nvPr>
            <p:ph type="body" idx="1"/>
          </p:nvPr>
        </p:nvSpPr>
        <p:spPr>
          <a:xfrm>
            <a:off x="457200" y="1600200"/>
            <a:ext cx="8229600" cy="4525963"/>
          </a:xfrm>
          <a:prstGeom prst="rect">
            <a:avLst/>
          </a:prstGeom>
        </p:spPr>
        <p:txBody>
          <a:bodyPr/>
          <a:lstStyle/>
          <a:p>
            <a:pPr lvl="0">
              <a:defRPr sz="1800"/>
            </a:pPr>
            <a:r>
              <a:rPr sz="3200"/>
              <a:t>Theoretically, what if we hashed 100 times? </a:t>
            </a:r>
          </a:p>
          <a:p>
            <a:pPr marL="742950" lvl="1" indent="-285750">
              <a:spcBef>
                <a:spcPts val="600"/>
              </a:spcBef>
              <a:defRPr sz="1800"/>
            </a:pPr>
            <a:r>
              <a:rPr sz="2800"/>
              <a:t>1000 times? </a:t>
            </a:r>
          </a:p>
          <a:p>
            <a:pPr marL="742950" lvl="1" indent="-285750">
              <a:spcBef>
                <a:spcPts val="600"/>
              </a:spcBef>
              <a:defRPr sz="1800"/>
            </a:pPr>
            <a:r>
              <a:rPr sz="2800"/>
              <a:t>100,000 times? </a:t>
            </a:r>
          </a:p>
          <a:p>
            <a:pPr lvl="0">
              <a:defRPr sz="1800"/>
            </a:pPr>
            <a:r>
              <a:rPr sz="3200"/>
              <a:t>Changes the attack by order of magnitude</a:t>
            </a:r>
          </a:p>
          <a:p>
            <a:pPr lvl="0">
              <a:defRPr sz="1800"/>
            </a:pPr>
            <a:r>
              <a:rPr sz="3200"/>
              <a:t>Trivial Effect on System Performance</a:t>
            </a:r>
          </a:p>
          <a:p>
            <a:pPr lvl="0">
              <a:defRPr sz="1800"/>
            </a:pPr>
            <a:r>
              <a:rPr sz="3200"/>
              <a:t>Of course, crypto is complicated… </a:t>
            </a:r>
          </a:p>
          <a:p>
            <a:pPr lvl="0">
              <a:defRPr sz="1800"/>
            </a:pPr>
            <a:r>
              <a:rPr sz="3200"/>
              <a:t>SO DON’T ROLL YOUR OWN</a:t>
            </a:r>
          </a:p>
        </p:txBody>
      </p:sp>
    </p:spTree>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63" name="Shape 263"/>
          <p:cNvSpPr>
            <a:spLocks noGrp="1"/>
          </p:cNvSpPr>
          <p:nvPr>
            <p:ph type="body" idx="1"/>
          </p:nvPr>
        </p:nvSpPr>
        <p:spPr>
          <a:xfrm>
            <a:off x="457200" y="1600200"/>
            <a:ext cx="8229600" cy="4525963"/>
          </a:xfrm>
          <a:prstGeom prst="rect">
            <a:avLst/>
          </a:prstGeom>
        </p:spPr>
        <p:txBody>
          <a:bodyPr/>
          <a:lstStyle/>
          <a:p>
            <a:pPr marL="0" lvl="0" indent="0" defTabSz="896111">
              <a:lnSpc>
                <a:spcPct val="90000"/>
              </a:lnSpc>
              <a:spcBef>
                <a:spcPts val="800"/>
              </a:spcBef>
              <a:buSzTx/>
              <a:buNone/>
              <a:defRPr sz="1800"/>
            </a:pPr>
            <a:r>
              <a:rPr sz="3528"/>
              <a:t>Good Password Hashing Functions: </a:t>
            </a:r>
          </a:p>
          <a:p>
            <a:pPr marL="336042" lvl="0" indent="-336042" defTabSz="896111">
              <a:lnSpc>
                <a:spcPct val="90000"/>
              </a:lnSpc>
              <a:defRPr sz="1800"/>
            </a:pPr>
            <a:r>
              <a:rPr sz="3136"/>
              <a:t>bcrypt</a:t>
            </a:r>
          </a:p>
          <a:p>
            <a:pPr marL="336042" lvl="0" indent="-336042" defTabSz="896111">
              <a:lnSpc>
                <a:spcPct val="90000"/>
              </a:lnSpc>
              <a:defRPr sz="1800"/>
            </a:pPr>
            <a:r>
              <a:rPr sz="3136"/>
              <a:t>PBKDF2</a:t>
            </a:r>
          </a:p>
          <a:p>
            <a:pPr marL="336042" lvl="0" indent="-336042" defTabSz="896111">
              <a:lnSpc>
                <a:spcPct val="90000"/>
              </a:lnSpc>
              <a:defRPr sz="1800"/>
            </a:pPr>
            <a:r>
              <a:rPr sz="3136"/>
              <a:t>scrypt </a:t>
            </a:r>
          </a:p>
          <a:p>
            <a:pPr marL="336042" lvl="0" indent="-336042" defTabSz="896111">
              <a:lnSpc>
                <a:spcPct val="90000"/>
              </a:lnSpc>
              <a:defRPr sz="1800"/>
            </a:pPr>
            <a:endParaRPr sz="3136"/>
          </a:p>
          <a:p>
            <a:pPr marL="378047" lvl="0" indent="-378047" defTabSz="896111">
              <a:lnSpc>
                <a:spcPct val="90000"/>
              </a:lnSpc>
              <a:spcBef>
                <a:spcPts val="800"/>
              </a:spcBef>
              <a:defRPr sz="1800"/>
            </a:pPr>
            <a:r>
              <a:rPr sz="3528"/>
              <a:t>Tuned and Tested:</a:t>
            </a:r>
          </a:p>
          <a:p>
            <a:pPr marL="728091" lvl="1" indent="-280035" defTabSz="896111">
              <a:lnSpc>
                <a:spcPct val="90000"/>
              </a:lnSpc>
              <a:spcBef>
                <a:spcPts val="600"/>
              </a:spcBef>
              <a:defRPr sz="1800"/>
            </a:pPr>
            <a:r>
              <a:rPr sz="2744"/>
              <a:t>Set Work Factor as high as server can support</a:t>
            </a:r>
          </a:p>
          <a:p>
            <a:pPr marL="728091" lvl="1" indent="-280035" defTabSz="896111">
              <a:lnSpc>
                <a:spcPct val="90000"/>
              </a:lnSpc>
              <a:spcBef>
                <a:spcPts val="600"/>
              </a:spcBef>
              <a:defRPr sz="1800"/>
            </a:pPr>
            <a:r>
              <a:rPr sz="2744"/>
              <a:t>Adaptive algorithms, continue to tune over time</a:t>
            </a:r>
          </a:p>
        </p:txBody>
      </p:sp>
    </p:spTree>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Shape 265"/>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66" name="Shape 266"/>
          <p:cNvSpPr>
            <a:spLocks noGrp="1"/>
          </p:cNvSpPr>
          <p:nvPr>
            <p:ph type="body" idx="1"/>
          </p:nvPr>
        </p:nvSpPr>
        <p:spPr>
          <a:xfrm>
            <a:off x="457200" y="1600200"/>
            <a:ext cx="8229600" cy="4525963"/>
          </a:xfrm>
          <a:prstGeom prst="rect">
            <a:avLst/>
          </a:prstGeom>
        </p:spPr>
        <p:txBody>
          <a:bodyPr/>
          <a:lstStyle/>
          <a:p>
            <a:pPr marL="0" lvl="0" indent="0">
              <a:lnSpc>
                <a:spcPct val="90000"/>
              </a:lnSpc>
              <a:buSzTx/>
              <a:buNone/>
              <a:defRPr sz="1800"/>
            </a:pPr>
            <a:r>
              <a:rPr sz="3300"/>
              <a:t>Bad Password Hashing Functions: </a:t>
            </a:r>
            <a:endParaRPr sz="2900"/>
          </a:p>
          <a:p>
            <a:pPr marL="0" lvl="0" indent="0" algn="ctr">
              <a:lnSpc>
                <a:spcPct val="90000"/>
              </a:lnSpc>
              <a:spcBef>
                <a:spcPts val="1100"/>
              </a:spcBef>
              <a:buSzTx/>
              <a:buNone/>
              <a:defRPr sz="1800"/>
            </a:pPr>
            <a:r>
              <a:rPr sz="4800" b="1" u="sng"/>
              <a:t>EVERYTHING ELSE</a:t>
            </a:r>
            <a:endParaRPr sz="2900"/>
          </a:p>
          <a:p>
            <a:pPr lvl="0">
              <a:lnSpc>
                <a:spcPct val="90000"/>
              </a:lnSpc>
              <a:spcBef>
                <a:spcPts val="600"/>
              </a:spcBef>
              <a:defRPr sz="1800"/>
            </a:pPr>
            <a:endParaRPr sz="2900"/>
          </a:p>
          <a:p>
            <a:pPr lvl="0">
              <a:lnSpc>
                <a:spcPct val="90000"/>
              </a:lnSpc>
              <a:spcBef>
                <a:spcPts val="600"/>
              </a:spcBef>
              <a:defRPr sz="1800"/>
            </a:pPr>
            <a:r>
              <a:rPr sz="2900"/>
              <a:t>Complexity is bad</a:t>
            </a:r>
          </a:p>
          <a:p>
            <a:pPr lvl="0">
              <a:lnSpc>
                <a:spcPct val="90000"/>
              </a:lnSpc>
              <a:spcBef>
                <a:spcPts val="600"/>
              </a:spcBef>
              <a:defRPr sz="1800"/>
            </a:pPr>
            <a:r>
              <a:rPr sz="2900"/>
              <a:t>Homemade is bad</a:t>
            </a:r>
          </a:p>
          <a:p>
            <a:pPr lvl="0">
              <a:lnSpc>
                <a:spcPct val="90000"/>
              </a:lnSpc>
              <a:spcBef>
                <a:spcPts val="600"/>
              </a:spcBef>
              <a:defRPr sz="1800"/>
            </a:pPr>
            <a:r>
              <a:rPr sz="2900"/>
              <a:t>New is bad</a:t>
            </a:r>
          </a:p>
          <a:p>
            <a:pPr lvl="0">
              <a:lnSpc>
                <a:spcPct val="90000"/>
              </a:lnSpc>
              <a:spcBef>
                <a:spcPts val="600"/>
              </a:spcBef>
              <a:defRPr sz="1800"/>
            </a:pPr>
            <a:endParaRPr sz="2900"/>
          </a:p>
          <a:p>
            <a:pPr marL="0" lvl="0" indent="0">
              <a:lnSpc>
                <a:spcPct val="90000"/>
              </a:lnSpc>
              <a:spcBef>
                <a:spcPts val="600"/>
              </a:spcBef>
              <a:buSzTx/>
              <a:buNone/>
              <a:defRPr sz="1800"/>
            </a:pPr>
            <a:r>
              <a:rPr sz="2900"/>
              <a:t>Seriously, just use bcrypt.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66">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26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6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6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6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6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266">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266">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iterate>
                                    <p:tmAbs val="0"/>
                                  </p:iterate>
                                  <p:childTnLst>
                                    <p:set>
                                      <p:cBhvr>
                                        <p:cTn id="36" fill="hold"/>
                                        <p:tgtEl>
                                          <p:spTgt spid="26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 grpId="1" build="p" bldLvl="5" animBg="1" advAuto="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p:cNvSpPr>
          <p:nvPr>
            <p:ph type="title"/>
          </p:nvPr>
        </p:nvSpPr>
        <p:spPr>
          <a:prstGeom prst="rect">
            <a:avLst/>
          </a:prstGeom>
        </p:spPr>
        <p:txBody>
          <a:bodyPr lIns="0" tIns="0" rIns="0" bIns="0">
            <a:normAutofit/>
          </a:bodyPr>
          <a:lstStyle>
            <a:lvl1pPr>
              <a:defRPr>
                <a:solidFill>
                  <a:srgbClr val="000000"/>
                </a:solidFill>
              </a:defRPr>
            </a:lvl1pPr>
          </a:lstStyle>
          <a:p>
            <a:pPr lvl="0">
              <a:defRPr sz="1800" b="0" cap="none"/>
            </a:pPr>
            <a:r>
              <a:rPr sz="4000" b="1" cap="all"/>
              <a:t>SUmmary</a:t>
            </a:r>
          </a:p>
        </p:txBody>
      </p:sp>
      <p:sp>
        <p:nvSpPr>
          <p:cNvPr id="269" name="Shape 269"/>
          <p:cNvSpPr>
            <a:spLocks noGrp="1"/>
          </p:cNvSpPr>
          <p:nvPr>
            <p:ph type="body" idx="1"/>
          </p:nvPr>
        </p:nvSpPr>
        <p:spPr>
          <a:prstGeom prst="rect">
            <a:avLst/>
          </a:prstGeom>
        </p:spPr>
        <p:txBody>
          <a:bodyPr/>
          <a:lstStyle/>
          <a:p>
            <a:pPr lvl="0"/>
            <a:endParaRPr/>
          </a:p>
        </p:txBody>
      </p:sp>
    </p:spTree>
  </p:cSld>
  <p:clrMapOvr>
    <a:masterClrMapping/>
  </p:clrMapOvr>
  <p:transition spd="med"/>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a:spLocks noGrp="1"/>
          </p:cNvSpPr>
          <p:nvPr>
            <p:ph type="title"/>
          </p:nvPr>
        </p:nvSpPr>
        <p:spPr>
          <a:xfrm>
            <a:off x="4267200" y="76199"/>
            <a:ext cx="4724400" cy="715964"/>
          </a:xfrm>
          <a:prstGeom prst="rect">
            <a:avLst/>
          </a:prstGeom>
        </p:spPr>
        <p:txBody>
          <a:bodyPr lIns="0" tIns="0" rIns="0" bIns="0">
            <a:normAutofit/>
          </a:bodyPr>
          <a:lstStyle/>
          <a:p>
            <a:pPr lvl="0"/>
            <a:endParaRPr/>
          </a:p>
        </p:txBody>
      </p:sp>
      <p:sp>
        <p:nvSpPr>
          <p:cNvPr id="272" name="Shape 272"/>
          <p:cNvSpPr>
            <a:spLocks noGrp="1"/>
          </p:cNvSpPr>
          <p:nvPr>
            <p:ph type="body" idx="1"/>
          </p:nvPr>
        </p:nvSpPr>
        <p:spPr>
          <a:xfrm>
            <a:off x="457200" y="1600200"/>
            <a:ext cx="8229600" cy="4525963"/>
          </a:xfrm>
          <a:prstGeom prst="rect">
            <a:avLst/>
          </a:prstGeom>
        </p:spPr>
        <p:txBody>
          <a:bodyPr/>
          <a:lstStyle/>
          <a:p>
            <a:pPr marL="436418" lvl="0" indent="-436418">
              <a:lnSpc>
                <a:spcPct val="80000"/>
              </a:lnSpc>
              <a:spcBef>
                <a:spcPts val="600"/>
              </a:spcBef>
              <a:defRPr sz="1800"/>
            </a:pPr>
            <a:r>
              <a:rPr sz="2800"/>
              <a:t>Understand Your Risk Model Before Implementing Controls</a:t>
            </a:r>
          </a:p>
          <a:p>
            <a:pPr marL="436418" lvl="0" indent="-436418">
              <a:lnSpc>
                <a:spcPct val="80000"/>
              </a:lnSpc>
              <a:spcBef>
                <a:spcPts val="600"/>
              </a:spcBef>
              <a:defRPr sz="1800"/>
            </a:pPr>
            <a:r>
              <a:rPr sz="2800"/>
              <a:t>Passwords are </a:t>
            </a:r>
            <a:r>
              <a:rPr sz="2800" i="1"/>
              <a:t>HAAAARRRD</a:t>
            </a:r>
            <a:endParaRPr sz="2200"/>
          </a:p>
          <a:p>
            <a:pPr marL="800100" lvl="1" indent="-342900">
              <a:lnSpc>
                <a:spcPct val="80000"/>
              </a:lnSpc>
              <a:spcBef>
                <a:spcPts val="600"/>
              </a:spcBef>
              <a:buChar char="•"/>
              <a:defRPr sz="1800"/>
            </a:pPr>
            <a:r>
              <a:rPr sz="2000"/>
              <a:t>Password “Strength” Depends on Entropy</a:t>
            </a:r>
          </a:p>
          <a:p>
            <a:pPr marL="800100" lvl="1" indent="-342900">
              <a:lnSpc>
                <a:spcPct val="80000"/>
              </a:lnSpc>
              <a:spcBef>
                <a:spcPts val="600"/>
              </a:spcBef>
              <a:buChar char="•"/>
              <a:defRPr sz="1800"/>
            </a:pPr>
            <a:r>
              <a:rPr sz="2000"/>
              <a:t>Password “Quality” Also Depends on Usability</a:t>
            </a:r>
            <a:endParaRPr sz="2200"/>
          </a:p>
          <a:p>
            <a:pPr marL="436418" lvl="0" indent="-436418">
              <a:lnSpc>
                <a:spcPct val="80000"/>
              </a:lnSpc>
              <a:spcBef>
                <a:spcPts val="600"/>
              </a:spcBef>
              <a:defRPr sz="1800"/>
            </a:pPr>
            <a:r>
              <a:rPr sz="2800"/>
              <a:t>Enable Strong Passwords:</a:t>
            </a:r>
            <a:endParaRPr sz="2200"/>
          </a:p>
          <a:p>
            <a:pPr marL="742950" lvl="1" indent="-285750">
              <a:lnSpc>
                <a:spcPct val="80000"/>
              </a:lnSpc>
              <a:spcBef>
                <a:spcPts val="400"/>
              </a:spcBef>
              <a:defRPr sz="1800"/>
            </a:pPr>
            <a:r>
              <a:rPr sz="1900"/>
              <a:t>Long Pass Phrases</a:t>
            </a:r>
          </a:p>
          <a:p>
            <a:pPr marL="742950" lvl="1" indent="-285750">
              <a:lnSpc>
                <a:spcPct val="80000"/>
              </a:lnSpc>
              <a:spcBef>
                <a:spcPts val="400"/>
              </a:spcBef>
              <a:defRPr sz="1800"/>
            </a:pPr>
            <a:r>
              <a:rPr sz="1900"/>
              <a:t>Password Manager</a:t>
            </a:r>
          </a:p>
          <a:p>
            <a:pPr marL="436418" lvl="0" indent="-436418">
              <a:lnSpc>
                <a:spcPct val="80000"/>
              </a:lnSpc>
              <a:spcBef>
                <a:spcPts val="600"/>
              </a:spcBef>
              <a:defRPr sz="1800"/>
            </a:pPr>
            <a:r>
              <a:rPr sz="2800"/>
              <a:t>Store Passwords with SLOW Password Hash</a:t>
            </a:r>
            <a:endParaRPr sz="2200"/>
          </a:p>
          <a:p>
            <a:pPr marL="742950" lvl="1" indent="-285750">
              <a:lnSpc>
                <a:spcPct val="80000"/>
              </a:lnSpc>
              <a:spcBef>
                <a:spcPts val="400"/>
              </a:spcBef>
              <a:defRPr sz="1800"/>
            </a:pPr>
            <a:r>
              <a:rPr sz="1900"/>
              <a:t>Salted SHA is near useless</a:t>
            </a:r>
          </a:p>
          <a:p>
            <a:pPr marL="742950" lvl="1" indent="-285750">
              <a:lnSpc>
                <a:spcPct val="80000"/>
              </a:lnSpc>
              <a:spcBef>
                <a:spcPts val="400"/>
              </a:spcBef>
              <a:defRPr sz="1800"/>
            </a:pPr>
            <a:r>
              <a:rPr sz="1900"/>
              <a:t>Just use bcrypt</a:t>
            </a:r>
          </a:p>
          <a:p>
            <a:pPr marL="742950" lvl="1" indent="-285750">
              <a:lnSpc>
                <a:spcPct val="80000"/>
              </a:lnSpc>
              <a:spcBef>
                <a:spcPts val="400"/>
              </a:spcBef>
              <a:defRPr sz="1800"/>
            </a:pPr>
            <a:r>
              <a:rPr sz="1900"/>
              <a:t>PBKDF2 or scrypt are also OK</a:t>
            </a:r>
          </a:p>
          <a:p>
            <a:pPr marL="742950" lvl="1" indent="-285750">
              <a:lnSpc>
                <a:spcPct val="80000"/>
              </a:lnSpc>
              <a:spcBef>
                <a:spcPts val="400"/>
              </a:spcBef>
              <a:defRPr sz="1800"/>
            </a:pPr>
            <a:r>
              <a:rPr sz="1900" u="sng">
                <a:solidFill>
                  <a:srgbClr val="0000FF"/>
                </a:solidFill>
                <a:uFill>
                  <a:solidFill>
                    <a:srgbClr val="0000FF"/>
                  </a:solidFill>
                </a:uFill>
                <a:hlinkClick r:id="rId2"/>
              </a:rPr>
              <a:t>https://password-hashing.net/</a:t>
            </a:r>
            <a:r>
              <a:rPr sz="1900"/>
              <a:t>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72">
                                            <p:bg/>
                                          </p:spTgt>
                                        </p:tgtEl>
                                        <p:attrNameLst>
                                          <p:attrName>style.visibility</p:attrName>
                                        </p:attrNameLst>
                                      </p:cBhvr>
                                      <p:to>
                                        <p:strVal val="visible"/>
                                      </p:to>
                                    </p:set>
                                  </p:childTnLst>
                                </p:cTn>
                              </p:par>
                              <p:par>
                                <p:cTn id="7" presetID="1" presetClass="entr" presetSubtype="0" fill="hold" grpId="1">
                                  <p:stCondLst>
                                    <p:cond delay="0"/>
                                  </p:stCondLst>
                                  <p:iterate>
                                    <p:tmAbs val="0"/>
                                  </p:iterate>
                                  <p:childTnLst>
                                    <p:set>
                                      <p:cBhvr>
                                        <p:cTn id="8" fill="hold"/>
                                        <p:tgtEl>
                                          <p:spTgt spid="27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72">
                                            <p:txEl>
                                              <p:pRg st="1" end="1"/>
                                            </p:txEl>
                                          </p:spTgt>
                                        </p:tgtEl>
                                        <p:attrNameLst>
                                          <p:attrName>style.visibility</p:attrName>
                                        </p:attrNameLst>
                                      </p:cBhvr>
                                      <p:to>
                                        <p:strVal val="visible"/>
                                      </p:to>
                                    </p:set>
                                  </p:childTnLst>
                                </p:cTn>
                              </p:par>
                              <p:par>
                                <p:cTn id="13" presetID="1" presetClass="entr" presetSubtype="0" fill="hold" grpId="1">
                                  <p:stCondLst>
                                    <p:cond delay="0"/>
                                  </p:stCondLst>
                                  <p:iterate>
                                    <p:tmAbs val="0"/>
                                  </p:iterate>
                                  <p:childTnLst>
                                    <p:set>
                                      <p:cBhvr>
                                        <p:cTn id="14" fill="hold"/>
                                        <p:tgtEl>
                                          <p:spTgt spid="272">
                                            <p:txEl>
                                              <p:pRg st="2" end="2"/>
                                            </p:txEl>
                                          </p:spTgt>
                                        </p:tgtEl>
                                        <p:attrNameLst>
                                          <p:attrName>style.visibility</p:attrName>
                                        </p:attrNameLst>
                                      </p:cBhvr>
                                      <p:to>
                                        <p:strVal val="visible"/>
                                      </p:to>
                                    </p:set>
                                  </p:childTnLst>
                                </p:cTn>
                              </p:par>
                              <p:par>
                                <p:cTn id="15" presetID="1" presetClass="entr" presetSubtype="0" fill="hold" grpId="1">
                                  <p:stCondLst>
                                    <p:cond delay="0"/>
                                  </p:stCondLst>
                                  <p:iterate>
                                    <p:tmAbs val="0"/>
                                  </p:iterate>
                                  <p:childTnLst>
                                    <p:set>
                                      <p:cBhvr>
                                        <p:cTn id="16" fill="hold"/>
                                        <p:tgtEl>
                                          <p:spTgt spid="27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72">
                                            <p:txEl>
                                              <p:pRg st="4" end="4"/>
                                            </p:txEl>
                                          </p:spTgt>
                                        </p:tgtEl>
                                        <p:attrNameLst>
                                          <p:attrName>style.visibility</p:attrName>
                                        </p:attrNameLst>
                                      </p:cBhvr>
                                      <p:to>
                                        <p:strVal val="visible"/>
                                      </p:to>
                                    </p:set>
                                  </p:childTnLst>
                                </p:cTn>
                              </p:par>
                              <p:par>
                                <p:cTn id="21" presetID="1" presetClass="entr" presetSubtype="0" fill="hold" grpId="1">
                                  <p:stCondLst>
                                    <p:cond delay="0"/>
                                  </p:stCondLst>
                                  <p:iterate>
                                    <p:tmAbs val="0"/>
                                  </p:iterate>
                                  <p:childTnLst>
                                    <p:set>
                                      <p:cBhvr>
                                        <p:cTn id="22" fill="hold"/>
                                        <p:tgtEl>
                                          <p:spTgt spid="272">
                                            <p:txEl>
                                              <p:pRg st="5" end="5"/>
                                            </p:txEl>
                                          </p:spTgt>
                                        </p:tgtEl>
                                        <p:attrNameLst>
                                          <p:attrName>style.visibility</p:attrName>
                                        </p:attrNameLst>
                                      </p:cBhvr>
                                      <p:to>
                                        <p:strVal val="visible"/>
                                      </p:to>
                                    </p:set>
                                  </p:childTnLst>
                                </p:cTn>
                              </p:par>
                              <p:par>
                                <p:cTn id="23" presetID="1" presetClass="entr" presetSubtype="0" fill="hold" grpId="1">
                                  <p:stCondLst>
                                    <p:cond delay="0"/>
                                  </p:stCondLst>
                                  <p:iterate>
                                    <p:tmAbs val="0"/>
                                  </p:iterate>
                                  <p:childTnLst>
                                    <p:set>
                                      <p:cBhvr>
                                        <p:cTn id="24" fill="hold"/>
                                        <p:tgtEl>
                                          <p:spTgt spid="272">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272">
                                            <p:txEl>
                                              <p:pRg st="7" end="7"/>
                                            </p:txEl>
                                          </p:spTgt>
                                        </p:tgtEl>
                                        <p:attrNameLst>
                                          <p:attrName>style.visibility</p:attrName>
                                        </p:attrNameLst>
                                      </p:cBhvr>
                                      <p:to>
                                        <p:strVal val="visible"/>
                                      </p:to>
                                    </p:set>
                                  </p:childTnLst>
                                </p:cTn>
                              </p:par>
                              <p:par>
                                <p:cTn id="29" presetID="1" presetClass="entr" presetSubtype="0" fill="hold" grpId="1">
                                  <p:stCondLst>
                                    <p:cond delay="0"/>
                                  </p:stCondLst>
                                  <p:iterate>
                                    <p:tmAbs val="0"/>
                                  </p:iterate>
                                  <p:childTnLst>
                                    <p:set>
                                      <p:cBhvr>
                                        <p:cTn id="30" fill="hold"/>
                                        <p:tgtEl>
                                          <p:spTgt spid="272">
                                            <p:txEl>
                                              <p:pRg st="8" end="8"/>
                                            </p:txEl>
                                          </p:spTgt>
                                        </p:tgtEl>
                                        <p:attrNameLst>
                                          <p:attrName>style.visibility</p:attrName>
                                        </p:attrNameLst>
                                      </p:cBhvr>
                                      <p:to>
                                        <p:strVal val="visible"/>
                                      </p:to>
                                    </p:set>
                                  </p:childTnLst>
                                </p:cTn>
                              </p:par>
                              <p:par>
                                <p:cTn id="31" presetID="1" presetClass="entr" presetSubtype="0" fill="hold" grpId="1">
                                  <p:stCondLst>
                                    <p:cond delay="0"/>
                                  </p:stCondLst>
                                  <p:iterate>
                                    <p:tmAbs val="0"/>
                                  </p:iterate>
                                  <p:childTnLst>
                                    <p:set>
                                      <p:cBhvr>
                                        <p:cTn id="32" fill="hold"/>
                                        <p:tgtEl>
                                          <p:spTgt spid="272">
                                            <p:txEl>
                                              <p:pRg st="9" end="9"/>
                                            </p:txEl>
                                          </p:spTgt>
                                        </p:tgtEl>
                                        <p:attrNameLst>
                                          <p:attrName>style.visibility</p:attrName>
                                        </p:attrNameLst>
                                      </p:cBhvr>
                                      <p:to>
                                        <p:strVal val="visible"/>
                                      </p:to>
                                    </p:set>
                                  </p:childTnLst>
                                </p:cTn>
                              </p:par>
                              <p:par>
                                <p:cTn id="33" presetID="1" presetClass="entr" presetSubtype="0" fill="hold" grpId="1">
                                  <p:stCondLst>
                                    <p:cond delay="0"/>
                                  </p:stCondLst>
                                  <p:iterate>
                                    <p:tmAbs val="0"/>
                                  </p:iterate>
                                  <p:childTnLst>
                                    <p:set>
                                      <p:cBhvr>
                                        <p:cTn id="34" fill="hold"/>
                                        <p:tgtEl>
                                          <p:spTgt spid="272">
                                            <p:txEl>
                                              <p:pRg st="10" end="10"/>
                                            </p:txEl>
                                          </p:spTgt>
                                        </p:tgtEl>
                                        <p:attrNameLst>
                                          <p:attrName>style.visibility</p:attrName>
                                        </p:attrNameLst>
                                      </p:cBhvr>
                                      <p:to>
                                        <p:strVal val="visible"/>
                                      </p:to>
                                    </p:set>
                                  </p:childTnLst>
                                </p:cTn>
                              </p:par>
                              <p:par>
                                <p:cTn id="35" presetID="1" presetClass="entr" presetSubtype="0" fill="hold" grpId="1">
                                  <p:stCondLst>
                                    <p:cond delay="0"/>
                                  </p:stCondLst>
                                  <p:iterate>
                                    <p:tmAbs val="0"/>
                                  </p:iterate>
                                  <p:childTnLst>
                                    <p:set>
                                      <p:cBhvr>
                                        <p:cTn id="36" fill="hold"/>
                                        <p:tgtEl>
                                          <p:spTgt spid="27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 grpId="1" build="p" animBg="1" advAuto="0"/>
    </p:bld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14</TotalTime>
  <Words>1727</Words>
  <Application>Microsoft Office PowerPoint</Application>
  <PresentationFormat>On-screen Show (4:3)</PresentationFormat>
  <Paragraphs>336</Paragraphs>
  <Slides>66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66</vt:i4>
      </vt:variant>
    </vt:vector>
  </HeadingPairs>
  <TitlesOfParts>
    <vt:vector size="73" baseType="lpstr">
      <vt:lpstr>Arial</vt:lpstr>
      <vt:lpstr>Avenir Roman</vt:lpstr>
      <vt:lpstr>Calibri</vt:lpstr>
      <vt:lpstr>Consolas</vt:lpstr>
      <vt:lpstr>Helvetica</vt:lpstr>
      <vt:lpstr>Wingdings</vt:lpstr>
      <vt:lpstr>Default</vt:lpstr>
      <vt:lpstr>Passwords,  Rehashed All Over Again</vt:lpstr>
      <vt:lpstr>About 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PASSWORD SELECTION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PASSWORD STORAGE</vt:lpstr>
      <vt:lpstr>Password Storage</vt:lpstr>
      <vt:lpstr>Password Storage</vt:lpstr>
      <vt:lpstr>Password Storage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Passwords,  Rehashed All Over Again</dc:title>
  <cp:lastModifiedBy>AviD</cp:lastModifiedBy>
  <cp:revision>5</cp:revision>
  <dcterms:modified xsi:type="dcterms:W3CDTF">2014-09-09T23:40:31Z</dcterms:modified>
</cp:coreProperties>
</file>