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8" r:id="rId4"/>
    <p:sldId id="259" r:id="rId5"/>
    <p:sldId id="260" r:id="rId6"/>
    <p:sldId id="261" r:id="rId7"/>
    <p:sldId id="262" r:id="rId8"/>
    <p:sldId id="263" r:id="rId9"/>
    <p:sldId id="264" r:id="rId10"/>
    <p:sldId id="269" r:id="rId11"/>
    <p:sldId id="265" r:id="rId12"/>
    <p:sldId id="266" r:id="rId13"/>
    <p:sldId id="270" r:id="rId14"/>
    <p:sldId id="286" r:id="rId15"/>
    <p:sldId id="267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7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75" autoAdjust="0"/>
    <p:restoredTop sz="94660"/>
  </p:normalViewPr>
  <p:slideViewPr>
    <p:cSldViewPr>
      <p:cViewPr varScale="1">
        <p:scale>
          <a:sx n="85" d="100"/>
          <a:sy n="85" d="100"/>
        </p:scale>
        <p:origin x="-151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88EF613-6C8F-4243-8AA0-59B8947F36BF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F8B9C036-1FF4-4964-9432-45C8D0162FF6}">
      <dgm:prSet phldrT="[Text]"/>
      <dgm:spPr/>
      <dgm:t>
        <a:bodyPr/>
        <a:lstStyle/>
        <a:p>
          <a:pPr rtl="1"/>
          <a:r>
            <a:rPr lang="en-US" dirty="0" smtClean="0"/>
            <a:t>Sink locator</a:t>
          </a:r>
          <a:endParaRPr lang="he-IL" dirty="0"/>
        </a:p>
      </dgm:t>
    </dgm:pt>
    <dgm:pt modelId="{9727D829-2A47-410C-B48C-185F7A7F3227}" type="parTrans" cxnId="{9A620D2B-4DFC-4569-A6C4-415CA054DB72}">
      <dgm:prSet/>
      <dgm:spPr/>
      <dgm:t>
        <a:bodyPr/>
        <a:lstStyle/>
        <a:p>
          <a:pPr rtl="1"/>
          <a:endParaRPr lang="he-IL"/>
        </a:p>
      </dgm:t>
    </dgm:pt>
    <dgm:pt modelId="{2ABBF997-895D-4330-9554-E09CC8D877A6}" type="sibTrans" cxnId="{9A620D2B-4DFC-4569-A6C4-415CA054DB72}">
      <dgm:prSet/>
      <dgm:spPr/>
      <dgm:t>
        <a:bodyPr/>
        <a:lstStyle/>
        <a:p>
          <a:pPr rtl="1"/>
          <a:endParaRPr lang="he-IL"/>
        </a:p>
      </dgm:t>
    </dgm:pt>
    <dgm:pt modelId="{01367747-24A4-400F-8D5C-A45B4DDADEB6}">
      <dgm:prSet phldrT="[Text]"/>
      <dgm:spPr/>
      <dgm:t>
        <a:bodyPr/>
        <a:lstStyle/>
        <a:p>
          <a:pPr rtl="1"/>
          <a:r>
            <a:rPr lang="en-US" dirty="0" smtClean="0"/>
            <a:t>Data </a:t>
          </a:r>
          <a:r>
            <a:rPr lang="en-US" smtClean="0"/>
            <a:t>flow analysis</a:t>
          </a:r>
          <a:endParaRPr lang="he-IL" dirty="0"/>
        </a:p>
      </dgm:t>
    </dgm:pt>
    <dgm:pt modelId="{02CACE09-EF88-484B-87F1-0BE2F762D934}" type="parTrans" cxnId="{BCA9FD63-8238-4E33-A607-AD853EC3FF40}">
      <dgm:prSet/>
      <dgm:spPr/>
      <dgm:t>
        <a:bodyPr/>
        <a:lstStyle/>
        <a:p>
          <a:pPr rtl="1"/>
          <a:endParaRPr lang="he-IL"/>
        </a:p>
      </dgm:t>
    </dgm:pt>
    <dgm:pt modelId="{3A16A75F-3EE0-441E-9963-702371EBBD2C}" type="sibTrans" cxnId="{BCA9FD63-8238-4E33-A607-AD853EC3FF40}">
      <dgm:prSet/>
      <dgm:spPr/>
      <dgm:t>
        <a:bodyPr/>
        <a:lstStyle/>
        <a:p>
          <a:pPr rtl="1"/>
          <a:endParaRPr lang="he-IL"/>
        </a:p>
      </dgm:t>
    </dgm:pt>
    <dgm:pt modelId="{C1973353-BACE-4712-8D85-A34302AB14AE}">
      <dgm:prSet phldrT="[Text]"/>
      <dgm:spPr/>
      <dgm:t>
        <a:bodyPr/>
        <a:lstStyle/>
        <a:p>
          <a:pPr rtl="1"/>
          <a:r>
            <a:rPr lang="en-US" dirty="0" smtClean="0"/>
            <a:t>Request Parameter Locating</a:t>
          </a:r>
          <a:endParaRPr lang="he-IL" dirty="0"/>
        </a:p>
      </dgm:t>
    </dgm:pt>
    <dgm:pt modelId="{67B7500A-14EA-4881-9DD9-7ECD57912F69}" type="sibTrans" cxnId="{EB1ED1E1-6423-4AA9-BDD2-6EE69C64FAEC}">
      <dgm:prSet/>
      <dgm:spPr/>
      <dgm:t>
        <a:bodyPr/>
        <a:lstStyle/>
        <a:p>
          <a:pPr rtl="1"/>
          <a:endParaRPr lang="he-IL"/>
        </a:p>
      </dgm:t>
    </dgm:pt>
    <dgm:pt modelId="{4A8E9FEC-DAAB-460C-83E3-338CC68EE3CC}" type="parTrans" cxnId="{EB1ED1E1-6423-4AA9-BDD2-6EE69C64FAEC}">
      <dgm:prSet/>
      <dgm:spPr/>
      <dgm:t>
        <a:bodyPr/>
        <a:lstStyle/>
        <a:p>
          <a:pPr rtl="1"/>
          <a:endParaRPr lang="he-IL"/>
        </a:p>
      </dgm:t>
    </dgm:pt>
    <dgm:pt modelId="{50DD3AE4-5B9D-4AF7-B4D4-42C703E830AC}" type="pres">
      <dgm:prSet presAssocID="{988EF613-6C8F-4243-8AA0-59B8947F36BF}" presName="Name0" presStyleCnt="0">
        <dgm:presLayoutVars>
          <dgm:dir/>
          <dgm:animLvl val="lvl"/>
          <dgm:resizeHandles val="exact"/>
        </dgm:presLayoutVars>
      </dgm:prSet>
      <dgm:spPr/>
    </dgm:pt>
    <dgm:pt modelId="{FF8ABA32-3C21-471B-BEBD-ABC63C039F14}" type="pres">
      <dgm:prSet presAssocID="{F8B9C036-1FF4-4964-9432-45C8D0162FF6}" presName="parTxOnly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4B8957F4-64DE-4A50-AEA3-2CA3612A3E1C}" type="pres">
      <dgm:prSet presAssocID="{2ABBF997-895D-4330-9554-E09CC8D877A6}" presName="parTxOnlySpace" presStyleCnt="0"/>
      <dgm:spPr/>
    </dgm:pt>
    <dgm:pt modelId="{F8C3605A-1E50-46C5-AA03-1DF83C727968}" type="pres">
      <dgm:prSet presAssocID="{01367747-24A4-400F-8D5C-A45B4DDADEB6}" presName="parTxOnly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  <dgm:pt modelId="{8B4D1ED5-CEA6-447F-894A-6970CE88FFA9}" type="pres">
      <dgm:prSet presAssocID="{3A16A75F-3EE0-441E-9963-702371EBBD2C}" presName="parTxOnlySpace" presStyleCnt="0"/>
      <dgm:spPr/>
    </dgm:pt>
    <dgm:pt modelId="{A846C90A-9245-480E-A822-3DA0A1206EBA}" type="pres">
      <dgm:prSet presAssocID="{C1973353-BACE-4712-8D85-A34302AB14AE}" presName="parTxOnly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rtl="1"/>
          <a:endParaRPr lang="he-IL"/>
        </a:p>
      </dgm:t>
    </dgm:pt>
  </dgm:ptLst>
  <dgm:cxnLst>
    <dgm:cxn modelId="{8D1E4FFB-6006-458B-AD11-E6D13009C827}" type="presOf" srcId="{988EF613-6C8F-4243-8AA0-59B8947F36BF}" destId="{50DD3AE4-5B9D-4AF7-B4D4-42C703E830AC}" srcOrd="0" destOrd="0" presId="urn:microsoft.com/office/officeart/2005/8/layout/chevron1"/>
    <dgm:cxn modelId="{BCA9FD63-8238-4E33-A607-AD853EC3FF40}" srcId="{988EF613-6C8F-4243-8AA0-59B8947F36BF}" destId="{01367747-24A4-400F-8D5C-A45B4DDADEB6}" srcOrd="1" destOrd="0" parTransId="{02CACE09-EF88-484B-87F1-0BE2F762D934}" sibTransId="{3A16A75F-3EE0-441E-9963-702371EBBD2C}"/>
    <dgm:cxn modelId="{18796E2A-8119-4B23-B351-9541305B491D}" type="presOf" srcId="{01367747-24A4-400F-8D5C-A45B4DDADEB6}" destId="{F8C3605A-1E50-46C5-AA03-1DF83C727968}" srcOrd="0" destOrd="0" presId="urn:microsoft.com/office/officeart/2005/8/layout/chevron1"/>
    <dgm:cxn modelId="{4B121881-C163-46C2-A339-6FA32B14122F}" type="presOf" srcId="{C1973353-BACE-4712-8D85-A34302AB14AE}" destId="{A846C90A-9245-480E-A822-3DA0A1206EBA}" srcOrd="0" destOrd="0" presId="urn:microsoft.com/office/officeart/2005/8/layout/chevron1"/>
    <dgm:cxn modelId="{FA8E8C70-7E7F-49E3-83AE-A3CD6AAF3B96}" type="presOf" srcId="{F8B9C036-1FF4-4964-9432-45C8D0162FF6}" destId="{FF8ABA32-3C21-471B-BEBD-ABC63C039F14}" srcOrd="0" destOrd="0" presId="urn:microsoft.com/office/officeart/2005/8/layout/chevron1"/>
    <dgm:cxn modelId="{EB1ED1E1-6423-4AA9-BDD2-6EE69C64FAEC}" srcId="{988EF613-6C8F-4243-8AA0-59B8947F36BF}" destId="{C1973353-BACE-4712-8D85-A34302AB14AE}" srcOrd="2" destOrd="0" parTransId="{4A8E9FEC-DAAB-460C-83E3-338CC68EE3CC}" sibTransId="{67B7500A-14EA-4881-9DD9-7ECD57912F69}"/>
    <dgm:cxn modelId="{9A620D2B-4DFC-4569-A6C4-415CA054DB72}" srcId="{988EF613-6C8F-4243-8AA0-59B8947F36BF}" destId="{F8B9C036-1FF4-4964-9432-45C8D0162FF6}" srcOrd="0" destOrd="0" parTransId="{9727D829-2A47-410C-B48C-185F7A7F3227}" sibTransId="{2ABBF997-895D-4330-9554-E09CC8D877A6}"/>
    <dgm:cxn modelId="{F3A69B2F-686F-4A59-B82C-F3B3E47E9CED}" type="presParOf" srcId="{50DD3AE4-5B9D-4AF7-B4D4-42C703E830AC}" destId="{FF8ABA32-3C21-471B-BEBD-ABC63C039F14}" srcOrd="0" destOrd="0" presId="urn:microsoft.com/office/officeart/2005/8/layout/chevron1"/>
    <dgm:cxn modelId="{818A2921-E7ED-4E0F-9970-3A0BE47A2538}" type="presParOf" srcId="{50DD3AE4-5B9D-4AF7-B4D4-42C703E830AC}" destId="{4B8957F4-64DE-4A50-AEA3-2CA3612A3E1C}" srcOrd="1" destOrd="0" presId="urn:microsoft.com/office/officeart/2005/8/layout/chevron1"/>
    <dgm:cxn modelId="{1AABAD3F-1361-4DD0-A5DA-9ECDF0796E33}" type="presParOf" srcId="{50DD3AE4-5B9D-4AF7-B4D4-42C703E830AC}" destId="{F8C3605A-1E50-46C5-AA03-1DF83C727968}" srcOrd="2" destOrd="0" presId="urn:microsoft.com/office/officeart/2005/8/layout/chevron1"/>
    <dgm:cxn modelId="{B836B3AB-FEEF-4D51-B692-FFFE7F060790}" type="presParOf" srcId="{50DD3AE4-5B9D-4AF7-B4D4-42C703E830AC}" destId="{8B4D1ED5-CEA6-447F-894A-6970CE88FFA9}" srcOrd="3" destOrd="0" presId="urn:microsoft.com/office/officeart/2005/8/layout/chevron1"/>
    <dgm:cxn modelId="{E2E3DA74-BF48-442D-9E54-2F95C5B43125}" type="presParOf" srcId="{50DD3AE4-5B9D-4AF7-B4D4-42C703E830AC}" destId="{A846C90A-9245-480E-A822-3DA0A1206EBA}" srcOrd="4" destOrd="0" presId="urn:microsoft.com/office/officeart/2005/8/layout/chevron1"/>
  </dgm:cxnLst>
  <dgm:bg/>
  <dgm:whole>
    <a:ln w="19050">
      <a:solidFill>
        <a:schemeClr val="tx1"/>
      </a:solidFill>
    </a:ln>
  </dgm:whole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8ABA32-3C21-471B-BEBD-ABC63C039F14}">
      <dsp:nvSpPr>
        <dsp:cNvPr id="0" name=""/>
        <dsp:cNvSpPr/>
      </dsp:nvSpPr>
      <dsp:spPr>
        <a:xfrm>
          <a:off x="1516" y="1636863"/>
          <a:ext cx="1848167" cy="73926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Sink locator</a:t>
          </a:r>
          <a:endParaRPr lang="he-IL" sz="1600" kern="1200" dirty="0"/>
        </a:p>
      </dsp:txBody>
      <dsp:txXfrm>
        <a:off x="371150" y="1636863"/>
        <a:ext cx="1108900" cy="739267"/>
      </dsp:txXfrm>
    </dsp:sp>
    <dsp:sp modelId="{F8C3605A-1E50-46C5-AA03-1DF83C727968}">
      <dsp:nvSpPr>
        <dsp:cNvPr id="0" name=""/>
        <dsp:cNvSpPr/>
      </dsp:nvSpPr>
      <dsp:spPr>
        <a:xfrm>
          <a:off x="1664867" y="1636863"/>
          <a:ext cx="1848167" cy="73926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Data </a:t>
          </a:r>
          <a:r>
            <a:rPr lang="en-US" sz="1600" kern="1200" smtClean="0"/>
            <a:t>flow analysis</a:t>
          </a:r>
          <a:endParaRPr lang="he-IL" sz="1600" kern="1200" dirty="0"/>
        </a:p>
      </dsp:txBody>
      <dsp:txXfrm>
        <a:off x="2034501" y="1636863"/>
        <a:ext cx="1108900" cy="739267"/>
      </dsp:txXfrm>
    </dsp:sp>
    <dsp:sp modelId="{A846C90A-9245-480E-A822-3DA0A1206EBA}">
      <dsp:nvSpPr>
        <dsp:cNvPr id="0" name=""/>
        <dsp:cNvSpPr/>
      </dsp:nvSpPr>
      <dsp:spPr>
        <a:xfrm>
          <a:off x="3328218" y="1636863"/>
          <a:ext cx="1848167" cy="73926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lvl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dirty="0" smtClean="0"/>
            <a:t>Request Parameter Locating</a:t>
          </a:r>
          <a:endParaRPr lang="he-IL" sz="1600" kern="1200" dirty="0"/>
        </a:p>
      </dsp:txBody>
      <dsp:txXfrm>
        <a:off x="3697852" y="1636863"/>
        <a:ext cx="1108900" cy="73926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41FAB-DDC0-4C8D-A2C0-9BFAD0961D10}" type="datetimeFigureOut">
              <a:rPr lang="en-US" smtClean="0"/>
              <a:pPr/>
              <a:t>9/2/2014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3A299-4B70-44C0-9573-A40A0A56C8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1005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41FAB-DDC0-4C8D-A2C0-9BFAD0961D10}" type="datetimeFigureOut">
              <a:rPr lang="en-US" smtClean="0"/>
              <a:pPr/>
              <a:t>9/2/2014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3A299-4B70-44C0-9573-A40A0A56C8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1129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41FAB-DDC0-4C8D-A2C0-9BFAD0961D10}" type="datetimeFigureOut">
              <a:rPr lang="en-US" smtClean="0"/>
              <a:pPr/>
              <a:t>9/2/2014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3A299-4B70-44C0-9573-A40A0A56C8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3309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41FAB-DDC0-4C8D-A2C0-9BFAD0961D10}" type="datetimeFigureOut">
              <a:rPr lang="en-US" smtClean="0"/>
              <a:pPr/>
              <a:t>9/2/2014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3A299-4B70-44C0-9573-A40A0A56C8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2220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41FAB-DDC0-4C8D-A2C0-9BFAD0961D10}" type="datetimeFigureOut">
              <a:rPr lang="en-US" smtClean="0"/>
              <a:pPr/>
              <a:t>9/2/2014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3A299-4B70-44C0-9573-A40A0A56C8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4627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41FAB-DDC0-4C8D-A2C0-9BFAD0961D10}" type="datetimeFigureOut">
              <a:rPr lang="en-US" smtClean="0"/>
              <a:pPr/>
              <a:t>9/2/2014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3A299-4B70-44C0-9573-A40A0A56C8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9907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41FAB-DDC0-4C8D-A2C0-9BFAD0961D10}" type="datetimeFigureOut">
              <a:rPr lang="en-US" smtClean="0"/>
              <a:pPr/>
              <a:t>9/2/2014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3A299-4B70-44C0-9573-A40A0A56C8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9268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41FAB-DDC0-4C8D-A2C0-9BFAD0961D10}" type="datetimeFigureOut">
              <a:rPr lang="en-US" smtClean="0"/>
              <a:pPr/>
              <a:t>9/2/2014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3A299-4B70-44C0-9573-A40A0A56C8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15942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41FAB-DDC0-4C8D-A2C0-9BFAD0961D10}" type="datetimeFigureOut">
              <a:rPr lang="en-US" smtClean="0"/>
              <a:pPr/>
              <a:t>9/2/2014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3A299-4B70-44C0-9573-A40A0A56C8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6113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41FAB-DDC0-4C8D-A2C0-9BFAD0961D10}" type="datetimeFigureOut">
              <a:rPr lang="en-US" smtClean="0"/>
              <a:pPr/>
              <a:t>9/2/2014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3A299-4B70-44C0-9573-A40A0A56C8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0745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741FAB-DDC0-4C8D-A2C0-9BFAD0961D10}" type="datetimeFigureOut">
              <a:rPr lang="en-US" smtClean="0"/>
              <a:pPr/>
              <a:t>9/2/2014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13A299-4B70-44C0-9573-A40A0A56C8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186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7200" y="76200"/>
            <a:ext cx="4724400" cy="7159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741FAB-DDC0-4C8D-A2C0-9BFAD0961D10}" type="datetimeFigureOut">
              <a:rPr lang="en-US" smtClean="0"/>
              <a:pPr/>
              <a:t>9/2/2014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13A299-4B70-44C0-9573-A40A0A56C8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53097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2800" b="0" kern="1200">
          <a:solidFill>
            <a:schemeClr val="bg1">
              <a:lumMod val="8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/>
                </a:solidFill>
              </a:rPr>
              <a:t>Static Analysis Improved Fuzzing</a:t>
            </a:r>
            <a:br>
              <a:rPr lang="en-US" dirty="0" smtClean="0">
                <a:solidFill>
                  <a:schemeClr val="bg1"/>
                </a:solidFill>
              </a:rPr>
            </a:br>
            <a:r>
              <a:rPr lang="en-US" dirty="0" smtClean="0">
                <a:solidFill>
                  <a:schemeClr val="bg1"/>
                </a:solidFill>
              </a:rPr>
              <a:t>Under the supervision of Dr. David </a:t>
            </a:r>
            <a:r>
              <a:rPr lang="en-US" dirty="0" err="1" smtClean="0">
                <a:solidFill>
                  <a:schemeClr val="bg1"/>
                </a:solidFill>
              </a:rPr>
              <a:t>Movshovitz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Moti</a:t>
            </a:r>
            <a:r>
              <a:rPr lang="en-US" dirty="0" smtClean="0"/>
              <a:t> Cohen</a:t>
            </a:r>
          </a:p>
          <a:p>
            <a:r>
              <a:rPr lang="en-US" dirty="0" err="1" smtClean="0"/>
              <a:t>AppSec</a:t>
            </a:r>
            <a:r>
              <a:rPr lang="en-US" dirty="0" smtClean="0"/>
              <a:t> Israel 2014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8091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About 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M.sc.</a:t>
            </a:r>
            <a:r>
              <a:rPr lang="en-US" dirty="0" smtClean="0"/>
              <a:t> in CS from IDC</a:t>
            </a:r>
          </a:p>
          <a:p>
            <a:r>
              <a:rPr lang="en-US" dirty="0" smtClean="0"/>
              <a:t>Programmer and Team Leader at IDF</a:t>
            </a:r>
          </a:p>
          <a:p>
            <a:r>
              <a:rPr lang="en-US" dirty="0" smtClean="0"/>
              <a:t>Data Scientist and Programmer at </a:t>
            </a:r>
            <a:r>
              <a:rPr lang="en-US" dirty="0" err="1" smtClean="0"/>
              <a:t>Elbit</a:t>
            </a:r>
            <a:r>
              <a:rPr lang="en-US" dirty="0" smtClean="0"/>
              <a:t> Systems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9565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</a:t>
            </a:r>
            <a:r>
              <a:rPr lang="en-US" dirty="0"/>
              <a:t>a</a:t>
            </a:r>
            <a:endParaRPr lang="he-I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Background</a:t>
            </a:r>
          </a:p>
          <a:p>
            <a:r>
              <a:rPr lang="en-US" dirty="0" smtClean="0"/>
              <a:t>Framework description</a:t>
            </a:r>
          </a:p>
          <a:p>
            <a:r>
              <a:rPr lang="en-US" dirty="0" smtClean="0"/>
              <a:t>Limitations</a:t>
            </a:r>
          </a:p>
          <a:p>
            <a:r>
              <a:rPr lang="en-US" dirty="0" smtClean="0"/>
              <a:t>Implementation and Experimental Results</a:t>
            </a:r>
          </a:p>
          <a:p>
            <a:r>
              <a:rPr lang="en-US" dirty="0" smtClean="0"/>
              <a:t>Conclusions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813246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Thesis Scope</a:t>
            </a:r>
            <a:endParaRPr lang="he-I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sz="3600" dirty="0"/>
              <a:t>Use Static Analysis techniques to acquire knowledge on software structure and behavior to improve the performance of existing Fuzzing methods</a:t>
            </a:r>
            <a:endParaRPr lang="he-IL" sz="3600" dirty="0"/>
          </a:p>
          <a:p>
            <a:pPr marL="0" indent="0">
              <a:lnSpc>
                <a:spcPct val="150000"/>
              </a:lnSpc>
              <a:buNone/>
            </a:pPr>
            <a:endParaRPr lang="he-IL" sz="2000" dirty="0"/>
          </a:p>
        </p:txBody>
      </p:sp>
    </p:spTree>
    <p:extLst>
      <p:ext uri="{BB962C8B-B14F-4D97-AF65-F5344CB8AC3E}">
        <p14:creationId xmlns:p14="http://schemas.microsoft.com/office/powerpoint/2010/main" val="226190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Vulnerability Scope</a:t>
            </a:r>
            <a:endParaRPr lang="he-IL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171226"/>
            <a:ext cx="6238081" cy="5686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1331640" y="1772816"/>
            <a:ext cx="6238081" cy="504056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022081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Injection Attacks</a:t>
            </a:r>
            <a:endParaRPr lang="he-I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n-US" dirty="0"/>
              <a:t>Injection flaws occur when an application sends untrusted data to an interpreter 	</a:t>
            </a:r>
            <a:endParaRPr lang="he-IL" dirty="0"/>
          </a:p>
          <a:p>
            <a:pPr>
              <a:lnSpc>
                <a:spcPct val="150000"/>
              </a:lnSpc>
            </a:pPr>
            <a:r>
              <a:rPr lang="en-US" dirty="0"/>
              <a:t>Injection flaws are easy to discover when examining code, but frequently hard to discover via testing. Scanners and </a:t>
            </a:r>
            <a:r>
              <a:rPr lang="en-US" dirty="0" err="1"/>
              <a:t>fuzzers</a:t>
            </a:r>
            <a:r>
              <a:rPr lang="en-US" dirty="0"/>
              <a:t> can help attackers find injection flaws.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568959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OWASP Recommendation</a:t>
            </a:r>
            <a:endParaRPr lang="he-I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lnSpc>
                <a:spcPct val="150000"/>
              </a:lnSpc>
              <a:buNone/>
            </a:pPr>
            <a:r>
              <a:rPr lang="en-US" b="1" dirty="0"/>
              <a:t>Am I Vulnerable To Injection? </a:t>
            </a:r>
            <a:endParaRPr lang="en-US" dirty="0"/>
          </a:p>
          <a:p>
            <a:pPr marL="0" indent="0">
              <a:lnSpc>
                <a:spcPct val="150000"/>
              </a:lnSpc>
              <a:buNone/>
            </a:pPr>
            <a:r>
              <a:rPr lang="en-US" dirty="0"/>
              <a:t>The best way to find out if an application is vulnerable to injection is to verify that </a:t>
            </a:r>
            <a:r>
              <a:rPr lang="en-US" b="1" dirty="0"/>
              <a:t>all</a:t>
            </a:r>
            <a:r>
              <a:rPr lang="en-US" dirty="0"/>
              <a:t> use of interpreters clearly separates untrusted data from the command or query </a:t>
            </a:r>
            <a:endParaRPr lang="he-IL" dirty="0"/>
          </a:p>
          <a:p>
            <a:pPr marL="0" indent="0">
              <a:buNone/>
            </a:pP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198163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Existing Solutions - </a:t>
            </a:r>
            <a:r>
              <a:rPr lang="en-US" dirty="0" err="1" smtClean="0"/>
              <a:t>BlackBox</a:t>
            </a:r>
            <a:endParaRPr lang="he-I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</a:pPr>
            <a:r>
              <a:rPr lang="en-US" dirty="0"/>
              <a:t>Perform application testing “from outside” – no knowledge of internals</a:t>
            </a:r>
          </a:p>
          <a:p>
            <a:pPr>
              <a:lnSpc>
                <a:spcPct val="150000"/>
              </a:lnSpc>
            </a:pPr>
            <a:r>
              <a:rPr lang="en-US" dirty="0"/>
              <a:t>Generate different kinds of inputs</a:t>
            </a:r>
          </a:p>
          <a:p>
            <a:pPr>
              <a:lnSpc>
                <a:spcPct val="150000"/>
              </a:lnSpc>
            </a:pPr>
            <a:r>
              <a:rPr lang="en-US" dirty="0"/>
              <a:t>Examples</a:t>
            </a:r>
          </a:p>
          <a:p>
            <a:pPr lvl="1">
              <a:lnSpc>
                <a:spcPct val="150000"/>
              </a:lnSpc>
            </a:pPr>
            <a:r>
              <a:rPr lang="en-US" dirty="0" err="1"/>
              <a:t>Appscan</a:t>
            </a:r>
            <a:endParaRPr lang="en-US" dirty="0"/>
          </a:p>
          <a:p>
            <a:pPr lvl="1">
              <a:lnSpc>
                <a:spcPct val="150000"/>
              </a:lnSpc>
            </a:pPr>
            <a:r>
              <a:rPr lang="en-US" dirty="0" err="1"/>
              <a:t>WebInspect</a:t>
            </a:r>
            <a:endParaRPr lang="en-US" dirty="0"/>
          </a:p>
          <a:p>
            <a:pPr lvl="1">
              <a:lnSpc>
                <a:spcPct val="150000"/>
              </a:lnSpc>
            </a:pPr>
            <a:r>
              <a:rPr lang="en-US" dirty="0" smtClean="0"/>
              <a:t>…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017040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Existing Solutions- </a:t>
            </a:r>
            <a:r>
              <a:rPr lang="en-US" dirty="0" err="1" smtClean="0"/>
              <a:t>WhiteBox</a:t>
            </a:r>
            <a:endParaRPr lang="he-I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n-US" dirty="0"/>
              <a:t>Search for vulnerabilities in the source code – Static Code Analysis</a:t>
            </a:r>
          </a:p>
          <a:p>
            <a:pPr>
              <a:lnSpc>
                <a:spcPct val="150000"/>
              </a:lnSpc>
            </a:pPr>
            <a:r>
              <a:rPr lang="en-US" dirty="0"/>
              <a:t>Examples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Fortify</a:t>
            </a:r>
          </a:p>
          <a:p>
            <a:pPr lvl="1">
              <a:lnSpc>
                <a:spcPct val="150000"/>
              </a:lnSpc>
            </a:pPr>
            <a:r>
              <a:rPr lang="en-US" dirty="0" err="1"/>
              <a:t>Checkmarx</a:t>
            </a:r>
            <a:endParaRPr lang="en-US" dirty="0"/>
          </a:p>
          <a:p>
            <a:pPr lvl="1">
              <a:lnSpc>
                <a:spcPct val="150000"/>
              </a:lnSpc>
            </a:pPr>
            <a:r>
              <a:rPr lang="en-US" dirty="0"/>
              <a:t>…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178859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14047" y="2967335"/>
            <a:ext cx="7315914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SAF Framework</a:t>
            </a:r>
            <a:endParaRPr lang="en-US" sz="80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73544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SAF Solution Philosophy</a:t>
            </a:r>
            <a:endParaRPr lang="he-I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lnSpc>
                <a:spcPct val="150000"/>
              </a:lnSpc>
            </a:pPr>
            <a:r>
              <a:rPr lang="en-US" dirty="0"/>
              <a:t>Black and White box solutions have their advantages – So why not combine?</a:t>
            </a:r>
          </a:p>
          <a:p>
            <a:pPr>
              <a:lnSpc>
                <a:spcPct val="150000"/>
              </a:lnSpc>
            </a:pPr>
            <a:r>
              <a:rPr lang="en-US" dirty="0"/>
              <a:t>The idea: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Learn software structure with </a:t>
            </a:r>
            <a:r>
              <a:rPr lang="en-US" dirty="0" err="1"/>
              <a:t>Whitebox</a:t>
            </a:r>
            <a:r>
              <a:rPr lang="en-US" dirty="0"/>
              <a:t> techniques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Improve </a:t>
            </a:r>
            <a:r>
              <a:rPr lang="en-US" dirty="0" err="1"/>
              <a:t>Blackbox</a:t>
            </a:r>
            <a:r>
              <a:rPr lang="en-US" dirty="0"/>
              <a:t> technique with the acquired knowledge – Improve Fuzzing </a:t>
            </a:r>
            <a:r>
              <a:rPr lang="en-US" dirty="0" smtClean="0"/>
              <a:t>capabilities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6892500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Fuzzing Problems and proposal</a:t>
            </a:r>
            <a:endParaRPr lang="he-I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lnSpc>
                <a:spcPct val="150000"/>
              </a:lnSpc>
            </a:pPr>
            <a:r>
              <a:rPr lang="en-US" dirty="0"/>
              <a:t>Fuzzing is limited due to lack of program structure knowledge</a:t>
            </a:r>
          </a:p>
          <a:p>
            <a:pPr>
              <a:lnSpc>
                <a:spcPct val="150000"/>
              </a:lnSpc>
            </a:pPr>
            <a:r>
              <a:rPr lang="en-US" dirty="0"/>
              <a:t>If we can categorize each parameter, we can guide Fuzzing tools to better test the application</a:t>
            </a:r>
          </a:p>
          <a:p>
            <a:pPr>
              <a:lnSpc>
                <a:spcPct val="150000"/>
              </a:lnSpc>
            </a:pPr>
            <a:r>
              <a:rPr lang="en-US" dirty="0"/>
              <a:t>So what we need is to locate the real use of each web request parameter</a:t>
            </a:r>
            <a:endParaRPr lang="he-IL" dirty="0"/>
          </a:p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660580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SAF General Idea</a:t>
            </a:r>
            <a:endParaRPr lang="he-I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 smtClean="0"/>
              <a:t>Perform a Source to Sink Dataflow analysis</a:t>
            </a:r>
          </a:p>
          <a:p>
            <a:pPr lvl="1">
              <a:lnSpc>
                <a:spcPct val="150000"/>
              </a:lnSpc>
            </a:pPr>
            <a:r>
              <a:rPr lang="en-US" dirty="0" smtClean="0"/>
              <a:t>Source : A request parameter read</a:t>
            </a:r>
          </a:p>
          <a:p>
            <a:pPr lvl="1">
              <a:lnSpc>
                <a:spcPct val="150000"/>
              </a:lnSpc>
            </a:pPr>
            <a:r>
              <a:rPr lang="en-US" dirty="0" smtClean="0"/>
              <a:t>Sink: A call to a sensitive resource</a:t>
            </a:r>
          </a:p>
          <a:p>
            <a:pPr lvl="2">
              <a:lnSpc>
                <a:spcPct val="150000"/>
              </a:lnSpc>
            </a:pPr>
            <a:r>
              <a:rPr lang="en-US" dirty="0" smtClean="0"/>
              <a:t>DB, Command Execution, etc.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The result is a possible use for each request parameter</a:t>
            </a:r>
          </a:p>
        </p:txBody>
      </p:sp>
    </p:spTree>
    <p:extLst>
      <p:ext uri="{BB962C8B-B14F-4D97-AF65-F5344CB8AC3E}">
        <p14:creationId xmlns:p14="http://schemas.microsoft.com/office/powerpoint/2010/main" val="1351351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he-IL" dirty="0"/>
          </a:p>
        </p:txBody>
      </p:sp>
      <p:sp>
        <p:nvSpPr>
          <p:cNvPr id="4" name="TextBox 3"/>
          <p:cNvSpPr txBox="1"/>
          <p:nvPr/>
        </p:nvSpPr>
        <p:spPr>
          <a:xfrm>
            <a:off x="584404" y="2420888"/>
            <a:ext cx="3606596" cy="240065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lnSpc>
                <a:spcPct val="150000"/>
              </a:lnSpc>
            </a:pPr>
            <a:r>
              <a:rPr lang="en-US" sz="2000" dirty="0" smtClean="0"/>
              <a:t>Function f()</a:t>
            </a:r>
          </a:p>
          <a:p>
            <a:pPr algn="l" rtl="0">
              <a:lnSpc>
                <a:spcPct val="150000"/>
              </a:lnSpc>
            </a:pPr>
            <a:r>
              <a:rPr lang="en-US" sz="2000" dirty="0" smtClean="0"/>
              <a:t>{</a:t>
            </a:r>
          </a:p>
          <a:p>
            <a:pPr algn="l" rtl="0">
              <a:lnSpc>
                <a:spcPct val="150000"/>
              </a:lnSpc>
            </a:pPr>
            <a:r>
              <a:rPr lang="en-US" sz="2000" dirty="0"/>
              <a:t> </a:t>
            </a:r>
            <a:r>
              <a:rPr lang="en-US" sz="2000" dirty="0" smtClean="0"/>
              <a:t>   query = </a:t>
            </a:r>
            <a:r>
              <a:rPr lang="en-US" sz="2000" dirty="0" err="1" smtClean="0"/>
              <a:t>buildQuery</a:t>
            </a:r>
            <a:r>
              <a:rPr lang="en-US" sz="2000" dirty="0" smtClean="0"/>
              <a:t>();</a:t>
            </a:r>
          </a:p>
          <a:p>
            <a:pPr algn="l" rtl="0">
              <a:lnSpc>
                <a:spcPct val="150000"/>
              </a:lnSpc>
            </a:pPr>
            <a:r>
              <a:rPr lang="en-US" sz="2000" dirty="0" smtClean="0"/>
              <a:t>    </a:t>
            </a:r>
            <a:r>
              <a:rPr lang="en-US" sz="2000" dirty="0" err="1" smtClean="0"/>
              <a:t>sqlStatement.execute</a:t>
            </a:r>
            <a:r>
              <a:rPr lang="en-US" sz="2000" dirty="0" smtClean="0"/>
              <a:t>(query);</a:t>
            </a:r>
          </a:p>
          <a:p>
            <a:pPr algn="l" rtl="0">
              <a:lnSpc>
                <a:spcPct val="150000"/>
              </a:lnSpc>
            </a:pPr>
            <a:r>
              <a:rPr lang="en-US" sz="2000" dirty="0"/>
              <a:t>}</a:t>
            </a:r>
            <a:endParaRPr lang="he-IL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4499992" y="2348880"/>
            <a:ext cx="4536504" cy="240065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>
              <a:lnSpc>
                <a:spcPct val="150000"/>
              </a:lnSpc>
            </a:pPr>
            <a:r>
              <a:rPr lang="en-US" sz="2000" dirty="0" smtClean="0"/>
              <a:t>Function string </a:t>
            </a:r>
            <a:r>
              <a:rPr lang="en-US" sz="2000" dirty="0" err="1" smtClean="0"/>
              <a:t>buildQuery</a:t>
            </a:r>
            <a:r>
              <a:rPr lang="en-US" sz="2000" dirty="0" smtClean="0"/>
              <a:t>()</a:t>
            </a:r>
          </a:p>
          <a:p>
            <a:pPr algn="l" rtl="0">
              <a:lnSpc>
                <a:spcPct val="150000"/>
              </a:lnSpc>
            </a:pPr>
            <a:r>
              <a:rPr lang="en-US" sz="2000" dirty="0" smtClean="0"/>
              <a:t>{</a:t>
            </a:r>
          </a:p>
          <a:p>
            <a:pPr algn="l" rtl="0">
              <a:lnSpc>
                <a:spcPct val="150000"/>
              </a:lnSpc>
            </a:pPr>
            <a:r>
              <a:rPr lang="en-US" sz="2000" dirty="0"/>
              <a:t> </a:t>
            </a:r>
            <a:r>
              <a:rPr lang="en-US" sz="2000" dirty="0" smtClean="0"/>
              <a:t>    String p1 = </a:t>
            </a:r>
            <a:r>
              <a:rPr lang="en-US" sz="2000" dirty="0" err="1" smtClean="0"/>
              <a:t>request.getParam</a:t>
            </a:r>
            <a:r>
              <a:rPr lang="en-US" sz="2000" dirty="0" smtClean="0"/>
              <a:t>(“P1”);</a:t>
            </a:r>
          </a:p>
          <a:p>
            <a:pPr algn="l" rtl="0">
              <a:lnSpc>
                <a:spcPct val="150000"/>
              </a:lnSpc>
            </a:pPr>
            <a:r>
              <a:rPr lang="en-US" sz="2000" dirty="0"/>
              <a:t> </a:t>
            </a:r>
            <a:r>
              <a:rPr lang="en-US" sz="2000" dirty="0" smtClean="0"/>
              <a:t>    return p1;</a:t>
            </a:r>
          </a:p>
          <a:p>
            <a:pPr algn="l" rtl="0">
              <a:lnSpc>
                <a:spcPct val="150000"/>
              </a:lnSpc>
            </a:pPr>
            <a:r>
              <a:rPr lang="en-US" sz="2000" dirty="0" smtClean="0"/>
              <a:t>}</a:t>
            </a:r>
            <a:endParaRPr lang="he-IL" sz="2000" dirty="0"/>
          </a:p>
        </p:txBody>
      </p:sp>
      <p:sp>
        <p:nvSpPr>
          <p:cNvPr id="3" name="Rectangle 2"/>
          <p:cNvSpPr/>
          <p:nvPr/>
        </p:nvSpPr>
        <p:spPr>
          <a:xfrm>
            <a:off x="3276600" y="5029200"/>
            <a:ext cx="1223392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 smtClean="0"/>
              <a:t>Sink</a:t>
            </a:r>
            <a:endParaRPr lang="he-IL" dirty="0"/>
          </a:p>
        </p:txBody>
      </p:sp>
      <p:sp>
        <p:nvSpPr>
          <p:cNvPr id="6" name="Rectangle 5"/>
          <p:cNvSpPr/>
          <p:nvPr/>
        </p:nvSpPr>
        <p:spPr>
          <a:xfrm>
            <a:off x="7696200" y="2247900"/>
            <a:ext cx="1223392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 smtClean="0"/>
              <a:t>Source</a:t>
            </a:r>
            <a:endParaRPr lang="he-IL" dirty="0"/>
          </a:p>
        </p:txBody>
      </p:sp>
      <p:sp>
        <p:nvSpPr>
          <p:cNvPr id="7" name="Down Arrow 6"/>
          <p:cNvSpPr/>
          <p:nvPr/>
        </p:nvSpPr>
        <p:spPr>
          <a:xfrm rot="8813114">
            <a:off x="3231695" y="4323402"/>
            <a:ext cx="533400" cy="609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" name="Down Arrow 7"/>
          <p:cNvSpPr/>
          <p:nvPr/>
        </p:nvSpPr>
        <p:spPr>
          <a:xfrm rot="2420219">
            <a:off x="7271524" y="2839445"/>
            <a:ext cx="533400" cy="609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61082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E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E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E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E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E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E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E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FE0000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7" grpId="0" animBg="1"/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Solution Overview</a:t>
            </a:r>
            <a:endParaRPr lang="he-IL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702682563"/>
              </p:ext>
            </p:extLst>
          </p:nvPr>
        </p:nvGraphicFramePr>
        <p:xfrm>
          <a:off x="1986385" y="1664147"/>
          <a:ext cx="5177903" cy="40129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Flowchart: Card 4"/>
          <p:cNvSpPr/>
          <p:nvPr/>
        </p:nvSpPr>
        <p:spPr>
          <a:xfrm>
            <a:off x="179512" y="3069077"/>
            <a:ext cx="1224136" cy="1152128"/>
          </a:xfrm>
          <a:prstGeom prst="flowChartPunchedCar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 err="1" smtClean="0"/>
              <a:t>Int</a:t>
            </a:r>
            <a:r>
              <a:rPr lang="en-US" dirty="0" smtClean="0"/>
              <a:t> a = 5;…</a:t>
            </a:r>
            <a:endParaRPr lang="he-IL" dirty="0"/>
          </a:p>
        </p:txBody>
      </p:sp>
      <p:sp>
        <p:nvSpPr>
          <p:cNvPr id="6" name="Right Arrow 5"/>
          <p:cNvSpPr/>
          <p:nvPr/>
        </p:nvSpPr>
        <p:spPr>
          <a:xfrm>
            <a:off x="1460027" y="3285101"/>
            <a:ext cx="504056" cy="7200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7" name="TextBox 6"/>
          <p:cNvSpPr txBox="1"/>
          <p:nvPr/>
        </p:nvSpPr>
        <p:spPr>
          <a:xfrm>
            <a:off x="207761" y="2680970"/>
            <a:ext cx="1252266" cy="369332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dirty="0" smtClean="0"/>
              <a:t>Source Code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39952" y="1988957"/>
            <a:ext cx="787396" cy="584775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sz="3200" dirty="0" smtClean="0"/>
              <a:t>SAF</a:t>
            </a:r>
          </a:p>
        </p:txBody>
      </p:sp>
      <p:sp>
        <p:nvSpPr>
          <p:cNvPr id="9" name="Right Arrow 8"/>
          <p:cNvSpPr/>
          <p:nvPr/>
        </p:nvSpPr>
        <p:spPr>
          <a:xfrm>
            <a:off x="7164288" y="3285101"/>
            <a:ext cx="504056" cy="7200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10" name="Flowchart: Card 9"/>
          <p:cNvSpPr/>
          <p:nvPr/>
        </p:nvSpPr>
        <p:spPr>
          <a:xfrm>
            <a:off x="7696241" y="3018036"/>
            <a:ext cx="1224136" cy="1152128"/>
          </a:xfrm>
          <a:prstGeom prst="flowChartPunchedCar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en-US" dirty="0" smtClean="0"/>
              <a:t>P1 – SQL</a:t>
            </a:r>
          </a:p>
          <a:p>
            <a:pPr algn="ctr"/>
            <a:r>
              <a:rPr lang="en-US" dirty="0" smtClean="0"/>
              <a:t>P2 – XSS</a:t>
            </a:r>
            <a:endParaRPr lang="he-IL" dirty="0" smtClean="0"/>
          </a:p>
          <a:p>
            <a:pPr algn="ctr"/>
            <a:r>
              <a:rPr lang="en-US" dirty="0" smtClean="0"/>
              <a:t>…</a:t>
            </a:r>
            <a:endParaRPr lang="he-IL" dirty="0"/>
          </a:p>
        </p:txBody>
      </p:sp>
      <p:sp>
        <p:nvSpPr>
          <p:cNvPr id="11" name="TextBox 10"/>
          <p:cNvSpPr txBox="1"/>
          <p:nvPr/>
        </p:nvSpPr>
        <p:spPr>
          <a:xfrm>
            <a:off x="7760402" y="2281344"/>
            <a:ext cx="1095813" cy="646331"/>
          </a:xfrm>
          <a:prstGeom prst="rect">
            <a:avLst/>
          </a:prstGeom>
          <a:noFill/>
        </p:spPr>
        <p:txBody>
          <a:bodyPr wrap="none" rtlCol="1">
            <a:spAutoFit/>
          </a:bodyPr>
          <a:lstStyle/>
          <a:p>
            <a:r>
              <a:rPr lang="en-US" dirty="0" smtClean="0"/>
              <a:t>Parameter </a:t>
            </a:r>
          </a:p>
          <a:p>
            <a:r>
              <a:rPr lang="en-US" dirty="0" smtClean="0"/>
              <a:t>Categories</a:t>
            </a:r>
          </a:p>
        </p:txBody>
      </p:sp>
    </p:spTree>
    <p:extLst>
      <p:ext uri="{BB962C8B-B14F-4D97-AF65-F5344CB8AC3E}">
        <p14:creationId xmlns:p14="http://schemas.microsoft.com/office/powerpoint/2010/main" val="3765592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Sinks</a:t>
            </a:r>
            <a:endParaRPr lang="he-I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lnSpc>
                <a:spcPct val="150000"/>
              </a:lnSpc>
            </a:pPr>
            <a:r>
              <a:rPr lang="en-US" dirty="0"/>
              <a:t>Finds method calls over the entire program to sensitive resources – </a:t>
            </a:r>
            <a:r>
              <a:rPr lang="en-US" b="1" dirty="0"/>
              <a:t>Sinks</a:t>
            </a:r>
          </a:p>
          <a:p>
            <a:pPr>
              <a:lnSpc>
                <a:spcPct val="150000"/>
              </a:lnSpc>
            </a:pPr>
            <a:r>
              <a:rPr lang="en-US" dirty="0"/>
              <a:t>Each sensitive resource is predefined as a method signature (</a:t>
            </a:r>
            <a:r>
              <a:rPr lang="en-US" dirty="0" err="1"/>
              <a:t>java.sql.Statement.executeQuery</a:t>
            </a:r>
            <a:r>
              <a:rPr lang="en-US" dirty="0"/>
              <a:t>(…))</a:t>
            </a:r>
          </a:p>
          <a:p>
            <a:pPr>
              <a:lnSpc>
                <a:spcPct val="150000"/>
              </a:lnSpc>
            </a:pPr>
            <a:r>
              <a:rPr lang="en-US" dirty="0"/>
              <a:t>Sinks are categorized</a:t>
            </a:r>
          </a:p>
          <a:p>
            <a:pPr>
              <a:lnSpc>
                <a:spcPct val="150000"/>
              </a:lnSpc>
            </a:pPr>
            <a:r>
              <a:rPr lang="en-US" dirty="0"/>
              <a:t>Examples: SQL command execution, XSS, etc</a:t>
            </a:r>
            <a:r>
              <a:rPr lang="en-US" dirty="0" smtClean="0"/>
              <a:t>..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6336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SAF Dataflow Analysis</a:t>
            </a:r>
            <a:endParaRPr lang="he-I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n-US" dirty="0"/>
              <a:t>This section is the heart of our work</a:t>
            </a:r>
          </a:p>
          <a:p>
            <a:pPr>
              <a:lnSpc>
                <a:spcPct val="150000"/>
              </a:lnSpc>
            </a:pPr>
            <a:r>
              <a:rPr lang="en-US" dirty="0"/>
              <a:t>The goal is to find a possible dataflow from a user input to one of the sinks found in the previous analysis phase</a:t>
            </a:r>
          </a:p>
          <a:p>
            <a:pPr>
              <a:lnSpc>
                <a:spcPct val="150000"/>
              </a:lnSpc>
            </a:pPr>
            <a:r>
              <a:rPr lang="en-US" dirty="0"/>
              <a:t>We analyze the dataflow backwards, from the sink to the user </a:t>
            </a:r>
            <a:r>
              <a:rPr lang="en-US" dirty="0" smtClean="0"/>
              <a:t>input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140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Dataflow Highlights</a:t>
            </a:r>
            <a:endParaRPr lang="he-I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dirty="0" smtClean="0"/>
              <a:t>Traverse </a:t>
            </a:r>
            <a:r>
              <a:rPr lang="en-US" dirty="0" err="1" smtClean="0"/>
              <a:t>Def</a:t>
            </a:r>
            <a:r>
              <a:rPr lang="en-US" dirty="0" smtClean="0"/>
              <a:t>-Use chains for </a:t>
            </a:r>
            <a:r>
              <a:rPr lang="en-US" dirty="0" err="1" smtClean="0"/>
              <a:t>Intraprocedural</a:t>
            </a:r>
            <a:r>
              <a:rPr lang="en-US" dirty="0" smtClean="0"/>
              <a:t> data flow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Traverse Method Calls with a pre built Call Graph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Use Points-To Analysis to locate objects</a:t>
            </a:r>
          </a:p>
        </p:txBody>
      </p:sp>
    </p:spTree>
    <p:extLst>
      <p:ext uri="{BB962C8B-B14F-4D97-AF65-F5344CB8AC3E}">
        <p14:creationId xmlns:p14="http://schemas.microsoft.com/office/powerpoint/2010/main" val="536452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Dataflow Highlights – Cont.</a:t>
            </a:r>
            <a:endParaRPr lang="he-I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dirty="0" smtClean="0"/>
              <a:t>Analyze Field Access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Treat String manipulation mechanisms</a:t>
            </a:r>
          </a:p>
          <a:p>
            <a:pPr lvl="1">
              <a:lnSpc>
                <a:spcPct val="150000"/>
              </a:lnSpc>
            </a:pPr>
            <a:r>
              <a:rPr lang="en-US" dirty="0" err="1" smtClean="0"/>
              <a:t>StringBuilder</a:t>
            </a:r>
            <a:r>
              <a:rPr lang="en-US" dirty="0" smtClean="0"/>
              <a:t>, </a:t>
            </a:r>
            <a:r>
              <a:rPr lang="en-US" dirty="0" err="1" smtClean="0"/>
              <a:t>StringBuffer</a:t>
            </a:r>
            <a:endParaRPr lang="en-US" dirty="0" smtClean="0"/>
          </a:p>
          <a:p>
            <a:pPr>
              <a:lnSpc>
                <a:spcPct val="150000"/>
              </a:lnSpc>
            </a:pPr>
            <a:r>
              <a:rPr lang="en-US" dirty="0" smtClean="0"/>
              <a:t>Locate real request parameter names</a:t>
            </a:r>
          </a:p>
          <a:p>
            <a:pPr marL="0" indent="0">
              <a:lnSpc>
                <a:spcPct val="150000"/>
              </a:lnSpc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940220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Limitations</a:t>
            </a:r>
            <a:endParaRPr lang="he-I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/>
              <a:t>Non String parameters and constant request parameter names</a:t>
            </a:r>
          </a:p>
          <a:p>
            <a:pPr>
              <a:lnSpc>
                <a:spcPct val="150000"/>
              </a:lnSpc>
            </a:pPr>
            <a:r>
              <a:rPr lang="en-US" dirty="0"/>
              <a:t>Lack of Array object types handling</a:t>
            </a:r>
          </a:p>
          <a:p>
            <a:pPr>
              <a:lnSpc>
                <a:spcPct val="150000"/>
              </a:lnSpc>
            </a:pPr>
            <a:r>
              <a:rPr lang="en-US" dirty="0"/>
              <a:t>Limited Reflection handling</a:t>
            </a:r>
          </a:p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293581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44619" y="2133600"/>
            <a:ext cx="8685263" cy="378565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Implementation + </a:t>
            </a:r>
          </a:p>
          <a:p>
            <a:pPr algn="ctr"/>
            <a:r>
              <a:rPr lang="en-US" sz="80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Experimental </a:t>
            </a:r>
          </a:p>
          <a:p>
            <a:pPr algn="ctr"/>
            <a:r>
              <a:rPr lang="en-US" sz="80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Results</a:t>
            </a:r>
            <a:endParaRPr lang="en-US" sz="80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09085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SAF Implementation</a:t>
            </a:r>
            <a:endParaRPr lang="he-I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n-US" dirty="0"/>
              <a:t>We Implemented the analysis described in the previous slides</a:t>
            </a:r>
          </a:p>
          <a:p>
            <a:pPr>
              <a:lnSpc>
                <a:spcPct val="150000"/>
              </a:lnSpc>
            </a:pPr>
            <a:r>
              <a:rPr lang="en-US" dirty="0"/>
              <a:t>The implementations was targeted for Java web applications (Servlets)</a:t>
            </a:r>
          </a:p>
          <a:p>
            <a:pPr>
              <a:lnSpc>
                <a:spcPct val="150000"/>
              </a:lnSpc>
            </a:pPr>
            <a:r>
              <a:rPr lang="en-US" dirty="0"/>
              <a:t>We used an open source </a:t>
            </a:r>
            <a:r>
              <a:rPr lang="en-US" dirty="0" smtClean="0"/>
              <a:t>framework (WALA) </a:t>
            </a:r>
            <a:r>
              <a:rPr lang="en-US" dirty="0"/>
              <a:t>as a basis to our </a:t>
            </a:r>
            <a:r>
              <a:rPr lang="en-US" dirty="0" smtClean="0"/>
              <a:t>analysis</a:t>
            </a:r>
            <a:endParaRPr lang="en-US" dirty="0"/>
          </a:p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941109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IBM WALA</a:t>
            </a:r>
            <a:endParaRPr lang="he-I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628999"/>
          </a:xfrm>
        </p:spPr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n-US" dirty="0"/>
              <a:t>A Java implemented Static Analysis and instrumentation framework</a:t>
            </a:r>
          </a:p>
          <a:p>
            <a:pPr>
              <a:lnSpc>
                <a:spcPct val="150000"/>
              </a:lnSpc>
            </a:pPr>
            <a:r>
              <a:rPr lang="en-US" dirty="0"/>
              <a:t>Provide many standard algorithms and data structures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AST, Call Graph, Points-to Analysis, etc</a:t>
            </a:r>
            <a:r>
              <a:rPr lang="en-US" dirty="0" smtClean="0"/>
              <a:t>.</a:t>
            </a:r>
          </a:p>
          <a:p>
            <a:pPr lvl="1">
              <a:lnSpc>
                <a:spcPct val="150000"/>
              </a:lnSpc>
            </a:pPr>
            <a:endParaRPr lang="en-US" dirty="0"/>
          </a:p>
          <a:p>
            <a:pPr lvl="1">
              <a:lnSpc>
                <a:spcPct val="150000"/>
              </a:lnSpc>
            </a:pPr>
            <a:endParaRPr lang="en-US" dirty="0" smtClean="0"/>
          </a:p>
          <a:p>
            <a:pPr lvl="1">
              <a:lnSpc>
                <a:spcPct val="150000"/>
              </a:lnSpc>
            </a:pPr>
            <a:endParaRPr lang="he-IL" dirty="0"/>
          </a:p>
          <a:p>
            <a:endParaRPr lang="he-IL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5229200"/>
            <a:ext cx="6552302" cy="1375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984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Experimental Results</a:t>
            </a:r>
            <a:endParaRPr lang="he-I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/>
              <a:t>We have performed an experimental run of the SAF framework on three applications, taken from the </a:t>
            </a:r>
            <a:r>
              <a:rPr lang="en-US" dirty="0" err="1"/>
              <a:t>Securibench</a:t>
            </a:r>
            <a:r>
              <a:rPr lang="en-US" dirty="0"/>
              <a:t> benchmark</a:t>
            </a:r>
          </a:p>
          <a:p>
            <a:pPr>
              <a:lnSpc>
                <a:spcPct val="150000"/>
              </a:lnSpc>
            </a:pPr>
            <a:r>
              <a:rPr lang="en-US" dirty="0"/>
              <a:t>We selected three medium sized web applications to analyze</a:t>
            </a:r>
          </a:p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123615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Experimental Results</a:t>
            </a:r>
            <a:endParaRPr lang="he-I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n-US" dirty="0" err="1"/>
              <a:t>Webgoat</a:t>
            </a:r>
            <a:r>
              <a:rPr lang="en-US" dirty="0"/>
              <a:t> – an educational web application, with many hidden vulnerabilities</a:t>
            </a:r>
          </a:p>
          <a:p>
            <a:pPr>
              <a:lnSpc>
                <a:spcPct val="150000"/>
              </a:lnSpc>
            </a:pPr>
            <a:r>
              <a:rPr lang="en-US" dirty="0" err="1"/>
              <a:t>BlueBlog</a:t>
            </a:r>
            <a:r>
              <a:rPr lang="en-US" dirty="0"/>
              <a:t> – web blog, has File System related vulnerabilities</a:t>
            </a:r>
            <a:endParaRPr lang="he-IL" dirty="0"/>
          </a:p>
          <a:p>
            <a:pPr>
              <a:lnSpc>
                <a:spcPct val="150000"/>
              </a:lnSpc>
            </a:pPr>
            <a:r>
              <a:rPr lang="en-US" dirty="0"/>
              <a:t>Personal blog – web blog, has Hibernate related Vulnerabilities</a:t>
            </a:r>
          </a:p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59851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Experimental Results</a:t>
            </a:r>
            <a:endParaRPr lang="he-I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/>
              <a:t>The applications we selected were vulnerable to these attack types: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SQL Injection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Path Traversal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Command Injection</a:t>
            </a:r>
          </a:p>
          <a:p>
            <a:pPr lvl="1">
              <a:lnSpc>
                <a:spcPct val="150000"/>
              </a:lnSpc>
            </a:pPr>
            <a:r>
              <a:rPr lang="en-US" dirty="0"/>
              <a:t>HQL Injection</a:t>
            </a:r>
            <a:endParaRPr lang="he-IL" dirty="0"/>
          </a:p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259851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Experimental Results</a:t>
            </a:r>
            <a:endParaRPr lang="he-I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/>
              <a:t>For each category we analyzed we managed to reduce the needed tests by 50-95%</a:t>
            </a:r>
          </a:p>
          <a:p>
            <a:pPr>
              <a:lnSpc>
                <a:spcPct val="150000"/>
              </a:lnSpc>
            </a:pPr>
            <a:r>
              <a:rPr lang="en-US" dirty="0"/>
              <a:t>When looking at all categories together, we were able to drop total # of tests needed by up to </a:t>
            </a:r>
            <a:r>
              <a:rPr lang="en-US" b="1" dirty="0"/>
              <a:t>98%</a:t>
            </a:r>
          </a:p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873302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Experimental Results</a:t>
            </a:r>
            <a:endParaRPr lang="he-I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/>
              <a:t>False positive results when using less accurate Call Graph construction</a:t>
            </a:r>
          </a:p>
          <a:p>
            <a:pPr>
              <a:lnSpc>
                <a:spcPct val="150000"/>
              </a:lnSpc>
            </a:pPr>
            <a:r>
              <a:rPr lang="en-US" dirty="0"/>
              <a:t>Increasing Call Graph precision increases significantly the running time</a:t>
            </a:r>
          </a:p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729706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he-I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n-US" dirty="0"/>
              <a:t>We’ve seen the complexity of web application security these days</a:t>
            </a:r>
          </a:p>
          <a:p>
            <a:pPr>
              <a:lnSpc>
                <a:spcPct val="150000"/>
              </a:lnSpc>
            </a:pPr>
            <a:r>
              <a:rPr lang="en-US" dirty="0"/>
              <a:t>Given the limitations of existing solutions, our approach is taking a different path</a:t>
            </a:r>
          </a:p>
          <a:p>
            <a:pPr>
              <a:lnSpc>
                <a:spcPct val="150000"/>
              </a:lnSpc>
            </a:pPr>
            <a:r>
              <a:rPr lang="en-US" dirty="0"/>
              <a:t>We showed there is advantage in using Static Analysis techniques to improve Fuzz testing</a:t>
            </a:r>
          </a:p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981652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Conclusions</a:t>
            </a:r>
            <a:endParaRPr lang="he-IL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</a:pPr>
            <a:r>
              <a:rPr lang="en-US" dirty="0"/>
              <a:t>We managed to reduce the amount of tests needed by up to 90%</a:t>
            </a:r>
          </a:p>
          <a:p>
            <a:pPr>
              <a:lnSpc>
                <a:spcPct val="150000"/>
              </a:lnSpc>
            </a:pPr>
            <a:r>
              <a:rPr lang="en-US" dirty="0"/>
              <a:t>These results can also be used to not reduce tests, but increase testing in relevant locations</a:t>
            </a:r>
          </a:p>
          <a:p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31470126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Rectangle 3"/>
          <p:cNvSpPr/>
          <p:nvPr/>
        </p:nvSpPr>
        <p:spPr>
          <a:xfrm>
            <a:off x="1907012" y="2967335"/>
            <a:ext cx="5329985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0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Questions?</a:t>
            </a:r>
            <a:endParaRPr lang="en-US" sz="8000" b="1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899782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3438</TotalTime>
  <Words>778</Words>
  <Application>Microsoft Office PowerPoint</Application>
  <PresentationFormat>On-screen Show (4:3)</PresentationFormat>
  <Paragraphs>138</Paragraphs>
  <Slides>31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Office Theme</vt:lpstr>
      <vt:lpstr>Static Analysis Improved Fuzzing Under the supervision of Dr. David Movshovitz</vt:lpstr>
      <vt:lpstr>About Me</vt:lpstr>
      <vt:lpstr>Agenda</vt:lpstr>
      <vt:lpstr>Thesis Scope</vt:lpstr>
      <vt:lpstr>Vulnerability Scope</vt:lpstr>
      <vt:lpstr>Injection Attacks</vt:lpstr>
      <vt:lpstr>OWASP Recommendation</vt:lpstr>
      <vt:lpstr>Existing Solutions - BlackBox</vt:lpstr>
      <vt:lpstr>Existing Solutions- WhiteBox</vt:lpstr>
      <vt:lpstr>PowerPoint Presentation</vt:lpstr>
      <vt:lpstr>SAF Solution Philosophy</vt:lpstr>
      <vt:lpstr>Fuzzing Problems and proposal</vt:lpstr>
      <vt:lpstr>SAF General Idea</vt:lpstr>
      <vt:lpstr>Example</vt:lpstr>
      <vt:lpstr>Solution Overview</vt:lpstr>
      <vt:lpstr>Sinks</vt:lpstr>
      <vt:lpstr>SAF Dataflow Analysis</vt:lpstr>
      <vt:lpstr>Dataflow Highlights</vt:lpstr>
      <vt:lpstr>Dataflow Highlights – Cont.</vt:lpstr>
      <vt:lpstr>Limitations</vt:lpstr>
      <vt:lpstr>PowerPoint Presentation</vt:lpstr>
      <vt:lpstr>SAF Implementation</vt:lpstr>
      <vt:lpstr>IBM WALA</vt:lpstr>
      <vt:lpstr>Experimental Results</vt:lpstr>
      <vt:lpstr>Experimental Results</vt:lpstr>
      <vt:lpstr>Experimental Results</vt:lpstr>
      <vt:lpstr>Experimental Results</vt:lpstr>
      <vt:lpstr>Experimental Results</vt:lpstr>
      <vt:lpstr>Conclusions</vt:lpstr>
      <vt:lpstr>Conclusions</vt:lpstr>
      <vt:lpstr>PowerPoint Presentation</vt:lpstr>
    </vt:vector>
  </TitlesOfParts>
  <Company>OWASP Foundation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OWASP</dc:title>
  <dc:creator>moti</dc:creator>
  <cp:lastModifiedBy>moti</cp:lastModifiedBy>
  <cp:revision>36</cp:revision>
  <dcterms:created xsi:type="dcterms:W3CDTF">2012-03-30T06:23:37Z</dcterms:created>
  <dcterms:modified xsi:type="dcterms:W3CDTF">2014-09-02T05:39:24Z</dcterms:modified>
</cp:coreProperties>
</file>