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282" r:id="rId4"/>
    <p:sldId id="283" r:id="rId5"/>
    <p:sldId id="284" r:id="rId6"/>
    <p:sldId id="285" r:id="rId7"/>
    <p:sldId id="286" r:id="rId8"/>
    <p:sldId id="28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0" r:id="rId20"/>
    <p:sldId id="271" r:id="rId21"/>
    <p:sldId id="272" r:id="rId22"/>
    <p:sldId id="269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8" r:id="rId32"/>
    <p:sldId id="281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85"/>
    <a:srgbClr val="D8A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52D5D8-C952-466D-A544-BF78E2CFDB5B}" type="doc">
      <dgm:prSet loTypeId="urn:microsoft.com/office/officeart/2005/8/layout/vList4" loCatId="pictur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pPr rtl="1"/>
          <a:endParaRPr lang="he-IL"/>
        </a:p>
      </dgm:t>
    </dgm:pt>
    <dgm:pt modelId="{E8B72278-93E8-4FD9-8918-20772856CDF6}">
      <dgm:prSet custT="1"/>
      <dgm:spPr/>
      <dgm:t>
        <a:bodyPr/>
        <a:lstStyle/>
        <a:p>
          <a:pPr rtl="0"/>
          <a:r>
            <a:rPr lang="en-US" sz="2000" smtClean="0"/>
            <a:t>~90% of Applications are vulnerable</a:t>
          </a:r>
          <a:endParaRPr lang="he-IL" sz="2000"/>
        </a:p>
      </dgm:t>
    </dgm:pt>
    <dgm:pt modelId="{17663E07-2786-4251-8AC0-6BFF8ABF879F}" type="parTrans" cxnId="{0988C495-54C6-4FF3-95E2-45FF2A1A9C82}">
      <dgm:prSet/>
      <dgm:spPr/>
      <dgm:t>
        <a:bodyPr/>
        <a:lstStyle/>
        <a:p>
          <a:pPr rtl="1"/>
          <a:endParaRPr lang="he-IL" sz="2000"/>
        </a:p>
      </dgm:t>
    </dgm:pt>
    <dgm:pt modelId="{5956B1DF-0518-4CDE-9A68-7F4BE01901BD}" type="sibTrans" cxnId="{0988C495-54C6-4FF3-95E2-45FF2A1A9C82}">
      <dgm:prSet/>
      <dgm:spPr/>
      <dgm:t>
        <a:bodyPr/>
        <a:lstStyle/>
        <a:p>
          <a:pPr rtl="1"/>
          <a:endParaRPr lang="he-IL" sz="2000"/>
        </a:p>
      </dgm:t>
    </dgm:pt>
    <dgm:pt modelId="{90F7BA40-A8E8-45A8-8C36-33903A93DF7D}">
      <dgm:prSet custT="1"/>
      <dgm:spPr/>
      <dgm:t>
        <a:bodyPr/>
        <a:lstStyle/>
        <a:p>
          <a:pPr rtl="0"/>
          <a:r>
            <a:rPr lang="en-US" sz="2000" dirty="0" smtClean="0"/>
            <a:t>Network solutions are not designed to protect the Application level</a:t>
          </a:r>
          <a:endParaRPr lang="he-IL" sz="2000" dirty="0"/>
        </a:p>
      </dgm:t>
    </dgm:pt>
    <dgm:pt modelId="{A725BEBD-FD1F-4A24-91AA-4AE74BDC0C60}" type="parTrans" cxnId="{263E983C-A878-4011-B18A-EF6110BD0AAE}">
      <dgm:prSet/>
      <dgm:spPr/>
      <dgm:t>
        <a:bodyPr/>
        <a:lstStyle/>
        <a:p>
          <a:pPr rtl="1"/>
          <a:endParaRPr lang="he-IL" sz="2000"/>
        </a:p>
      </dgm:t>
    </dgm:pt>
    <dgm:pt modelId="{B80C54C4-284D-402D-9183-216F4616CD54}" type="sibTrans" cxnId="{263E983C-A878-4011-B18A-EF6110BD0AAE}">
      <dgm:prSet/>
      <dgm:spPr/>
      <dgm:t>
        <a:bodyPr/>
        <a:lstStyle/>
        <a:p>
          <a:pPr rtl="1"/>
          <a:endParaRPr lang="he-IL" sz="2000"/>
        </a:p>
      </dgm:t>
    </dgm:pt>
    <dgm:pt modelId="{183C63DE-D943-41FF-AEBA-DC190253F05C}">
      <dgm:prSet custT="1"/>
      <dgm:spPr/>
      <dgm:t>
        <a:bodyPr/>
        <a:lstStyle/>
        <a:p>
          <a:pPr rtl="0"/>
          <a:r>
            <a:rPr lang="en-US" sz="2000" dirty="0" smtClean="0"/>
            <a:t>Application are designed to run on browsers multiplying the threats every day</a:t>
          </a:r>
          <a:endParaRPr lang="he-IL" sz="2000" dirty="0"/>
        </a:p>
      </dgm:t>
    </dgm:pt>
    <dgm:pt modelId="{454F15DF-270C-48FD-8A91-A0836B940DE4}" type="parTrans" cxnId="{07E58AA7-CDA8-4FFB-A39F-417AD3CCD892}">
      <dgm:prSet/>
      <dgm:spPr/>
      <dgm:t>
        <a:bodyPr/>
        <a:lstStyle/>
        <a:p>
          <a:pPr rtl="1"/>
          <a:endParaRPr lang="he-IL" sz="2000"/>
        </a:p>
      </dgm:t>
    </dgm:pt>
    <dgm:pt modelId="{A7A4CBC4-74A0-4926-A1BA-D150F498818F}" type="sibTrans" cxnId="{07E58AA7-CDA8-4FFB-A39F-417AD3CCD892}">
      <dgm:prSet/>
      <dgm:spPr/>
      <dgm:t>
        <a:bodyPr/>
        <a:lstStyle/>
        <a:p>
          <a:pPr rtl="1"/>
          <a:endParaRPr lang="he-IL" sz="2000"/>
        </a:p>
      </dgm:t>
    </dgm:pt>
    <dgm:pt modelId="{13341D5A-0F2F-4B97-80CC-C64698C82484}">
      <dgm:prSet custT="1"/>
      <dgm:spPr/>
      <dgm:t>
        <a:bodyPr/>
        <a:lstStyle/>
        <a:p>
          <a:pPr rtl="0"/>
          <a:r>
            <a:rPr lang="en-US" sz="2000" dirty="0" smtClean="0"/>
            <a:t>Developers are not educated</a:t>
          </a:r>
          <a:endParaRPr lang="he-IL" sz="2000" dirty="0"/>
        </a:p>
      </dgm:t>
    </dgm:pt>
    <dgm:pt modelId="{3845515C-1EAB-46D9-A55B-656182D91278}" type="parTrans" cxnId="{650C008D-A39E-4425-91FC-6FF34AA10431}">
      <dgm:prSet/>
      <dgm:spPr/>
      <dgm:t>
        <a:bodyPr/>
        <a:lstStyle/>
        <a:p>
          <a:pPr rtl="1"/>
          <a:endParaRPr lang="he-IL" sz="2000"/>
        </a:p>
      </dgm:t>
    </dgm:pt>
    <dgm:pt modelId="{4BF7F8D4-FEA4-4053-B26B-76C54D6B8C2B}" type="sibTrans" cxnId="{650C008D-A39E-4425-91FC-6FF34AA10431}">
      <dgm:prSet/>
      <dgm:spPr/>
      <dgm:t>
        <a:bodyPr/>
        <a:lstStyle/>
        <a:p>
          <a:pPr rtl="1"/>
          <a:endParaRPr lang="he-IL" sz="2000"/>
        </a:p>
      </dgm:t>
    </dgm:pt>
    <dgm:pt modelId="{34E72C42-09D5-41D0-A983-55CA4EC55EC6}" type="pres">
      <dgm:prSet presAssocID="{0952D5D8-C952-466D-A544-BF78E2CFDB5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18AB3D9A-5C09-41F7-91E9-43A45BC9FBEB}" type="pres">
      <dgm:prSet presAssocID="{E8B72278-93E8-4FD9-8918-20772856CDF6}" presName="comp" presStyleCnt="0"/>
      <dgm:spPr/>
    </dgm:pt>
    <dgm:pt modelId="{E022F9B3-67C5-4B61-B938-1D3EB457A59E}" type="pres">
      <dgm:prSet presAssocID="{E8B72278-93E8-4FD9-8918-20772856CDF6}" presName="box" presStyleLbl="node1" presStyleIdx="0" presStyleCnt="4"/>
      <dgm:spPr/>
      <dgm:t>
        <a:bodyPr/>
        <a:lstStyle/>
        <a:p>
          <a:pPr rtl="1"/>
          <a:endParaRPr lang="he-IL"/>
        </a:p>
      </dgm:t>
    </dgm:pt>
    <dgm:pt modelId="{0DE24D4B-8E8E-4AEB-85C9-3844ADD28E6D}" type="pres">
      <dgm:prSet presAssocID="{E8B72278-93E8-4FD9-8918-20772856CDF6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FD03D98-71DC-4200-9452-D27BC0E9601A}" type="pres">
      <dgm:prSet presAssocID="{E8B72278-93E8-4FD9-8918-20772856CDF6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11EE559-F633-44AD-A347-B0A2865C42F2}" type="pres">
      <dgm:prSet presAssocID="{5956B1DF-0518-4CDE-9A68-7F4BE01901BD}" presName="spacer" presStyleCnt="0"/>
      <dgm:spPr/>
    </dgm:pt>
    <dgm:pt modelId="{5B9A8DAE-6293-43E4-A9BC-C86DAAD6B61C}" type="pres">
      <dgm:prSet presAssocID="{90F7BA40-A8E8-45A8-8C36-33903A93DF7D}" presName="comp" presStyleCnt="0"/>
      <dgm:spPr/>
    </dgm:pt>
    <dgm:pt modelId="{9EEFFBCF-4229-41A8-8DC4-F7969123732F}" type="pres">
      <dgm:prSet presAssocID="{90F7BA40-A8E8-45A8-8C36-33903A93DF7D}" presName="box" presStyleLbl="node1" presStyleIdx="1" presStyleCnt="4"/>
      <dgm:spPr/>
      <dgm:t>
        <a:bodyPr/>
        <a:lstStyle/>
        <a:p>
          <a:pPr rtl="1"/>
          <a:endParaRPr lang="he-IL"/>
        </a:p>
      </dgm:t>
    </dgm:pt>
    <dgm:pt modelId="{AA70EAF5-425B-448C-B6A4-9A5FC93DD239}" type="pres">
      <dgm:prSet presAssocID="{90F7BA40-A8E8-45A8-8C36-33903A93DF7D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85712F6-2EBE-47B3-92A1-9E68240CB1BA}" type="pres">
      <dgm:prSet presAssocID="{90F7BA40-A8E8-45A8-8C36-33903A93DF7D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46A30F1-4845-463F-AB64-0E929F95407B}" type="pres">
      <dgm:prSet presAssocID="{B80C54C4-284D-402D-9183-216F4616CD54}" presName="spacer" presStyleCnt="0"/>
      <dgm:spPr/>
    </dgm:pt>
    <dgm:pt modelId="{60F63E9A-1E55-4DA1-8116-57F6758C1612}" type="pres">
      <dgm:prSet presAssocID="{183C63DE-D943-41FF-AEBA-DC190253F05C}" presName="comp" presStyleCnt="0"/>
      <dgm:spPr/>
    </dgm:pt>
    <dgm:pt modelId="{E5F23136-A8C6-4994-A923-4B74863D73F5}" type="pres">
      <dgm:prSet presAssocID="{183C63DE-D943-41FF-AEBA-DC190253F05C}" presName="box" presStyleLbl="node1" presStyleIdx="2" presStyleCnt="4"/>
      <dgm:spPr/>
      <dgm:t>
        <a:bodyPr/>
        <a:lstStyle/>
        <a:p>
          <a:pPr rtl="1"/>
          <a:endParaRPr lang="he-IL"/>
        </a:p>
      </dgm:t>
    </dgm:pt>
    <dgm:pt modelId="{A2B5D98C-6088-41CC-B4EF-84FAE3275CB5}" type="pres">
      <dgm:prSet presAssocID="{183C63DE-D943-41FF-AEBA-DC190253F05C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9A1C565-D000-49B2-A5FF-61DDBC5B5AF6}" type="pres">
      <dgm:prSet presAssocID="{183C63DE-D943-41FF-AEBA-DC190253F05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6ADF704-CD91-4BE0-80FC-B7D68CD329DC}" type="pres">
      <dgm:prSet presAssocID="{A7A4CBC4-74A0-4926-A1BA-D150F498818F}" presName="spacer" presStyleCnt="0"/>
      <dgm:spPr/>
    </dgm:pt>
    <dgm:pt modelId="{5115D1F5-C81A-4153-85D9-C45057CB0F97}" type="pres">
      <dgm:prSet presAssocID="{13341D5A-0F2F-4B97-80CC-C64698C82484}" presName="comp" presStyleCnt="0"/>
      <dgm:spPr/>
    </dgm:pt>
    <dgm:pt modelId="{0D49504B-3FCD-4998-9051-652951096F5F}" type="pres">
      <dgm:prSet presAssocID="{13341D5A-0F2F-4B97-80CC-C64698C82484}" presName="box" presStyleLbl="node1" presStyleIdx="3" presStyleCnt="4"/>
      <dgm:spPr/>
      <dgm:t>
        <a:bodyPr/>
        <a:lstStyle/>
        <a:p>
          <a:pPr rtl="1"/>
          <a:endParaRPr lang="he-IL"/>
        </a:p>
      </dgm:t>
    </dgm:pt>
    <dgm:pt modelId="{2C27AB0F-614A-41F1-B019-F0EA6AB82F7D}" type="pres">
      <dgm:prSet presAssocID="{13341D5A-0F2F-4B97-80CC-C64698C82484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255E0CC-2730-491B-A0CE-4ACDA2DA6E55}" type="pres">
      <dgm:prSet presAssocID="{13341D5A-0F2F-4B97-80CC-C64698C82484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263E983C-A878-4011-B18A-EF6110BD0AAE}" srcId="{0952D5D8-C952-466D-A544-BF78E2CFDB5B}" destId="{90F7BA40-A8E8-45A8-8C36-33903A93DF7D}" srcOrd="1" destOrd="0" parTransId="{A725BEBD-FD1F-4A24-91AA-4AE74BDC0C60}" sibTransId="{B80C54C4-284D-402D-9183-216F4616CD54}"/>
    <dgm:cxn modelId="{2F82B358-176E-432A-B52A-80D1AF4820DF}" type="presOf" srcId="{90F7BA40-A8E8-45A8-8C36-33903A93DF7D}" destId="{B85712F6-2EBE-47B3-92A1-9E68240CB1BA}" srcOrd="1" destOrd="0" presId="urn:microsoft.com/office/officeart/2005/8/layout/vList4"/>
    <dgm:cxn modelId="{8AE06E32-B25E-4648-9377-ACC109BE026E}" type="presOf" srcId="{E8B72278-93E8-4FD9-8918-20772856CDF6}" destId="{DFD03D98-71DC-4200-9452-D27BC0E9601A}" srcOrd="1" destOrd="0" presId="urn:microsoft.com/office/officeart/2005/8/layout/vList4"/>
    <dgm:cxn modelId="{33C5F800-6B80-4EF1-84BB-17AB70E710FB}" type="presOf" srcId="{90F7BA40-A8E8-45A8-8C36-33903A93DF7D}" destId="{9EEFFBCF-4229-41A8-8DC4-F7969123732F}" srcOrd="0" destOrd="0" presId="urn:microsoft.com/office/officeart/2005/8/layout/vList4"/>
    <dgm:cxn modelId="{0988C495-54C6-4FF3-95E2-45FF2A1A9C82}" srcId="{0952D5D8-C952-466D-A544-BF78E2CFDB5B}" destId="{E8B72278-93E8-4FD9-8918-20772856CDF6}" srcOrd="0" destOrd="0" parTransId="{17663E07-2786-4251-8AC0-6BFF8ABF879F}" sibTransId="{5956B1DF-0518-4CDE-9A68-7F4BE01901BD}"/>
    <dgm:cxn modelId="{65462261-AC60-4B23-A1A4-DABD70EA05AA}" type="presOf" srcId="{E8B72278-93E8-4FD9-8918-20772856CDF6}" destId="{E022F9B3-67C5-4B61-B938-1D3EB457A59E}" srcOrd="0" destOrd="0" presId="urn:microsoft.com/office/officeart/2005/8/layout/vList4"/>
    <dgm:cxn modelId="{07E58AA7-CDA8-4FFB-A39F-417AD3CCD892}" srcId="{0952D5D8-C952-466D-A544-BF78E2CFDB5B}" destId="{183C63DE-D943-41FF-AEBA-DC190253F05C}" srcOrd="2" destOrd="0" parTransId="{454F15DF-270C-48FD-8A91-A0836B940DE4}" sibTransId="{A7A4CBC4-74A0-4926-A1BA-D150F498818F}"/>
    <dgm:cxn modelId="{0DE457CB-180B-467D-B827-A32667CD5F2C}" type="presOf" srcId="{13341D5A-0F2F-4B97-80CC-C64698C82484}" destId="{0D49504B-3FCD-4998-9051-652951096F5F}" srcOrd="0" destOrd="0" presId="urn:microsoft.com/office/officeart/2005/8/layout/vList4"/>
    <dgm:cxn modelId="{AEC8B219-1782-4173-A121-02E93DC5C13A}" type="presOf" srcId="{183C63DE-D943-41FF-AEBA-DC190253F05C}" destId="{99A1C565-D000-49B2-A5FF-61DDBC5B5AF6}" srcOrd="1" destOrd="0" presId="urn:microsoft.com/office/officeart/2005/8/layout/vList4"/>
    <dgm:cxn modelId="{650C008D-A39E-4425-91FC-6FF34AA10431}" srcId="{0952D5D8-C952-466D-A544-BF78E2CFDB5B}" destId="{13341D5A-0F2F-4B97-80CC-C64698C82484}" srcOrd="3" destOrd="0" parTransId="{3845515C-1EAB-46D9-A55B-656182D91278}" sibTransId="{4BF7F8D4-FEA4-4053-B26B-76C54D6B8C2B}"/>
    <dgm:cxn modelId="{BC66D5D9-F3F2-491B-8B2B-AFB41BDAECFE}" type="presOf" srcId="{13341D5A-0F2F-4B97-80CC-C64698C82484}" destId="{F255E0CC-2730-491B-A0CE-4ACDA2DA6E55}" srcOrd="1" destOrd="0" presId="urn:microsoft.com/office/officeart/2005/8/layout/vList4"/>
    <dgm:cxn modelId="{34168599-D287-47EC-AEFF-D12DFBF50794}" type="presOf" srcId="{0952D5D8-C952-466D-A544-BF78E2CFDB5B}" destId="{34E72C42-09D5-41D0-A983-55CA4EC55EC6}" srcOrd="0" destOrd="0" presId="urn:microsoft.com/office/officeart/2005/8/layout/vList4"/>
    <dgm:cxn modelId="{639AEDAD-3D81-43D4-B565-AFE51C7D0C4E}" type="presOf" srcId="{183C63DE-D943-41FF-AEBA-DC190253F05C}" destId="{E5F23136-A8C6-4994-A923-4B74863D73F5}" srcOrd="0" destOrd="0" presId="urn:microsoft.com/office/officeart/2005/8/layout/vList4"/>
    <dgm:cxn modelId="{D7485D50-C9B5-4B12-8A84-6E9207F9C831}" type="presParOf" srcId="{34E72C42-09D5-41D0-A983-55CA4EC55EC6}" destId="{18AB3D9A-5C09-41F7-91E9-43A45BC9FBEB}" srcOrd="0" destOrd="0" presId="urn:microsoft.com/office/officeart/2005/8/layout/vList4"/>
    <dgm:cxn modelId="{86AAA9FD-8C42-4973-AE41-4B2BF27A8517}" type="presParOf" srcId="{18AB3D9A-5C09-41F7-91E9-43A45BC9FBEB}" destId="{E022F9B3-67C5-4B61-B938-1D3EB457A59E}" srcOrd="0" destOrd="0" presId="urn:microsoft.com/office/officeart/2005/8/layout/vList4"/>
    <dgm:cxn modelId="{CC4F2D2F-36F2-4B69-9A61-F133F9C0EF48}" type="presParOf" srcId="{18AB3D9A-5C09-41F7-91E9-43A45BC9FBEB}" destId="{0DE24D4B-8E8E-4AEB-85C9-3844ADD28E6D}" srcOrd="1" destOrd="0" presId="urn:microsoft.com/office/officeart/2005/8/layout/vList4"/>
    <dgm:cxn modelId="{B5E48D8B-A6EB-4BC5-A590-FB250CE401B9}" type="presParOf" srcId="{18AB3D9A-5C09-41F7-91E9-43A45BC9FBEB}" destId="{DFD03D98-71DC-4200-9452-D27BC0E9601A}" srcOrd="2" destOrd="0" presId="urn:microsoft.com/office/officeart/2005/8/layout/vList4"/>
    <dgm:cxn modelId="{87F82108-9164-4BAF-8258-03EB77D3D30E}" type="presParOf" srcId="{34E72C42-09D5-41D0-A983-55CA4EC55EC6}" destId="{811EE559-F633-44AD-A347-B0A2865C42F2}" srcOrd="1" destOrd="0" presId="urn:microsoft.com/office/officeart/2005/8/layout/vList4"/>
    <dgm:cxn modelId="{C561E8E2-30C2-42A4-9C91-BDC51501ACA0}" type="presParOf" srcId="{34E72C42-09D5-41D0-A983-55CA4EC55EC6}" destId="{5B9A8DAE-6293-43E4-A9BC-C86DAAD6B61C}" srcOrd="2" destOrd="0" presId="urn:microsoft.com/office/officeart/2005/8/layout/vList4"/>
    <dgm:cxn modelId="{8B5D6ACB-E859-4E5A-85CF-044BB563003F}" type="presParOf" srcId="{5B9A8DAE-6293-43E4-A9BC-C86DAAD6B61C}" destId="{9EEFFBCF-4229-41A8-8DC4-F7969123732F}" srcOrd="0" destOrd="0" presId="urn:microsoft.com/office/officeart/2005/8/layout/vList4"/>
    <dgm:cxn modelId="{5C4E9B6B-0895-4C07-B6B2-65FF547C4FE4}" type="presParOf" srcId="{5B9A8DAE-6293-43E4-A9BC-C86DAAD6B61C}" destId="{AA70EAF5-425B-448C-B6A4-9A5FC93DD239}" srcOrd="1" destOrd="0" presId="urn:microsoft.com/office/officeart/2005/8/layout/vList4"/>
    <dgm:cxn modelId="{392488D9-D96A-448B-8E3A-C1570B98AE79}" type="presParOf" srcId="{5B9A8DAE-6293-43E4-A9BC-C86DAAD6B61C}" destId="{B85712F6-2EBE-47B3-92A1-9E68240CB1BA}" srcOrd="2" destOrd="0" presId="urn:microsoft.com/office/officeart/2005/8/layout/vList4"/>
    <dgm:cxn modelId="{3F9F4014-F6CD-4284-AB86-CC93354A90F6}" type="presParOf" srcId="{34E72C42-09D5-41D0-A983-55CA4EC55EC6}" destId="{F46A30F1-4845-463F-AB64-0E929F95407B}" srcOrd="3" destOrd="0" presId="urn:microsoft.com/office/officeart/2005/8/layout/vList4"/>
    <dgm:cxn modelId="{F1D01A5B-69C8-45F5-AF79-5D29A75FEC17}" type="presParOf" srcId="{34E72C42-09D5-41D0-A983-55CA4EC55EC6}" destId="{60F63E9A-1E55-4DA1-8116-57F6758C1612}" srcOrd="4" destOrd="0" presId="urn:microsoft.com/office/officeart/2005/8/layout/vList4"/>
    <dgm:cxn modelId="{ACD4581F-99B4-4348-9A57-5D13A12883DC}" type="presParOf" srcId="{60F63E9A-1E55-4DA1-8116-57F6758C1612}" destId="{E5F23136-A8C6-4994-A923-4B74863D73F5}" srcOrd="0" destOrd="0" presId="urn:microsoft.com/office/officeart/2005/8/layout/vList4"/>
    <dgm:cxn modelId="{1D6C87F3-E4FF-44A9-ADBB-CA6808218016}" type="presParOf" srcId="{60F63E9A-1E55-4DA1-8116-57F6758C1612}" destId="{A2B5D98C-6088-41CC-B4EF-84FAE3275CB5}" srcOrd="1" destOrd="0" presId="urn:microsoft.com/office/officeart/2005/8/layout/vList4"/>
    <dgm:cxn modelId="{A643AF67-83A0-42E4-A203-6A4006F3E971}" type="presParOf" srcId="{60F63E9A-1E55-4DA1-8116-57F6758C1612}" destId="{99A1C565-D000-49B2-A5FF-61DDBC5B5AF6}" srcOrd="2" destOrd="0" presId="urn:microsoft.com/office/officeart/2005/8/layout/vList4"/>
    <dgm:cxn modelId="{16146C83-4B46-47B9-ACF6-0ED4D78931BF}" type="presParOf" srcId="{34E72C42-09D5-41D0-A983-55CA4EC55EC6}" destId="{A6ADF704-CD91-4BE0-80FC-B7D68CD329DC}" srcOrd="5" destOrd="0" presId="urn:microsoft.com/office/officeart/2005/8/layout/vList4"/>
    <dgm:cxn modelId="{ADBE7E88-D1E9-4F41-BE88-0C80C73C429C}" type="presParOf" srcId="{34E72C42-09D5-41D0-A983-55CA4EC55EC6}" destId="{5115D1F5-C81A-4153-85D9-C45057CB0F97}" srcOrd="6" destOrd="0" presId="urn:microsoft.com/office/officeart/2005/8/layout/vList4"/>
    <dgm:cxn modelId="{08955A03-E719-454D-A1EE-2847D96E1FE1}" type="presParOf" srcId="{5115D1F5-C81A-4153-85D9-C45057CB0F97}" destId="{0D49504B-3FCD-4998-9051-652951096F5F}" srcOrd="0" destOrd="0" presId="urn:microsoft.com/office/officeart/2005/8/layout/vList4"/>
    <dgm:cxn modelId="{519A9468-C38B-4940-9B50-DB8DDBB637DC}" type="presParOf" srcId="{5115D1F5-C81A-4153-85D9-C45057CB0F97}" destId="{2C27AB0F-614A-41F1-B019-F0EA6AB82F7D}" srcOrd="1" destOrd="0" presId="urn:microsoft.com/office/officeart/2005/8/layout/vList4"/>
    <dgm:cxn modelId="{6E9CAA7E-6119-4DF3-9A0C-E960DBC5B100}" type="presParOf" srcId="{5115D1F5-C81A-4153-85D9-C45057CB0F97}" destId="{F255E0CC-2730-491B-A0CE-4ACDA2DA6E5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FB3CBF-7638-494E-891E-FD12D6274385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95ADCDC-35EB-45EC-A4EB-C1DAC49033F1}">
      <dgm:prSet/>
      <dgm:spPr/>
      <dgm:t>
        <a:bodyPr/>
        <a:lstStyle/>
        <a:p>
          <a:pPr rtl="0"/>
          <a:r>
            <a:rPr lang="en-US" dirty="0" smtClean="0"/>
            <a:t>Gamification of education</a:t>
          </a:r>
          <a:endParaRPr lang="en-US" dirty="0"/>
        </a:p>
      </dgm:t>
    </dgm:pt>
    <dgm:pt modelId="{B75E0381-FC29-4935-AAF4-D8333920AEE5}" type="parTrans" cxnId="{2F8F852F-43AC-4549-AF36-0378805588C5}">
      <dgm:prSet/>
      <dgm:spPr/>
      <dgm:t>
        <a:bodyPr/>
        <a:lstStyle/>
        <a:p>
          <a:endParaRPr lang="en-US"/>
        </a:p>
      </dgm:t>
    </dgm:pt>
    <dgm:pt modelId="{9FFAC8EF-CB22-40CC-B58C-1299F2E4A7BE}" type="sibTrans" cxnId="{2F8F852F-43AC-4549-AF36-0378805588C5}">
      <dgm:prSet/>
      <dgm:spPr/>
      <dgm:t>
        <a:bodyPr/>
        <a:lstStyle/>
        <a:p>
          <a:endParaRPr lang="en-US"/>
        </a:p>
      </dgm:t>
    </dgm:pt>
    <dgm:pt modelId="{11155CAA-911D-455F-8C41-ECA4E11BF60E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Knowledge is key to deliver secure code</a:t>
          </a:r>
          <a:endParaRPr lang="en-US" dirty="0">
            <a:solidFill>
              <a:schemeClr val="bg1"/>
            </a:solidFill>
          </a:endParaRPr>
        </a:p>
      </dgm:t>
    </dgm:pt>
    <dgm:pt modelId="{F9242F7B-17CA-4D88-8C8C-BF5233C52119}" type="parTrans" cxnId="{7CC31923-77A1-4B01-A9E8-5FC955B93E57}">
      <dgm:prSet/>
      <dgm:spPr/>
      <dgm:t>
        <a:bodyPr/>
        <a:lstStyle/>
        <a:p>
          <a:endParaRPr lang="en-US"/>
        </a:p>
      </dgm:t>
    </dgm:pt>
    <dgm:pt modelId="{C6CC2BEB-4992-4FC8-AEF1-4D9D364F71B8}" type="sibTrans" cxnId="{7CC31923-77A1-4B01-A9E8-5FC955B93E57}">
      <dgm:prSet/>
      <dgm:spPr/>
      <dgm:t>
        <a:bodyPr/>
        <a:lstStyle/>
        <a:p>
          <a:endParaRPr lang="en-US"/>
        </a:p>
      </dgm:t>
    </dgm:pt>
    <dgm:pt modelId="{D72B2ED7-5DEF-4456-BE1D-B2AB291E9BA5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Students (of all ages) absorb and retain information </a:t>
          </a:r>
          <a:r>
            <a:rPr lang="en-US" dirty="0" smtClean="0">
              <a:solidFill>
                <a:schemeClr val="bg1"/>
              </a:solidFill>
            </a:rPr>
            <a:t>better when its delivered as a game</a:t>
          </a:r>
          <a:endParaRPr lang="en-US" dirty="0">
            <a:solidFill>
              <a:schemeClr val="bg1"/>
            </a:solidFill>
          </a:endParaRPr>
        </a:p>
      </dgm:t>
    </dgm:pt>
    <dgm:pt modelId="{2E345A70-A1AC-4636-A3A2-0604D1DA4028}" type="parTrans" cxnId="{32A0E486-9089-4298-99F1-7CF0AA72CE44}">
      <dgm:prSet/>
      <dgm:spPr/>
      <dgm:t>
        <a:bodyPr/>
        <a:lstStyle/>
        <a:p>
          <a:endParaRPr lang="en-US"/>
        </a:p>
      </dgm:t>
    </dgm:pt>
    <dgm:pt modelId="{63C0E7F3-20D0-4C29-8232-463BEEC7C61A}" type="sibTrans" cxnId="{32A0E486-9089-4298-99F1-7CF0AA72CE44}">
      <dgm:prSet/>
      <dgm:spPr/>
      <dgm:t>
        <a:bodyPr/>
        <a:lstStyle/>
        <a:p>
          <a:endParaRPr lang="en-US"/>
        </a:p>
      </dgm:t>
    </dgm:pt>
    <dgm:pt modelId="{BF05071B-AF4A-40EC-A9CE-A34820EC3C37}">
      <dgm:prSet/>
      <dgm:spPr/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Anytime you have a chance to make learning a fun experience you should do it</a:t>
          </a:r>
          <a:endParaRPr lang="en-US" dirty="0">
            <a:solidFill>
              <a:schemeClr val="bg1"/>
            </a:solidFill>
          </a:endParaRPr>
        </a:p>
      </dgm:t>
    </dgm:pt>
    <dgm:pt modelId="{4697EFA5-8B61-40D0-94E4-878A3F75DD6A}" type="parTrans" cxnId="{755B0913-660B-4059-B557-91E4AC280850}">
      <dgm:prSet/>
      <dgm:spPr/>
      <dgm:t>
        <a:bodyPr/>
        <a:lstStyle/>
        <a:p>
          <a:endParaRPr lang="en-US"/>
        </a:p>
      </dgm:t>
    </dgm:pt>
    <dgm:pt modelId="{29BBCBCA-78A1-40DF-BC66-4BF2DEDD818F}" type="sibTrans" cxnId="{755B0913-660B-4059-B557-91E4AC280850}">
      <dgm:prSet/>
      <dgm:spPr/>
      <dgm:t>
        <a:bodyPr/>
        <a:lstStyle/>
        <a:p>
          <a:endParaRPr lang="en-US"/>
        </a:p>
      </dgm:t>
    </dgm:pt>
    <dgm:pt modelId="{D58CA199-84F4-454E-BDB6-2075A5381056}" type="pres">
      <dgm:prSet presAssocID="{23FB3CBF-7638-494E-891E-FD12D627438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5D93DF-D7BE-4746-A940-C4EB50FA226F}" type="pres">
      <dgm:prSet presAssocID="{495ADCDC-35EB-45EC-A4EB-C1DAC49033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D6414-2ED6-4A65-9DCA-23239756278B}" type="pres">
      <dgm:prSet presAssocID="{495ADCDC-35EB-45EC-A4EB-C1DAC49033F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59F459-9D60-4C45-BFAD-6BCB09739BA3}" type="presOf" srcId="{495ADCDC-35EB-45EC-A4EB-C1DAC49033F1}" destId="{C85D93DF-D7BE-4746-A940-C4EB50FA226F}" srcOrd="0" destOrd="0" presId="urn:microsoft.com/office/officeart/2005/8/layout/vList2"/>
    <dgm:cxn modelId="{2F8F852F-43AC-4549-AF36-0378805588C5}" srcId="{23FB3CBF-7638-494E-891E-FD12D6274385}" destId="{495ADCDC-35EB-45EC-A4EB-C1DAC49033F1}" srcOrd="0" destOrd="0" parTransId="{B75E0381-FC29-4935-AAF4-D8333920AEE5}" sibTransId="{9FFAC8EF-CB22-40CC-B58C-1299F2E4A7BE}"/>
    <dgm:cxn modelId="{CF0C8791-88BC-47EB-9906-CD4224D63D7F}" type="presOf" srcId="{D72B2ED7-5DEF-4456-BE1D-B2AB291E9BA5}" destId="{269D6414-2ED6-4A65-9DCA-23239756278B}" srcOrd="0" destOrd="1" presId="urn:microsoft.com/office/officeart/2005/8/layout/vList2"/>
    <dgm:cxn modelId="{7CC31923-77A1-4B01-A9E8-5FC955B93E57}" srcId="{495ADCDC-35EB-45EC-A4EB-C1DAC49033F1}" destId="{11155CAA-911D-455F-8C41-ECA4E11BF60E}" srcOrd="0" destOrd="0" parTransId="{F9242F7B-17CA-4D88-8C8C-BF5233C52119}" sibTransId="{C6CC2BEB-4992-4FC8-AEF1-4D9D364F71B8}"/>
    <dgm:cxn modelId="{9CABDB76-A81D-40B4-8CCC-75512D7E2FE0}" type="presOf" srcId="{BF05071B-AF4A-40EC-A9CE-A34820EC3C37}" destId="{269D6414-2ED6-4A65-9DCA-23239756278B}" srcOrd="0" destOrd="2" presId="urn:microsoft.com/office/officeart/2005/8/layout/vList2"/>
    <dgm:cxn modelId="{32A0E486-9089-4298-99F1-7CF0AA72CE44}" srcId="{495ADCDC-35EB-45EC-A4EB-C1DAC49033F1}" destId="{D72B2ED7-5DEF-4456-BE1D-B2AB291E9BA5}" srcOrd="1" destOrd="0" parTransId="{2E345A70-A1AC-4636-A3A2-0604D1DA4028}" sibTransId="{63C0E7F3-20D0-4C29-8232-463BEEC7C61A}"/>
    <dgm:cxn modelId="{A5E8443C-DB7E-420D-BB28-71E464DCF200}" type="presOf" srcId="{23FB3CBF-7638-494E-891E-FD12D6274385}" destId="{D58CA199-84F4-454E-BDB6-2075A5381056}" srcOrd="0" destOrd="0" presId="urn:microsoft.com/office/officeart/2005/8/layout/vList2"/>
    <dgm:cxn modelId="{755B0913-660B-4059-B557-91E4AC280850}" srcId="{495ADCDC-35EB-45EC-A4EB-C1DAC49033F1}" destId="{BF05071B-AF4A-40EC-A9CE-A34820EC3C37}" srcOrd="2" destOrd="0" parTransId="{4697EFA5-8B61-40D0-94E4-878A3F75DD6A}" sibTransId="{29BBCBCA-78A1-40DF-BC66-4BF2DEDD818F}"/>
    <dgm:cxn modelId="{D04621D1-7014-4C5F-9B4E-2F261F340846}" type="presOf" srcId="{11155CAA-911D-455F-8C41-ECA4E11BF60E}" destId="{269D6414-2ED6-4A65-9DCA-23239756278B}" srcOrd="0" destOrd="0" presId="urn:microsoft.com/office/officeart/2005/8/layout/vList2"/>
    <dgm:cxn modelId="{96C419C0-58D8-4993-AF23-1FDF871C6ABB}" type="presParOf" srcId="{D58CA199-84F4-454E-BDB6-2075A5381056}" destId="{C85D93DF-D7BE-4746-A940-C4EB50FA226F}" srcOrd="0" destOrd="0" presId="urn:microsoft.com/office/officeart/2005/8/layout/vList2"/>
    <dgm:cxn modelId="{A3D5ED61-C046-4235-873E-E0A4B50660FB}" type="presParOf" srcId="{D58CA199-84F4-454E-BDB6-2075A5381056}" destId="{269D6414-2ED6-4A65-9DCA-23239756278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2F9B3-67C5-4B61-B938-1D3EB457A59E}">
      <dsp:nvSpPr>
        <dsp:cNvPr id="0" name=""/>
        <dsp:cNvSpPr/>
      </dsp:nvSpPr>
      <dsp:spPr>
        <a:xfrm>
          <a:off x="0" y="0"/>
          <a:ext cx="8248649" cy="106964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~90% of Applications are vulnerable</a:t>
          </a:r>
          <a:endParaRPr lang="he-IL" sz="2000" kern="1200"/>
        </a:p>
      </dsp:txBody>
      <dsp:txXfrm>
        <a:off x="1756694" y="0"/>
        <a:ext cx="6491954" cy="1069643"/>
      </dsp:txXfrm>
    </dsp:sp>
    <dsp:sp modelId="{0DE24D4B-8E8E-4AEB-85C9-3844ADD28E6D}">
      <dsp:nvSpPr>
        <dsp:cNvPr id="0" name=""/>
        <dsp:cNvSpPr/>
      </dsp:nvSpPr>
      <dsp:spPr>
        <a:xfrm>
          <a:off x="106964" y="106964"/>
          <a:ext cx="1649729" cy="8557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EFFBCF-4229-41A8-8DC4-F7969123732F}">
      <dsp:nvSpPr>
        <dsp:cNvPr id="0" name=""/>
        <dsp:cNvSpPr/>
      </dsp:nvSpPr>
      <dsp:spPr>
        <a:xfrm>
          <a:off x="0" y="1176607"/>
          <a:ext cx="8248649" cy="106964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Network solutions are not designed to protect the Application level</a:t>
          </a:r>
          <a:endParaRPr lang="he-IL" sz="2000" kern="1200" dirty="0"/>
        </a:p>
      </dsp:txBody>
      <dsp:txXfrm>
        <a:off x="1756694" y="1176607"/>
        <a:ext cx="6491954" cy="1069643"/>
      </dsp:txXfrm>
    </dsp:sp>
    <dsp:sp modelId="{AA70EAF5-425B-448C-B6A4-9A5FC93DD239}">
      <dsp:nvSpPr>
        <dsp:cNvPr id="0" name=""/>
        <dsp:cNvSpPr/>
      </dsp:nvSpPr>
      <dsp:spPr>
        <a:xfrm>
          <a:off x="106964" y="1283572"/>
          <a:ext cx="1649729" cy="8557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F23136-A8C6-4994-A923-4B74863D73F5}">
      <dsp:nvSpPr>
        <dsp:cNvPr id="0" name=""/>
        <dsp:cNvSpPr/>
      </dsp:nvSpPr>
      <dsp:spPr>
        <a:xfrm>
          <a:off x="0" y="2353215"/>
          <a:ext cx="8248649" cy="106964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Application are designed to run on browsers multiplying the threats every day</a:t>
          </a:r>
          <a:endParaRPr lang="he-IL" sz="2000" kern="1200" dirty="0"/>
        </a:p>
      </dsp:txBody>
      <dsp:txXfrm>
        <a:off x="1756694" y="2353215"/>
        <a:ext cx="6491954" cy="1069643"/>
      </dsp:txXfrm>
    </dsp:sp>
    <dsp:sp modelId="{A2B5D98C-6088-41CC-B4EF-84FAE3275CB5}">
      <dsp:nvSpPr>
        <dsp:cNvPr id="0" name=""/>
        <dsp:cNvSpPr/>
      </dsp:nvSpPr>
      <dsp:spPr>
        <a:xfrm>
          <a:off x="106964" y="2460180"/>
          <a:ext cx="1649729" cy="8557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49504B-3FCD-4998-9051-652951096F5F}">
      <dsp:nvSpPr>
        <dsp:cNvPr id="0" name=""/>
        <dsp:cNvSpPr/>
      </dsp:nvSpPr>
      <dsp:spPr>
        <a:xfrm>
          <a:off x="0" y="3529823"/>
          <a:ext cx="8248649" cy="106964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Developers are not educated</a:t>
          </a:r>
          <a:endParaRPr lang="he-IL" sz="2000" kern="1200" dirty="0"/>
        </a:p>
      </dsp:txBody>
      <dsp:txXfrm>
        <a:off x="1756694" y="3529823"/>
        <a:ext cx="6491954" cy="1069643"/>
      </dsp:txXfrm>
    </dsp:sp>
    <dsp:sp modelId="{2C27AB0F-614A-41F1-B019-F0EA6AB82F7D}">
      <dsp:nvSpPr>
        <dsp:cNvPr id="0" name=""/>
        <dsp:cNvSpPr/>
      </dsp:nvSpPr>
      <dsp:spPr>
        <a:xfrm>
          <a:off x="106964" y="3636788"/>
          <a:ext cx="1649729" cy="85571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D93DF-D7BE-4746-A940-C4EB50FA226F}">
      <dsp:nvSpPr>
        <dsp:cNvPr id="0" name=""/>
        <dsp:cNvSpPr/>
      </dsp:nvSpPr>
      <dsp:spPr>
        <a:xfrm>
          <a:off x="0" y="2178"/>
          <a:ext cx="8882743" cy="863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Gamification of education</a:t>
          </a:r>
          <a:endParaRPr lang="en-US" sz="3600" kern="1200" dirty="0"/>
        </a:p>
      </dsp:txBody>
      <dsp:txXfrm>
        <a:off x="42151" y="44329"/>
        <a:ext cx="8798441" cy="779158"/>
      </dsp:txXfrm>
    </dsp:sp>
    <dsp:sp modelId="{269D6414-2ED6-4A65-9DCA-23239756278B}">
      <dsp:nvSpPr>
        <dsp:cNvPr id="0" name=""/>
        <dsp:cNvSpPr/>
      </dsp:nvSpPr>
      <dsp:spPr>
        <a:xfrm>
          <a:off x="0" y="865638"/>
          <a:ext cx="8882743" cy="22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027" tIns="45720" rIns="256032" bIns="45720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kern="1200" dirty="0" smtClean="0">
              <a:solidFill>
                <a:schemeClr val="bg1"/>
              </a:solidFill>
            </a:rPr>
            <a:t>Knowledge is key to deliver secure code</a:t>
          </a:r>
          <a:endParaRPr lang="en-US" sz="2800" kern="120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kern="1200" dirty="0" smtClean="0">
              <a:solidFill>
                <a:schemeClr val="bg1"/>
              </a:solidFill>
            </a:rPr>
            <a:t>Students (of all ages) absorb and retain information </a:t>
          </a:r>
          <a:r>
            <a:rPr lang="en-US" sz="2800" kern="1200" dirty="0" smtClean="0">
              <a:solidFill>
                <a:schemeClr val="bg1"/>
              </a:solidFill>
            </a:rPr>
            <a:t>better when its delivered as a game</a:t>
          </a:r>
          <a:endParaRPr lang="en-US" sz="2800" kern="120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kern="1200" dirty="0" smtClean="0">
              <a:solidFill>
                <a:schemeClr val="bg1"/>
              </a:solidFill>
            </a:rPr>
            <a:t>Anytime you have a chance to make learning a fun experience you should do it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0" y="865638"/>
        <a:ext cx="8882743" cy="2235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49A0C-873D-4564-8EA9-3630358091D5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0C910-DE50-4F25-9198-91FFC48C3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00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30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1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39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39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11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72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07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09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8B10D-FD3D-4063-8A8F-CCA6388EE55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12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8420" y="2130425"/>
            <a:ext cx="6809780" cy="1470025"/>
          </a:xfrm>
        </p:spPr>
        <p:txBody>
          <a:bodyPr/>
          <a:lstStyle>
            <a:lvl1pPr algn="l">
              <a:defRPr>
                <a:solidFill>
                  <a:srgbClr val="D8A51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8420" y="3886200"/>
            <a:ext cx="612398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88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s://www.clerkendweller.uk/posts/2014/security-gam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2000"/>
                    </a14:imgEffect>
                    <a14:imgEffect>
                      <a14:brightnessContrast bright="-77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9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0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s://www.clerkendweller.uk/posts/2014/security-gam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2000"/>
                    </a14:imgEffect>
                    <a14:imgEffect>
                      <a14:brightnessContrast bright="-77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9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15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ttps://www.clerkendweller.uk/posts/2014/security-gam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2000"/>
                    </a14:imgEffect>
                    <a14:imgEffect>
                      <a14:brightnessContrast bright="-77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9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2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ttps://www.clerkendweller.uk/posts/2014/security-gam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2000"/>
                    </a14:imgEffect>
                    <a14:imgEffect>
                      <a14:brightnessContrast bright="-77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9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6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ttps://www.clerkendweller.uk/posts/2014/security-gam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2000"/>
                    </a14:imgEffect>
                    <a14:imgEffect>
                      <a14:brightnessContrast bright="-77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9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71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www.clerkendweller.uk/posts/2014/security-gam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2000"/>
                    </a14:imgEffect>
                    <a14:imgEffect>
                      <a14:brightnessContrast bright="-77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93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1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6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29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9C67AB-B614-C742-93A2-1DCA2D6D22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3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52327"/>
            <a:ext cx="9144000" cy="51384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8" descr="https://www.clerkendweller.uk/posts/2014/security-gam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  <a14:imgEffect>
                      <a14:brightnessContrast bright="57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50" y="341314"/>
            <a:ext cx="7458075" cy="792161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81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526269"/>
            <a:ext cx="2561590" cy="25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489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52327"/>
            <a:ext cx="9144000" cy="51384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8" descr="https://www.clerkendweller.uk/posts/2014/security-games-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0000"/>
                    </a14:imgEffect>
                    <a14:imgEffect>
                      <a14:brightnessContrast bright="57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50" y="341314"/>
            <a:ext cx="7458075" cy="792161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81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128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F7C92-B666-BE4A-87BA-E45BF689715D}" type="datetimeFigureOut">
              <a:rPr lang="en-US" smtClean="0"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7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00468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meofhack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www.owasp.org/images/2/28/Owasp-ciso-report-2013-1.0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ameofhacks.com/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meofhack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hyperlink" Target="http://www.gameofhacks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3.png"/><Relationship Id="rId7" Type="http://schemas.openxmlformats.org/officeDocument/2006/relationships/image" Target="../media/image9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ameofhacks.com/" TargetMode="External"/><Relationship Id="rId11" Type="http://schemas.openxmlformats.org/officeDocument/2006/relationships/image" Target="../media/image37.png"/><Relationship Id="rId5" Type="http://schemas.openxmlformats.org/officeDocument/2006/relationships/image" Target="../media/image35.png"/><Relationship Id="rId10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danyork.com/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5.pn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www.gameofhacks.com/" TargetMode="Externa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play.kahoot.it/#/lobby?quizId=e1d9690a-e554-41a7-b323-627ed0a78fa6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danyork.com/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49090/sum?p=100000000" TargetMode="External"/><Relationship Id="rId2" Type="http://schemas.openxmlformats.org/officeDocument/2006/relationships/hyperlink" Target="http://localhost:49090/sum?p=5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websecurify.com/2014/08/hacking-nodejs-and-mongodb.html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hyperlink" Target="http://www.gameofhacks.com/" TargetMode="Externa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5067" y="3026711"/>
            <a:ext cx="6123980" cy="1752600"/>
          </a:xfrm>
        </p:spPr>
        <p:txBody>
          <a:bodyPr/>
          <a:lstStyle/>
          <a:p>
            <a:r>
              <a:rPr lang="en-US" dirty="0" smtClean="0"/>
              <a:t>Play, Hack and Track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432" y="1900238"/>
            <a:ext cx="6348412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 rot="20462174">
            <a:off x="4061305" y="4148369"/>
            <a:ext cx="514336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dirty="0" smtClean="0">
              <a:solidFill>
                <a:srgbClr val="00B050"/>
              </a:solidFill>
              <a:latin typeface="BN Balls" panose="02000500000000000000" pitchFamily="2" charset="-79"/>
              <a:cs typeface="BN Balls" panose="02000500000000000000" pitchFamily="2" charset="-79"/>
            </a:endParaRPr>
          </a:p>
          <a:p>
            <a:r>
              <a:rPr lang="en-US" sz="2000" b="1" dirty="0" smtClean="0">
                <a:solidFill>
                  <a:srgbClr val="00B050"/>
                </a:solidFill>
                <a:latin typeface="BN Balls" panose="02000500000000000000" pitchFamily="2" charset="-79"/>
                <a:cs typeface="BN Balls" panose="02000500000000000000" pitchFamily="2" charset="-79"/>
              </a:rPr>
              <a:t>Amit Ashbel </a:t>
            </a:r>
          </a:p>
          <a:p>
            <a:r>
              <a:rPr lang="en-US" sz="2000" b="1" dirty="0" smtClean="0">
                <a:solidFill>
                  <a:srgbClr val="00B050"/>
                </a:solidFill>
                <a:latin typeface="BN Balls" panose="02000500000000000000" pitchFamily="2" charset="-79"/>
                <a:cs typeface="BN Balls" panose="02000500000000000000" pitchFamily="2" charset="-79"/>
              </a:rPr>
              <a:t>Product </a:t>
            </a:r>
            <a:r>
              <a:rPr lang="en-US" sz="2000" b="1" dirty="0" smtClean="0">
                <a:solidFill>
                  <a:srgbClr val="00B050"/>
                </a:solidFill>
                <a:latin typeface="BN Balls" panose="02000500000000000000" pitchFamily="2" charset="-79"/>
                <a:cs typeface="BN Balls" panose="02000500000000000000" pitchFamily="2" charset="-79"/>
              </a:rPr>
              <a:t>Evangelist</a:t>
            </a:r>
            <a:endParaRPr lang="en-US" sz="2000" b="1" dirty="0" smtClean="0">
              <a:solidFill>
                <a:srgbClr val="00B050"/>
              </a:solidFill>
              <a:latin typeface="BN Balls" panose="02000500000000000000" pitchFamily="2" charset="-79"/>
              <a:cs typeface="BN Balls" panose="02000500000000000000" pitchFamily="2" charset="-79"/>
            </a:endParaRPr>
          </a:p>
          <a:p>
            <a:pPr algn="ctr"/>
            <a:endParaRPr lang="en-US" sz="1600" b="1" dirty="0" smtClean="0">
              <a:solidFill>
                <a:srgbClr val="00B050"/>
              </a:solidFill>
              <a:latin typeface="BN Balls" panose="02000500000000000000" pitchFamily="2" charset="-79"/>
              <a:cs typeface="BN Balls" panose="02000500000000000000" pitchFamily="2" charset="-79"/>
            </a:endParaRPr>
          </a:p>
        </p:txBody>
      </p:sp>
      <p:pic>
        <p:nvPicPr>
          <p:cNvPr id="6" name="Picture 10" descr="C:\Users\amita\Desktop\Amit_Ashb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6467">
            <a:off x="3760939" y="5466562"/>
            <a:ext cx="469815" cy="48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 rot="20493249">
            <a:off x="4794733" y="5461877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BN Balls" panose="02000500000000000000" pitchFamily="2" charset="-79"/>
                <a:cs typeface="BN Balls" panose="02000500000000000000" pitchFamily="2" charset="-79"/>
              </a:rPr>
              <a:t>www.gameofhacks.com</a:t>
            </a:r>
            <a:endParaRPr lang="en-US" b="1" dirty="0">
              <a:solidFill>
                <a:srgbClr val="00B050"/>
              </a:solidFill>
              <a:latin typeface="BN Balls" panose="02000500000000000000" pitchFamily="2" charset="-79"/>
              <a:cs typeface="BN Balls" panose="02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76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</a:t>
            </a:r>
            <a:r>
              <a:rPr lang="en-US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am about 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spend your time?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10639" y="1150667"/>
            <a:ext cx="7019714" cy="51538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50000"/>
              </a:lnSpc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Arial Hebrew Light"/>
              </a:defRPr>
            </a:lvl1pPr>
            <a:lvl2pPr indent="0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None/>
              <a:def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Arial Hebrew Light"/>
              </a:defRPr>
            </a:lvl2pPr>
            <a:lvl3pPr marL="1143000" indent="-228600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Arial Hebrew Light"/>
              </a:defRPr>
            </a:lvl3pPr>
            <a:lvl4pPr marL="1600200" indent="-228600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Arial Hebrew Light"/>
              </a:defRPr>
            </a:lvl4pPr>
            <a:lvl5pPr marL="2057400" indent="-228600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Arial Hebrew Light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sz="2800" b="1" dirty="0" smtClean="0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About Us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The Problem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What 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is </a:t>
            </a:r>
            <a:r>
              <a:rPr lang="en-US" sz="2800" b="1" dirty="0" err="1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GoH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?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What's behind it?</a:t>
            </a:r>
          </a:p>
          <a:p>
            <a:r>
              <a:rPr lang="en-US" sz="2800" b="1" dirty="0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Not so wet T-Shirt contest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+mn-lt"/>
                <a:cs typeface="BN United" panose="02000500000000000000" pitchFamily="2" charset="-79"/>
              </a:rPr>
              <a:t>Takeaways</a:t>
            </a:r>
            <a:endParaRPr lang="en-US" sz="2800" b="1" dirty="0" smtClean="0">
              <a:solidFill>
                <a:schemeClr val="bg1"/>
              </a:solidFill>
              <a:latin typeface="+mn-lt"/>
              <a:cs typeface="BN United" panose="02000500000000000000" pitchFamily="2" charset="-79"/>
            </a:endParaRPr>
          </a:p>
          <a:p>
            <a:endParaRPr lang="en-US" sz="2800" b="1" dirty="0">
              <a:solidFill>
                <a:schemeClr val="bg1"/>
              </a:solidFill>
              <a:latin typeface="+mn-lt"/>
              <a:cs typeface="BN United" panose="02000500000000000000" pitchFamily="2" charset="-79"/>
            </a:endParaRPr>
          </a:p>
        </p:txBody>
      </p:sp>
      <p:pic>
        <p:nvPicPr>
          <p:cNvPr id="21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03" y="6485751"/>
            <a:ext cx="1591294" cy="259433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018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About Us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623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Checkmarx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Founded </a:t>
            </a:r>
            <a:r>
              <a:rPr lang="en-US" dirty="0">
                <a:solidFill>
                  <a:schemeClr val="bg1"/>
                </a:solidFill>
              </a:rPr>
              <a:t>in 2006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Enterprise Grade Application Security Solutions: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	SAST | RASP | Application Security Education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Hundreds of Fortune 500 and SMB Customers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Fanatical support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Problem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://i.telegraph.co.uk/multimedia/archive/03381/madison_338122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772" y="2380473"/>
            <a:ext cx="5414773" cy="399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66769" y="1180144"/>
            <a:ext cx="48013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37 </a:t>
            </a:r>
            <a:r>
              <a:rPr lang="en-US" sz="7200" dirty="0" smtClean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Million</a:t>
            </a:r>
            <a:endParaRPr lang="en-US" sz="72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96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Problem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69910"/>
            <a:ext cx="6454245" cy="207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3997" y="1457274"/>
            <a:ext cx="572464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5.6 Million </a:t>
            </a:r>
          </a:p>
        </p:txBody>
      </p:sp>
      <p:pic>
        <p:nvPicPr>
          <p:cNvPr id="5122" name="Picture 2" descr="http://www.clipartbest.com/cliparts/dir/o5R/diro5Ray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257801" y="3927764"/>
            <a:ext cx="1524000" cy="21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08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Problem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www.fancyicons.com/download/?id=3458&amp;t=png&amp;s=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890" y="467220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52600" y="1676400"/>
            <a:ext cx="526298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40 </a:t>
            </a:r>
            <a:r>
              <a:rPr lang="en-US" sz="7200" dirty="0" smtClean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Million </a:t>
            </a:r>
            <a:endParaRPr lang="en-US" sz="72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148" name="Picture 4" descr="http://blogs-images.forbes.com/anthonykosner/files/2014/06/target-question-ven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76729"/>
            <a:ext cx="2928595" cy="183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2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Problem</a:t>
            </a:r>
            <a:endParaRPr lang="he-IL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968" y="478941"/>
            <a:ext cx="5459032" cy="533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3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914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Problem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636288"/>
              </p:ext>
            </p:extLst>
          </p:nvPr>
        </p:nvGraphicFramePr>
        <p:xfrm>
          <a:off x="438150" y="1122222"/>
          <a:ext cx="8248649" cy="460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http://www.pointclouds.org/blog/_images/swrinis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9" y="1387267"/>
            <a:ext cx="2149051" cy="6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9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/>
          <p:cNvCxnSpPr/>
          <p:nvPr/>
        </p:nvCxnSpPr>
        <p:spPr>
          <a:xfrm flipH="1">
            <a:off x="5989617" y="6317673"/>
            <a:ext cx="807523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591" y="11877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 of Hacks – An idea is born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78235" y="1133475"/>
            <a:ext cx="4857006" cy="4708981"/>
          </a:xfrm>
          <a:prstGeom prst="rect">
            <a:avLst/>
          </a:prstGeom>
          <a:solidFill>
            <a:schemeClr val="tx1">
              <a:lumMod val="65000"/>
              <a:lumOff val="35000"/>
              <a:alpha val="65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using System;</a:t>
            </a:r>
          </a:p>
          <a:p>
            <a:r>
              <a:rPr lang="en-US" sz="1200" dirty="0">
                <a:solidFill>
                  <a:schemeClr val="bg1"/>
                </a:solidFill>
              </a:rPr>
              <a:t>using </a:t>
            </a:r>
            <a:r>
              <a:rPr lang="en-US" sz="1200" dirty="0" err="1">
                <a:solidFill>
                  <a:schemeClr val="bg1"/>
                </a:solidFill>
              </a:rPr>
              <a:t>System.Security.Cryptography</a:t>
            </a:r>
            <a:r>
              <a:rPr lang="en-US" sz="1200" dirty="0">
                <a:solidFill>
                  <a:schemeClr val="bg1"/>
                </a:solidFill>
              </a:rPr>
              <a:t>;</a:t>
            </a:r>
          </a:p>
          <a:p>
            <a:r>
              <a:rPr lang="en-US" sz="1200" dirty="0">
                <a:solidFill>
                  <a:schemeClr val="bg1"/>
                </a:solidFill>
              </a:rPr>
              <a:t>class Program</a:t>
            </a:r>
          </a:p>
          <a:p>
            <a:r>
              <a:rPr lang="en-US" sz="1200" dirty="0">
                <a:solidFill>
                  <a:schemeClr val="bg1"/>
                </a:solidFill>
              </a:rPr>
              <a:t>{</a:t>
            </a:r>
          </a:p>
          <a:p>
            <a:r>
              <a:rPr lang="en-US" sz="1200" dirty="0">
                <a:solidFill>
                  <a:schemeClr val="bg1"/>
                </a:solidFill>
              </a:rPr>
              <a:t>	static void Main()</a:t>
            </a:r>
          </a:p>
          <a:p>
            <a:r>
              <a:rPr lang="en-US" sz="1200" dirty="0">
                <a:solidFill>
                  <a:schemeClr val="bg1"/>
                </a:solidFill>
              </a:rPr>
              <a:t>	{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using (</a:t>
            </a:r>
            <a:r>
              <a:rPr lang="en-US" sz="1200" dirty="0" err="1">
                <a:solidFill>
                  <a:schemeClr val="bg1"/>
                </a:solidFill>
              </a:rPr>
              <a:t>RNGCryptoServiceProvider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rng</a:t>
            </a:r>
            <a:r>
              <a:rPr lang="en-US" sz="1200" dirty="0">
                <a:solidFill>
                  <a:schemeClr val="bg1"/>
                </a:solidFill>
              </a:rPr>
              <a:t> = new </a:t>
            </a:r>
            <a:r>
              <a:rPr lang="en-US" sz="1200" dirty="0" err="1">
                <a:solidFill>
                  <a:schemeClr val="bg1"/>
                </a:solidFill>
              </a:rPr>
              <a:t>RNGCryptoServiceProvider</a:t>
            </a:r>
            <a:r>
              <a:rPr lang="en-US" sz="1200" dirty="0">
                <a:solidFill>
                  <a:schemeClr val="bg1"/>
                </a:solidFill>
              </a:rPr>
              <a:t>())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{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// Buffer storage.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byte[] data = new byte[4];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// Ten iterations.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for (</a:t>
            </a:r>
            <a:r>
              <a:rPr lang="en-US" sz="1200" dirty="0" err="1">
                <a:solidFill>
                  <a:schemeClr val="bg1"/>
                </a:solidFill>
              </a:rPr>
              <a:t>int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</a:t>
            </a:r>
            <a:r>
              <a:rPr lang="en-US" sz="1200" dirty="0">
                <a:solidFill>
                  <a:schemeClr val="bg1"/>
                </a:solidFill>
              </a:rPr>
              <a:t> = 0; </a:t>
            </a:r>
            <a:r>
              <a:rPr lang="en-US" sz="1200" dirty="0" err="1">
                <a:solidFill>
                  <a:schemeClr val="bg1"/>
                </a:solidFill>
              </a:rPr>
              <a:t>i</a:t>
            </a:r>
            <a:r>
              <a:rPr lang="en-US" sz="1200" dirty="0">
                <a:solidFill>
                  <a:schemeClr val="bg1"/>
                </a:solidFill>
              </a:rPr>
              <a:t> &lt; 10; </a:t>
            </a:r>
            <a:r>
              <a:rPr lang="en-US" sz="1200" dirty="0" err="1">
                <a:solidFill>
                  <a:schemeClr val="bg1"/>
                </a:solidFill>
              </a:rPr>
              <a:t>i</a:t>
            </a:r>
            <a:r>
              <a:rPr lang="en-US" sz="1200" dirty="0">
                <a:solidFill>
                  <a:schemeClr val="bg1"/>
                </a:solidFill>
              </a:rPr>
              <a:t>++)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{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	// Fill buffer.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	</a:t>
            </a:r>
            <a:r>
              <a:rPr lang="en-US" sz="1200" dirty="0" err="1">
                <a:solidFill>
                  <a:schemeClr val="bg1"/>
                </a:solidFill>
              </a:rPr>
              <a:t>rng.GetBytes</a:t>
            </a:r>
            <a:r>
              <a:rPr lang="en-US" sz="1200" dirty="0">
                <a:solidFill>
                  <a:schemeClr val="bg1"/>
                </a:solidFill>
              </a:rPr>
              <a:t>(data);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	// Convert to </a:t>
            </a:r>
            <a:r>
              <a:rPr lang="en-US" sz="1200" dirty="0" err="1">
                <a:solidFill>
                  <a:schemeClr val="bg1"/>
                </a:solidFill>
              </a:rPr>
              <a:t>int</a:t>
            </a:r>
            <a:r>
              <a:rPr lang="en-US" sz="1200" dirty="0">
                <a:solidFill>
                  <a:schemeClr val="bg1"/>
                </a:solidFill>
              </a:rPr>
              <a:t> 32.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	</a:t>
            </a:r>
            <a:r>
              <a:rPr lang="en-US" sz="1200" dirty="0" err="1">
                <a:solidFill>
                  <a:schemeClr val="bg1"/>
                </a:solidFill>
              </a:rPr>
              <a:t>int</a:t>
            </a:r>
            <a:r>
              <a:rPr lang="en-US" sz="1200" dirty="0">
                <a:solidFill>
                  <a:schemeClr val="bg1"/>
                </a:solidFill>
              </a:rPr>
              <a:t> value = BitConverter.ToInt32(data, 0);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	</a:t>
            </a:r>
            <a:r>
              <a:rPr lang="en-US" sz="1200" dirty="0" err="1">
                <a:solidFill>
                  <a:schemeClr val="bg1"/>
                </a:solidFill>
              </a:rPr>
              <a:t>Console.WriteLine</a:t>
            </a:r>
            <a:r>
              <a:rPr lang="en-US" sz="1200" dirty="0">
                <a:solidFill>
                  <a:schemeClr val="bg1"/>
                </a:solidFill>
              </a:rPr>
              <a:t>(value);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}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// other Random Generation method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Random </a:t>
            </a:r>
            <a:r>
              <a:rPr lang="en-US" sz="1200" dirty="0" err="1">
                <a:solidFill>
                  <a:schemeClr val="bg1"/>
                </a:solidFill>
              </a:rPr>
              <a:t>otherRandomGenerator</a:t>
            </a:r>
            <a:r>
              <a:rPr lang="en-US" sz="1200" dirty="0">
                <a:solidFill>
                  <a:schemeClr val="bg1"/>
                </a:solidFill>
              </a:rPr>
              <a:t> = new Random();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	double </a:t>
            </a:r>
            <a:r>
              <a:rPr lang="en-US" sz="1200" dirty="0" err="1">
                <a:solidFill>
                  <a:schemeClr val="bg1"/>
                </a:solidFill>
              </a:rPr>
              <a:t>otherRandomNumber</a:t>
            </a:r>
            <a:r>
              <a:rPr lang="en-US" sz="1200" dirty="0">
                <a:solidFill>
                  <a:schemeClr val="bg1"/>
                </a:solidFill>
              </a:rPr>
              <a:t> = </a:t>
            </a:r>
            <a:r>
              <a:rPr lang="en-US" sz="1200" dirty="0" err="1">
                <a:solidFill>
                  <a:schemeClr val="bg1"/>
                </a:solidFill>
              </a:rPr>
              <a:t>otherRandomGenerator.NextDouble</a:t>
            </a:r>
            <a:r>
              <a:rPr lang="en-US" sz="1200" dirty="0">
                <a:solidFill>
                  <a:schemeClr val="bg1"/>
                </a:solidFill>
              </a:rPr>
              <a:t>();</a:t>
            </a:r>
          </a:p>
          <a:p>
            <a:r>
              <a:rPr lang="en-US" sz="1200" dirty="0">
                <a:solidFill>
                  <a:schemeClr val="bg1"/>
                </a:solidFill>
              </a:rPr>
              <a:t>		</a:t>
            </a:r>
          </a:p>
        </p:txBody>
      </p:sp>
      <p:pic>
        <p:nvPicPr>
          <p:cNvPr id="3076" name="Picture 4" descr="http://www.catnanny.ca/wp-content/themes/responsive/images/feature_ca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090" y="4691123"/>
            <a:ext cx="16954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catnanny.ca/wp-content/themes/responsive/images/feature_ca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626" y="5201047"/>
            <a:ext cx="1404464" cy="165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catnanny.ca/wp-content/themes/responsive/images/feature_ca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876" y="4465123"/>
            <a:ext cx="1816866" cy="214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http://www.catnanny.ca/wp-content/themes/responsive/images/feature_ca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97974" y="4465123"/>
            <a:ext cx="2028248" cy="239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http://www.catnanny.ca/wp-content/themes/responsive/images/feature_ca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20902" y="5011552"/>
            <a:ext cx="1612723" cy="190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>
            <a:stCxn id="29" idx="2"/>
          </p:cNvCxnSpPr>
          <p:nvPr/>
        </p:nvCxnSpPr>
        <p:spPr>
          <a:xfrm>
            <a:off x="6406738" y="5842456"/>
            <a:ext cx="0" cy="4752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262140" y="1347231"/>
            <a:ext cx="1477758" cy="1360344"/>
          </a:xfrm>
          <a:prstGeom prst="ellipse">
            <a:avLst/>
          </a:prstGeom>
          <a:noFill/>
          <a:ln w="57150">
            <a:solidFill>
              <a:srgbClr val="F8F8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298936" y="1712417"/>
            <a:ext cx="1404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BFDFF"/>
                </a:solidFill>
              </a:rPr>
              <a:t>Spot The </a:t>
            </a:r>
          </a:p>
          <a:p>
            <a:pPr algn="ctr"/>
            <a:r>
              <a:rPr lang="en-US" b="1" dirty="0" smtClean="0">
                <a:solidFill>
                  <a:srgbClr val="FBFDFF"/>
                </a:solidFill>
              </a:rPr>
              <a:t>Vulnerability</a:t>
            </a:r>
            <a:endParaRPr lang="en-US" b="1" dirty="0">
              <a:solidFill>
                <a:srgbClr val="FBFD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6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6451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CISO Concerns – Education and Awareness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3476"/>
            <a:ext cx="7363711" cy="2295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343" y="3723922"/>
            <a:ext cx="7327657" cy="2354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2" descr="http://www.chmag.in/system/files/thumbs/header_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86173">
            <a:off x="8112085" y="5034660"/>
            <a:ext cx="966391" cy="99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://www.chmag.in/system/files/thumbs/header_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86173">
            <a:off x="6253327" y="2374901"/>
            <a:ext cx="966391" cy="99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8128" y="1555668"/>
            <a:ext cx="3811979" cy="3423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901911" y="4558710"/>
            <a:ext cx="3811979" cy="3423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:\Users\amita\Desktop\Checkmarx white logo transparen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410" y="6460177"/>
            <a:ext cx="2495348" cy="24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3888994" y="5743844"/>
            <a:ext cx="39100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(</a:t>
            </a:r>
            <a:r>
              <a:rPr lang="en-US" sz="1000" dirty="0">
                <a:hlinkClick r:id="rId7"/>
              </a:rPr>
              <a:t>https://www.owasp.org/images/2/28/Owasp-ciso-report-2013-1.0.pdf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941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472552"/>
            <a:ext cx="9144000" cy="3384468"/>
          </a:xfrm>
          <a:prstGeom prst="rect">
            <a:avLst/>
          </a:prstGeom>
          <a:solidFill>
            <a:schemeClr val="bg1">
              <a:lumMod val="75000"/>
              <a:alpha val="3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1+1=?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8" name="Picture 2" descr="C:\Users\amita\Desktop\Checkmarx white logo transpar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410" y="6460177"/>
            <a:ext cx="2495348" cy="24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81837"/>
            <a:ext cx="4379181" cy="284463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552" y="1770490"/>
            <a:ext cx="4437206" cy="286733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0" y="4857021"/>
            <a:ext cx="9144000" cy="105667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Launched on August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than 100,000 games were played since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Picture 4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03" y="6485751"/>
            <a:ext cx="1591294" cy="25943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12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288" y="267265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Let’s take a look at the </a:t>
            </a: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</a:t>
            </a:r>
            <a:b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</a:t>
            </a: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Gameofhacks.com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794" y="2478088"/>
            <a:ext cx="6348412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57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was</a:t>
            </a: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behind </a:t>
            </a:r>
            <a:r>
              <a:rPr lang="en-US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GoH</a:t>
            </a: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76209" y="1417638"/>
            <a:ext cx="4138520" cy="5440362"/>
            <a:chOff x="476209" y="1698614"/>
            <a:chExt cx="3727656" cy="5159386"/>
          </a:xfrm>
        </p:grpSpPr>
        <p:pic>
          <p:nvPicPr>
            <p:cNvPr id="8196" name="Picture 4" descr="http://img2.wikia.nocookie.net/__cb20141005115529/the-adventures-of-the-gladiators-of-cybertron/images/e/ea/Dr._Evil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09" y="1698614"/>
              <a:ext cx="3727656" cy="51593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09029">
              <a:off x="2525774" y="4387679"/>
              <a:ext cx="795647" cy="129717"/>
            </a:xfrm>
            <a:prstGeom prst="rect">
              <a:avLst/>
            </a:prstGeom>
            <a:blipFill>
              <a:blip r:embed="rId7"/>
              <a:tile tx="0" ty="0" sx="100000" sy="100000" flip="none" algn="tl"/>
            </a:blipFill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4082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73"/>
            <a:ext cx="8229600" cy="84482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Honeypot</a:t>
            </a: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65913" y="4837060"/>
            <a:ext cx="7417592" cy="1347275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assumed the game would be attacked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might as well learn from it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Vulnerabilities were left exposed and patched along the way</a:t>
            </a: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65913" y="845996"/>
            <a:ext cx="8020823" cy="3914152"/>
            <a:chOff x="3597442" y="2234109"/>
            <a:chExt cx="5546557" cy="2909390"/>
          </a:xfrm>
          <a:solidFill>
            <a:schemeClr val="bg1">
              <a:lumMod val="75000"/>
              <a:alpha val="7000"/>
            </a:schemeClr>
          </a:solidFill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97442" y="2234109"/>
              <a:ext cx="5546557" cy="29093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Rectangle 9"/>
            <p:cNvSpPr/>
            <p:nvPr/>
          </p:nvSpPr>
          <p:spPr>
            <a:xfrm>
              <a:off x="3597442" y="2783403"/>
              <a:ext cx="2827421" cy="139209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15763" y="3177287"/>
              <a:ext cx="2083658" cy="139209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86401" y="2404509"/>
              <a:ext cx="685799" cy="139209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315763" y="3757571"/>
              <a:ext cx="3248526" cy="139209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50895" y="4901806"/>
              <a:ext cx="1672389" cy="162824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218" name="Picture 2" descr="http://i46.tinypic.com/jax6r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86" y="3635532"/>
            <a:ext cx="2755076" cy="178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bluediamond.com/BeeCauseWeCare/img/honey_po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297" y="2498254"/>
            <a:ext cx="1596671" cy="219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00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4356847" y="1813884"/>
            <a:ext cx="4706471" cy="3012722"/>
          </a:xfrm>
          <a:prstGeom prst="rect">
            <a:avLst/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902550" y="2335964"/>
            <a:ext cx="1999403" cy="2025280"/>
          </a:xfrm>
          <a:prstGeom prst="rect">
            <a:avLst/>
          </a:prstGeom>
          <a:solidFill>
            <a:schemeClr val="bg1">
              <a:lumMod val="85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GoH</a:t>
            </a:r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Architecture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0" y="2356735"/>
            <a:ext cx="3015992" cy="182708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54071" y="2335964"/>
            <a:ext cx="1757638" cy="2025280"/>
          </a:xfrm>
          <a:prstGeom prst="rect">
            <a:avLst/>
          </a:prstGeom>
          <a:solidFill>
            <a:schemeClr val="bg1">
              <a:lumMod val="85000"/>
              <a:alpha val="11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87879" y="1378995"/>
            <a:ext cx="1844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Server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550" y="1853529"/>
            <a:ext cx="1775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Client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>
            <a:endCxn id="30" idx="3"/>
          </p:cNvCxnSpPr>
          <p:nvPr/>
        </p:nvCxnSpPr>
        <p:spPr>
          <a:xfrm flipV="1">
            <a:off x="3361765" y="3445474"/>
            <a:ext cx="1273545" cy="176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299" name="Picture 11" descr="C:\Users\amita\Desktop\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671" y="2315194"/>
            <a:ext cx="1361329" cy="56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1" name="Picture 13" descr="http://media.mongodb.org/logo-mongodb-head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006" y="2302325"/>
            <a:ext cx="1871613" cy="51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Hexagon 29"/>
          <p:cNvSpPr/>
          <p:nvPr/>
        </p:nvSpPr>
        <p:spPr>
          <a:xfrm>
            <a:off x="4635310" y="2874760"/>
            <a:ext cx="1676399" cy="1141427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31" name="Picture 4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727" y="3325243"/>
            <a:ext cx="1474910" cy="240459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</p:spPr>
      </p:pic>
      <p:cxnSp>
        <p:nvCxnSpPr>
          <p:cNvPr id="35" name="Straight Arrow Connector 34"/>
          <p:cNvCxnSpPr/>
          <p:nvPr/>
        </p:nvCxnSpPr>
        <p:spPr>
          <a:xfrm flipV="1">
            <a:off x="6333291" y="3413011"/>
            <a:ext cx="1138517" cy="250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n 36"/>
          <p:cNvSpPr/>
          <p:nvPr/>
        </p:nvSpPr>
        <p:spPr>
          <a:xfrm>
            <a:off x="7455169" y="2922013"/>
            <a:ext cx="1068615" cy="1287378"/>
          </a:xfrm>
          <a:prstGeom prst="can">
            <a:avLst/>
          </a:prstGeom>
          <a:solidFill>
            <a:schemeClr val="tx2">
              <a:lumMod val="75000"/>
            </a:schemeClr>
          </a:solidFill>
          <a:effectLst>
            <a:glow rad="520700">
              <a:schemeClr val="tx1">
                <a:lumMod val="85000"/>
                <a:lumOff val="15000"/>
                <a:alpha val="13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12305" name="Picture 17" descr="https://upload.wikimedia.org/wikipedia/en/a/a9/Heroku_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113" y="1853529"/>
            <a:ext cx="1541696" cy="448796"/>
          </a:xfrm>
          <a:prstGeom prst="rect">
            <a:avLst/>
          </a:prstGeom>
          <a:solidFill>
            <a:schemeClr val="bg1">
              <a:alpha val="46000"/>
            </a:schemeClr>
          </a:solidFill>
        </p:spPr>
      </p:pic>
      <p:pic>
        <p:nvPicPr>
          <p:cNvPr id="18" name="Picture 4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5" y="6413640"/>
            <a:ext cx="1683141" cy="274408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</p:spPr>
      </p:pic>
      <p:grpSp>
        <p:nvGrpSpPr>
          <p:cNvPr id="3" name="Group 2"/>
          <p:cNvGrpSpPr/>
          <p:nvPr/>
        </p:nvGrpSpPr>
        <p:grpSpPr>
          <a:xfrm>
            <a:off x="2572381" y="3096212"/>
            <a:ext cx="852137" cy="1454072"/>
            <a:chOff x="2572381" y="3096212"/>
            <a:chExt cx="852137" cy="1454072"/>
          </a:xfrm>
        </p:grpSpPr>
        <p:pic>
          <p:nvPicPr>
            <p:cNvPr id="12290" name="Picture 2" descr="http://pensivereader.com/static/images/phone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2381" y="3096212"/>
              <a:ext cx="852137" cy="1454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C:\Users\amita\Google Drive\Marketing doc\Conferences\Defcon\Screenshot_2015-07-13-13-11-46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6999" y="3214689"/>
              <a:ext cx="668193" cy="1092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316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2173184" y="2911165"/>
            <a:ext cx="2411440" cy="13922"/>
          </a:xfrm>
          <a:prstGeom prst="straightConnector1">
            <a:avLst/>
          </a:prstGeom>
          <a:ln w="57150">
            <a:solidFill>
              <a:schemeClr val="bg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/>
          <p:cNvSpPr txBox="1">
            <a:spLocks/>
          </p:cNvSpPr>
          <p:nvPr/>
        </p:nvSpPr>
        <p:spPr>
          <a:xfrm>
            <a:off x="705278" y="1154774"/>
            <a:ext cx="7458075" cy="792161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</a:rPr>
              <a:t>Single Thread Architecture - Event Loop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19210" y="2699625"/>
            <a:ext cx="1705970" cy="423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19210" y="5577028"/>
            <a:ext cx="1705970" cy="423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9210" y="3179192"/>
            <a:ext cx="1705970" cy="423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9210" y="3658759"/>
            <a:ext cx="1705970" cy="423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19210" y="4138326"/>
            <a:ext cx="1705970" cy="423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19210" y="4617893"/>
            <a:ext cx="1705970" cy="423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9210" y="5097460"/>
            <a:ext cx="1705970" cy="4230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6976" y="3764529"/>
            <a:ext cx="1610435" cy="2115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66977" y="4244096"/>
            <a:ext cx="1610435" cy="2115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66977" y="5203230"/>
            <a:ext cx="1610435" cy="2115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66975" y="5682798"/>
            <a:ext cx="1610435" cy="2115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9871" y="2308673"/>
            <a:ext cx="1545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Event Queue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Curved Up Arrow 15"/>
          <p:cNvSpPr/>
          <p:nvPr/>
        </p:nvSpPr>
        <p:spPr>
          <a:xfrm>
            <a:off x="2934704" y="3990413"/>
            <a:ext cx="3299841" cy="1833251"/>
          </a:xfrm>
          <a:prstGeom prst="curved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Curved Up Arrow 16"/>
          <p:cNvSpPr/>
          <p:nvPr/>
        </p:nvSpPr>
        <p:spPr>
          <a:xfrm rot="11081383">
            <a:off x="2781385" y="2008462"/>
            <a:ext cx="3359404" cy="1833251"/>
          </a:xfrm>
          <a:prstGeom prst="curved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791521" y="5016435"/>
            <a:ext cx="2187594" cy="8316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Network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791521" y="4025435"/>
            <a:ext cx="2187594" cy="8316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Database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791521" y="3034434"/>
            <a:ext cx="2187594" cy="8316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File System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70211" y="2795322"/>
            <a:ext cx="2415651" cy="332805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66977" y="2805395"/>
            <a:ext cx="1610435" cy="2115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66977" y="4723663"/>
            <a:ext cx="1610435" cy="2115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66977" y="3284962"/>
            <a:ext cx="1610435" cy="2115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Arc 24"/>
          <p:cNvSpPr/>
          <p:nvPr/>
        </p:nvSpPr>
        <p:spPr>
          <a:xfrm>
            <a:off x="5176981" y="1923018"/>
            <a:ext cx="2343149" cy="1526962"/>
          </a:xfrm>
          <a:prstGeom prst="arc">
            <a:avLst>
              <a:gd name="adj1" fmla="val 12674735"/>
              <a:gd name="adj2" fmla="val 205496"/>
            </a:avLst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07003" y="1504869"/>
            <a:ext cx="1799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Register Callback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7" name="Arc 26"/>
          <p:cNvSpPr/>
          <p:nvPr/>
        </p:nvSpPr>
        <p:spPr>
          <a:xfrm rot="10800000">
            <a:off x="1172192" y="5414770"/>
            <a:ext cx="5565806" cy="1065656"/>
          </a:xfrm>
          <a:prstGeom prst="arc">
            <a:avLst>
              <a:gd name="adj1" fmla="val 10903626"/>
              <a:gd name="adj2" fmla="val 21367718"/>
            </a:avLst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165261" y="5855313"/>
            <a:ext cx="23454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Operation Complete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Trigger Callback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9210" y="2678005"/>
            <a:ext cx="1705970" cy="3322103"/>
          </a:xfrm>
          <a:prstGeom prst="rect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30" name="Straight Arrow Connector 29"/>
          <p:cNvCxnSpPr>
            <a:stCxn id="14" idx="2"/>
            <a:endCxn id="22" idx="2"/>
          </p:cNvCxnSpPr>
          <p:nvPr/>
        </p:nvCxnSpPr>
        <p:spPr>
          <a:xfrm flipV="1">
            <a:off x="1172193" y="3016935"/>
            <a:ext cx="2" cy="2877403"/>
          </a:xfrm>
          <a:prstGeom prst="straightConnector1">
            <a:avLst/>
          </a:prstGeom>
          <a:ln w="57150">
            <a:solidFill>
              <a:schemeClr val="tx2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712118" y="3562080"/>
            <a:ext cx="1745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Event Loop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Single Thread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Node.js </a:t>
            </a:r>
            <a:r>
              <a:rPr lang="en-US" dirty="0" err="1" smtClean="0">
                <a:solidFill>
                  <a:schemeClr val="bg1"/>
                </a:solidFill>
              </a:rPr>
              <a:t>architeture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21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m5.paperblog.com/i/37/372913/mcdonalds-fast-food-not-so-fast-L-ASGqHP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1"/>
            <a:ext cx="9144000" cy="476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7086600" y="1554742"/>
            <a:ext cx="1828800" cy="612648"/>
          </a:xfrm>
          <a:prstGeom prst="wedgeRectCallout">
            <a:avLst>
              <a:gd name="adj1" fmla="val -18594"/>
              <a:gd name="adj2" fmla="val 129330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Single Thread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2971800" y="1693165"/>
            <a:ext cx="1828800" cy="612648"/>
          </a:xfrm>
          <a:prstGeom prst="wedgeRectCallout">
            <a:avLst>
              <a:gd name="adj1" fmla="val -22326"/>
              <a:gd name="adj2" fmla="val 144924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/>
              <a:t>Events handler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13623" y="6412468"/>
            <a:ext cx="2019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hlinkClick r:id="rId3" tooltip="Code.DanYork.Com"/>
              </a:rPr>
              <a:t>Code.DanYork.Com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208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Event Driven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50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021656" y="6435376"/>
            <a:ext cx="1051353" cy="365125"/>
          </a:xfrm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489" y="686575"/>
            <a:ext cx="6687611" cy="5762063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82506" y="2514225"/>
            <a:ext cx="1167063" cy="850232"/>
          </a:xfrm>
          <a:prstGeom prst="wedgeRoundRectCallout">
            <a:avLst>
              <a:gd name="adj1" fmla="val 83685"/>
              <a:gd name="adj2" fmla="val 18399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73153" y="4738120"/>
            <a:ext cx="1167063" cy="850232"/>
          </a:xfrm>
          <a:prstGeom prst="wedgeRoundRectCallout">
            <a:avLst>
              <a:gd name="adj1" fmla="val 84730"/>
              <a:gd name="adj2" fmla="val -10014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Answers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7339585" y="1909009"/>
            <a:ext cx="1572767" cy="850232"/>
          </a:xfrm>
          <a:prstGeom prst="wedgeRoundRectCallout">
            <a:avLst>
              <a:gd name="adj1" fmla="val -127298"/>
              <a:gd name="adj2" fmla="val 8690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Code Snippet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5073009" y="146327"/>
            <a:ext cx="1435769" cy="850232"/>
          </a:xfrm>
          <a:prstGeom prst="wedgeRoundRectCallout">
            <a:avLst>
              <a:gd name="adj1" fmla="val -63988"/>
              <a:gd name="adj2" fmla="val 9455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60-Second</a:t>
            </a:r>
            <a:br>
              <a:rPr lang="en-US" dirty="0" smtClean="0"/>
            </a:br>
            <a:r>
              <a:rPr lang="en-US" dirty="0" smtClean="0"/>
              <a:t>Timer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2839260" y="1058777"/>
            <a:ext cx="1332666" cy="850232"/>
          </a:xfrm>
          <a:prstGeom prst="wedgeRoundRectCallout">
            <a:avLst>
              <a:gd name="adj1" fmla="val -124550"/>
              <a:gd name="adj2" fmla="val 9173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Question #</a:t>
            </a:r>
            <a:endParaRPr 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54753" y="1058777"/>
            <a:ext cx="1167063" cy="850232"/>
          </a:xfrm>
          <a:prstGeom prst="wedgeRoundRectCallout">
            <a:avLst>
              <a:gd name="adj1" fmla="val 74283"/>
              <a:gd name="adj2" fmla="val 2413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Score</a:t>
            </a:r>
            <a:endParaRPr lang="en-US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501318" y="29904"/>
            <a:ext cx="1167063" cy="850232"/>
          </a:xfrm>
          <a:prstGeom prst="wedgeRoundRectCallout">
            <a:avLst>
              <a:gd name="adj1" fmla="val 41980"/>
              <a:gd name="adj2" fmla="val 8806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Difficulty Level</a:t>
            </a:r>
            <a:endParaRPr lang="en-US" dirty="0"/>
          </a:p>
        </p:txBody>
      </p:sp>
      <p:pic>
        <p:nvPicPr>
          <p:cNvPr id="13" name="Picture 4" descr="http://halloween-clipart.clipartonline.net/_/rsrc/1377610274864/scary-halloween-ghosts/Halloween_Ghost-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398" y="3364457"/>
            <a:ext cx="2906089" cy="2906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668381" y="87975"/>
            <a:ext cx="7458075" cy="792161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Game Entities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Answered Question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Initially users initiated  </a:t>
            </a:r>
            <a:r>
              <a:rPr lang="en-US" dirty="0" err="1">
                <a:solidFill>
                  <a:schemeClr val="bg1"/>
                </a:solidFill>
              </a:rPr>
              <a:t>app.sendAnswers</a:t>
            </a:r>
            <a:r>
              <a:rPr lang="en-US" dirty="0">
                <a:solidFill>
                  <a:schemeClr val="bg1"/>
                </a:solidFill>
              </a:rPr>
              <a:t> multiple times, until they got “Correct answer” response. </a:t>
            </a:r>
          </a:p>
          <a:p>
            <a:r>
              <a:rPr lang="en-US" dirty="0">
                <a:solidFill>
                  <a:schemeClr val="bg1"/>
                </a:solidFill>
              </a:rPr>
              <a:t>This allowed malicious users to systematically locate the correct answer – and to gain points over and over for the same question.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Solutions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“Question Already Answered” flag added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669" y="3475242"/>
            <a:ext cx="9144000" cy="912644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4073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15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Timer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883" y="938917"/>
            <a:ext cx="8605116" cy="2691736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GoH</a:t>
            </a:r>
            <a:r>
              <a:rPr lang="en-US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Version 1  </a:t>
            </a: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Timer handled </a:t>
            </a:r>
            <a:r>
              <a:rPr lang="en-US" sz="1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</a:t>
            </a:r>
            <a:r>
              <a:rPr lang="en-US" sz="1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</a:t>
            </a:r>
            <a:endParaRPr lang="en-US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User forced </a:t>
            </a:r>
            <a:r>
              <a:rPr lang="en-US" sz="1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go to </a:t>
            </a:r>
            <a:r>
              <a:rPr lang="en-US" sz="1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next question when time ends</a:t>
            </a:r>
            <a:endParaRPr lang="en-US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1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 sends to server Answer + Time spent</a:t>
            </a:r>
            <a:endParaRPr lang="en-US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0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sz="1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155119"/>
            <a:ext cx="6192382" cy="1151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396622"/>
            <a:ext cx="6762750" cy="489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 descr="http://www.mutracx.com/frame/img/tim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483" y="3747128"/>
            <a:ext cx="1900516" cy="190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30628" y="4972892"/>
            <a:ext cx="6246421" cy="1324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1pPr>
            <a:lvl2pPr marL="8001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GoH</a:t>
            </a:r>
            <a:r>
              <a:rPr lang="en-US" sz="2000" dirty="0" smtClean="0"/>
              <a:t> 2</a:t>
            </a:r>
          </a:p>
          <a:p>
            <a:pPr lvl="1"/>
            <a:r>
              <a:rPr lang="en-US" sz="1800" dirty="0" smtClean="0"/>
              <a:t>Time is now computed at the server with minor traffic influence</a:t>
            </a:r>
          </a:p>
          <a:p>
            <a:pPr lvl="1"/>
            <a:endParaRPr lang="en-US" sz="18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96883" y="2334199"/>
            <a:ext cx="8605116" cy="926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1pPr>
            <a:lvl2pPr marL="8001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So what?</a:t>
            </a:r>
          </a:p>
          <a:p>
            <a:pPr lvl="1"/>
            <a:r>
              <a:rPr lang="en-US" sz="1800" dirty="0" smtClean="0"/>
              <a:t>Players stopped timer by modifying JS code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2427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Timer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883" y="1393377"/>
            <a:ext cx="8605116" cy="2691736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else?</a:t>
            </a:r>
          </a:p>
          <a:p>
            <a:pPr lvl="1"/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0388"/>
            <a:ext cx="7838913" cy="1764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://www.mutracx.com/frame/img/tim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483" y="4396622"/>
            <a:ext cx="1900516" cy="190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5" y="6413640"/>
            <a:ext cx="1683141" cy="274408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542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your Browsers ready!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44879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Checkmarx@AppsecIL</a:t>
            </a:r>
            <a:r>
              <a:rPr lang="en-US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2015</a:t>
            </a:r>
            <a:endParaRPr lang="en-US" sz="4000" b="1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Turn </a:t>
            </a:r>
            <a:r>
              <a:rPr lang="en-US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mobile devices ON</a:t>
            </a:r>
            <a:r>
              <a:rPr lang="en-US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to: www.kahoot.it</a:t>
            </a:r>
          </a:p>
          <a:p>
            <a:pPr algn="ctr"/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4" name="Picture 4" descr="http://rethinktobacco.com/Game_Page/images/playgame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40" y="3889045"/>
            <a:ext cx="248602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70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1550" y="2878452"/>
            <a:ext cx="7458075" cy="792161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More Node.js points to remember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498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m5.paperblog.com/i/37/372913/mcdonalds-fast-food-not-so-fast-L-ASGqHP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15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ular Callout 2"/>
          <p:cNvSpPr/>
          <p:nvPr/>
        </p:nvSpPr>
        <p:spPr>
          <a:xfrm>
            <a:off x="7086600" y="1554742"/>
            <a:ext cx="1828800" cy="612648"/>
          </a:xfrm>
          <a:prstGeom prst="wedgeRectCallout">
            <a:avLst>
              <a:gd name="adj1" fmla="val -18594"/>
              <a:gd name="adj2" fmla="val 129330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Single Thread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2971800" y="1693165"/>
            <a:ext cx="1828800" cy="612648"/>
          </a:xfrm>
          <a:prstGeom prst="wedgeRectCallout">
            <a:avLst>
              <a:gd name="adj1" fmla="val -22326"/>
              <a:gd name="adj2" fmla="val 144924"/>
            </a:avLst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smtClean="0"/>
              <a:t>Events handler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13623" y="6412468"/>
            <a:ext cx="2019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hlinkClick r:id="rId3" tooltip="Code.DanYork.Com"/>
              </a:rPr>
              <a:t>Code.DanYork.Com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Event Driven - remember?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891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.telegraph.co.uk/multimedia/archive/02964/SoupNazi1_2964691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7130"/>
            <a:ext cx="9144000" cy="468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843966" y="314968"/>
            <a:ext cx="7458075" cy="792161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dirty="0" smtClean="0">
                <a:solidFill>
                  <a:schemeClr val="bg1"/>
                </a:solidFill>
              </a:rPr>
              <a:t>Denial of Service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08" y="4470874"/>
            <a:ext cx="9141992" cy="14773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Source Code Pro"/>
              </a:rPr>
              <a:t>Function sum (p)</a:t>
            </a:r>
            <a:endParaRPr lang="en-US" dirty="0">
              <a:latin typeface="Source Code Pro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n-NO" dirty="0" smtClean="0">
                <a:latin typeface="Source Code Pro"/>
              </a:rPr>
              <a:t>	for </a:t>
            </a:r>
            <a:r>
              <a:rPr lang="nn-NO" dirty="0">
                <a:latin typeface="Source Code Pro"/>
              </a:rPr>
              <a:t>(i=1;i</a:t>
            </a:r>
            <a:r>
              <a:rPr lang="nn-NO" dirty="0" smtClean="0">
                <a:latin typeface="Source Code Pro"/>
              </a:rPr>
              <a:t>&lt;=p</a:t>
            </a:r>
            <a:r>
              <a:rPr lang="nn-NO" dirty="0">
                <a:latin typeface="Source Code Pro"/>
              </a:rPr>
              <a:t>;++i)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n-NO" dirty="0" smtClean="0">
                <a:latin typeface="Source Code Pro"/>
              </a:rPr>
              <a:t>	{</a:t>
            </a:r>
            <a:endParaRPr lang="nn-NO" dirty="0">
              <a:latin typeface="Source Code Pro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n-NO" dirty="0">
                <a:latin typeface="Source Code Pro"/>
              </a:rPr>
              <a:t>	</a:t>
            </a:r>
            <a:r>
              <a:rPr lang="nn-NO" dirty="0" smtClean="0">
                <a:latin typeface="Source Code Pro"/>
              </a:rPr>
              <a:t>	f=f+i</a:t>
            </a:r>
            <a:r>
              <a:rPr lang="nn-NO" dirty="0">
                <a:latin typeface="Source Code Pro"/>
              </a:rPr>
              <a:t>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n-NO" dirty="0" smtClean="0">
                <a:latin typeface="Source Code Pro"/>
              </a:rPr>
              <a:t>	}</a:t>
            </a:r>
            <a:endParaRPr lang="en-US" dirty="0">
              <a:latin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280726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013241" y="3063832"/>
            <a:ext cx="1549359" cy="93815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mtClean="0"/>
              <a:t>Demo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46154" y="3785236"/>
            <a:ext cx="6083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http://localhost:49090/sum?p=5</a:t>
            </a:r>
            <a:endParaRPr lang="en-US" dirty="0"/>
          </a:p>
          <a:p>
            <a:pPr algn="ctr"/>
            <a:r>
              <a:rPr lang="en-US" dirty="0">
                <a:hlinkClick r:id="rId3"/>
              </a:rPr>
              <a:t>http://localhost:49090/sum?p=100000000</a:t>
            </a:r>
            <a:endParaRPr lang="en-US" dirty="0"/>
          </a:p>
          <a:p>
            <a:pPr algn="ctr"/>
            <a:r>
              <a:rPr lang="en-US" dirty="0">
                <a:hlinkClick r:id="rId2"/>
              </a:rPr>
              <a:t>http://localhost:49090/sum?p=5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9" y="4572000"/>
            <a:ext cx="3200400" cy="227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76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19101" y="11430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25353" y="1009754"/>
            <a:ext cx="8423385" cy="427799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Node.JS, being a JSON based language, can accept JSON values for the .find method: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 user can bypass it by sending</a:t>
            </a: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Font typeface="Arial" charset="0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6705600" y="69500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F56C8676-1494-424A-9EE1-69F4EB666BA8}" type="slidenum">
              <a:rPr lang="en-US" smtClean="0">
                <a:solidFill>
                  <a:schemeClr val="bg1"/>
                </a:solidFill>
              </a:rPr>
              <a:pPr/>
              <a:t>27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12" y="2828170"/>
            <a:ext cx="9067800" cy="568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0" y="5301734"/>
            <a:ext cx="7466403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hlinkClick r:id="rId3"/>
              </a:rPr>
              <a:t>http://blog.websecurify.com/2014/08/hacking-nodejs-and-mongodb.html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551209"/>
            <a:ext cx="91440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dirty="0"/>
              <a:t>http</a:t>
            </a:r>
            <a:r>
              <a:rPr lang="en-US" dirty="0" smtClean="0"/>
              <a:t>:///server/page?user</a:t>
            </a:r>
            <a:r>
              <a:rPr lang="en-US" dirty="0"/>
              <a:t>[$gt]=a&amp;pass[$gt]=a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36093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JSON-based SQL Injection</a:t>
            </a:r>
          </a:p>
        </p:txBody>
      </p:sp>
    </p:spTree>
    <p:extLst>
      <p:ext uri="{BB962C8B-B14F-4D97-AF65-F5344CB8AC3E}">
        <p14:creationId xmlns:p14="http://schemas.microsoft.com/office/powerpoint/2010/main" val="342919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-173865" y="27287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JSON-base SQL Injection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2654300"/>
            <a:ext cx="8229600" cy="4127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 smtClean="0">
              <a:solidFill>
                <a:schemeClr val="bg1"/>
              </a:solidFill>
            </a:endParaRPr>
          </a:p>
          <a:p>
            <a:endParaRPr lang="en-US" sz="2100" dirty="0" smtClean="0">
              <a:solidFill>
                <a:schemeClr val="bg1"/>
              </a:solidFill>
            </a:endParaRPr>
          </a:p>
          <a:p>
            <a:r>
              <a:rPr lang="en-US" sz="2100" dirty="0" smtClean="0">
                <a:solidFill>
                  <a:schemeClr val="bg1"/>
                </a:solidFill>
              </a:rPr>
              <a:t>This can lead to Regular Expression Denial of Service through the {“username”: {“$regex”: “……..}}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So always validate the input length, structure and permitted characters</a:t>
            </a:r>
          </a:p>
          <a:p>
            <a:endParaRPr lang="en-US" sz="2100" dirty="0" smtClean="0">
              <a:solidFill>
                <a:schemeClr val="bg1"/>
              </a:solidFill>
            </a:endParaRPr>
          </a:p>
          <a:p>
            <a:r>
              <a:rPr lang="en-US" sz="2100" dirty="0" smtClean="0">
                <a:solidFill>
                  <a:schemeClr val="bg1"/>
                </a:solidFill>
              </a:rPr>
              <a:t>Remembering that Node.js is highly sensitive to CPU-intensive tasks, and there’s a single thread for user-code – </a:t>
            </a:r>
            <a:r>
              <a:rPr lang="en-US" sz="2100" dirty="0" err="1" smtClean="0">
                <a:solidFill>
                  <a:schemeClr val="bg1"/>
                </a:solidFill>
              </a:rPr>
              <a:t>ReDoS</a:t>
            </a:r>
            <a:r>
              <a:rPr lang="en-US" sz="2100" dirty="0" smtClean="0">
                <a:solidFill>
                  <a:schemeClr val="bg1"/>
                </a:solidFill>
              </a:rPr>
              <a:t> is really bad</a:t>
            </a: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1415874"/>
            <a:ext cx="4743606" cy="36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defRPr>
            </a:lvl1pPr>
          </a:lstStyle>
          <a:p>
            <a:r>
              <a:rPr lang="en-US" dirty="0" err="1"/>
              <a:t>db.users.find</a:t>
            </a:r>
            <a:r>
              <a:rPr lang="en-US" dirty="0"/>
              <a:t>({username: username});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" y="2654300"/>
            <a:ext cx="8001000" cy="400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bcrypt.compare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candidatePassword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, password,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cb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556692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Re-Dos Demo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58913"/>
            <a:ext cx="9144000" cy="36471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i="1"/>
            </a:lvl1pPr>
          </a:lstStyle>
          <a:p>
            <a:r>
              <a:rPr lang="en-US" sz="1100" dirty="0"/>
              <a:t>http://localhost:49090/?user=admin&amp;pass[$regex]=^(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|a)(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|d</a:t>
            </a:r>
            <a:r>
              <a:rPr lang="en-US" sz="1100" dirty="0" smtClean="0"/>
              <a:t>)$</a:t>
            </a:r>
            <a:endParaRPr lang="en-US" sz="1100" dirty="0"/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61695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986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Some Key Takeaways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8377412"/>
              </p:ext>
            </p:extLst>
          </p:nvPr>
        </p:nvGraphicFramePr>
        <p:xfrm>
          <a:off x="171450" y="2078182"/>
          <a:ext cx="8882743" cy="3103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925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1" y="330661"/>
            <a:ext cx="8839200" cy="437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80457" y="5109029"/>
            <a:ext cx="664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www.Securedevkit.com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55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</a:t>
            </a:r>
            <a:endParaRPr lang="en-US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989166" y="2958356"/>
            <a:ext cx="3877797" cy="7171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</a:t>
            </a:r>
            <a:r>
              <a:rPr lang="en-US" sz="4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US" sz="4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5" y="6413640"/>
            <a:ext cx="1683141" cy="274408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3537146" y="4060329"/>
            <a:ext cx="3500493" cy="358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1pPr>
            <a:lvl2pPr marL="8001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urier New" panose="02070309020205020404" pitchFamily="49" charset="0"/>
              <a:buNone/>
            </a:pPr>
            <a:r>
              <a:rPr lang="en-US" sz="11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amit.ashbel@checkmarx.com</a:t>
            </a:r>
          </a:p>
          <a:p>
            <a:pPr marL="0" indent="0">
              <a:buFont typeface="Courier New" panose="02070309020205020404" pitchFamily="49" charset="0"/>
              <a:buNone/>
            </a:pP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2" name="Picture 2" descr="http://icons.iconarchive.com/icons/graphicloads/100-flat-2/256/email-ic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59" y="4072740"/>
            <a:ext cx="304615" cy="2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cdn1.iconfinder.com/data/icons/iconza-circle-social/64/697029-twitter-51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800" y="4749354"/>
            <a:ext cx="402624" cy="33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3"/>
          <p:cNvSpPr txBox="1">
            <a:spLocks/>
          </p:cNvSpPr>
          <p:nvPr/>
        </p:nvSpPr>
        <p:spPr>
          <a:xfrm>
            <a:off x="3537146" y="4777503"/>
            <a:ext cx="3500493" cy="358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1pPr>
            <a:lvl2pPr marL="8001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ourier New" panose="02070309020205020404" pitchFamily="49" charset="0"/>
              <a:buNone/>
            </a:pPr>
            <a:r>
              <a:rPr lang="en-US" sz="11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lang="en-US" sz="11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aashbel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6" name="Picture 6" descr="http://icons.iconarchive.com/icons/martz90/circle/512/linkedin-icon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58" y="4430979"/>
            <a:ext cx="305457" cy="25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3"/>
          <p:cNvSpPr txBox="1">
            <a:spLocks/>
          </p:cNvSpPr>
          <p:nvPr/>
        </p:nvSpPr>
        <p:spPr>
          <a:xfrm>
            <a:off x="3550745" y="4418916"/>
            <a:ext cx="1445323" cy="358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1pPr>
            <a:lvl2pPr marL="800100" indent="-3429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1"/>
                </a:solidFill>
                <a:latin typeface="Tahoma"/>
                <a:ea typeface="+mn-ea"/>
                <a:cs typeface="Arial Hebrew Ligh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39FE9"/>
              </a:buClr>
              <a:buFont typeface="Courier New" panose="02070309020205020404" pitchFamily="49" charset="0"/>
              <a:buChar char="o"/>
              <a:defRPr lang="en-US" sz="2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ea typeface="+mn-ea"/>
                <a:cs typeface="Arial Hebrew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1100" b="1" dirty="0"/>
              <a:t>Amit Ashbel</a:t>
            </a:r>
          </a:p>
        </p:txBody>
      </p:sp>
    </p:spTree>
    <p:extLst>
      <p:ext uri="{BB962C8B-B14F-4D97-AF65-F5344CB8AC3E}">
        <p14:creationId xmlns:p14="http://schemas.microsoft.com/office/powerpoint/2010/main" val="21801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</TotalTime>
  <Words>563</Words>
  <Application>Microsoft Office PowerPoint</Application>
  <PresentationFormat>On-screen Show (4:3)</PresentationFormat>
  <Paragraphs>176</Paragraphs>
  <Slides>32</Slides>
  <Notes>10</Notes>
  <HiddenSlides>9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How I am about to spend your time?</vt:lpstr>
      <vt:lpstr>About Us</vt:lpstr>
      <vt:lpstr>The Problem</vt:lpstr>
      <vt:lpstr>The Problem</vt:lpstr>
      <vt:lpstr>The Problem</vt:lpstr>
      <vt:lpstr>The Problem</vt:lpstr>
      <vt:lpstr>The Problem</vt:lpstr>
      <vt:lpstr>Game of Hacks – An idea is born</vt:lpstr>
      <vt:lpstr>CISO Concerns – Education and Awareness</vt:lpstr>
      <vt:lpstr>1+1=?</vt:lpstr>
      <vt:lpstr>Let’s take a look at the game www.Gameofhacks.com</vt:lpstr>
      <vt:lpstr>What was behind GoH?</vt:lpstr>
      <vt:lpstr>Honeypot</vt:lpstr>
      <vt:lpstr>GoH Architecture</vt:lpstr>
      <vt:lpstr>Node.js architeture</vt:lpstr>
      <vt:lpstr>Event Driven</vt:lpstr>
      <vt:lpstr>Game Entities</vt:lpstr>
      <vt:lpstr>Answered Question</vt:lpstr>
      <vt:lpstr>Timer</vt:lpstr>
      <vt:lpstr>Timer</vt:lpstr>
      <vt:lpstr>Get your Browsers ready!</vt:lpstr>
      <vt:lpstr>More Node.js points to remember</vt:lpstr>
      <vt:lpstr>Event Driven - remember?</vt:lpstr>
      <vt:lpstr>PowerPoint Presentation</vt:lpstr>
      <vt:lpstr>PowerPoint Presentation</vt:lpstr>
      <vt:lpstr>JSON-based SQL Injection</vt:lpstr>
      <vt:lpstr>PowerPoint Presentation</vt:lpstr>
      <vt:lpstr>Re-Dos Demo</vt:lpstr>
      <vt:lpstr>Some Key Takeaways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Calder</dc:creator>
  <cp:lastModifiedBy>Amit Ashbel</cp:lastModifiedBy>
  <cp:revision>14</cp:revision>
  <dcterms:created xsi:type="dcterms:W3CDTF">2013-10-03T18:23:08Z</dcterms:created>
  <dcterms:modified xsi:type="dcterms:W3CDTF">2015-10-13T13:17:42Z</dcterms:modified>
</cp:coreProperties>
</file>