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61" r:id="rId2"/>
    <p:sldId id="263" r:id="rId3"/>
    <p:sldId id="264" r:id="rId4"/>
    <p:sldId id="266" r:id="rId5"/>
    <p:sldId id="299" r:id="rId6"/>
    <p:sldId id="297" r:id="rId7"/>
    <p:sldId id="298" r:id="rId8"/>
    <p:sldId id="300" r:id="rId9"/>
    <p:sldId id="303" r:id="rId10"/>
    <p:sldId id="306" r:id="rId11"/>
    <p:sldId id="305" r:id="rId12"/>
    <p:sldId id="310" r:id="rId13"/>
    <p:sldId id="301" r:id="rId14"/>
    <p:sldId id="307" r:id="rId15"/>
    <p:sldId id="308" r:id="rId16"/>
    <p:sldId id="309" r:id="rId17"/>
    <p:sldId id="314" r:id="rId18"/>
    <p:sldId id="315" r:id="rId19"/>
    <p:sldId id="320" r:id="rId20"/>
    <p:sldId id="321" r:id="rId21"/>
    <p:sldId id="312" r:id="rId22"/>
    <p:sldId id="323" r:id="rId23"/>
    <p:sldId id="324" r:id="rId24"/>
    <p:sldId id="325" r:id="rId25"/>
    <p:sldId id="326" r:id="rId26"/>
    <p:sldId id="327" r:id="rId27"/>
    <p:sldId id="340" r:id="rId28"/>
    <p:sldId id="341" r:id="rId29"/>
    <p:sldId id="296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9E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8" autoAdjust="0"/>
    <p:restoredTop sz="86486" autoAdjust="0"/>
  </p:normalViewPr>
  <p:slideViewPr>
    <p:cSldViewPr snapToGrid="0" snapToObjects="1">
      <p:cViewPr varScale="1">
        <p:scale>
          <a:sx n="86" d="100"/>
          <a:sy n="86" d="100"/>
        </p:scale>
        <p:origin x="-65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6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handoutMaster" Target="handoutMasters/handout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smazubair:Documents:Q1-2015:stats:Analysis:Stats_2015_PE_AZ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smazubair:Documents:Q1-2015:stats:Analysis:Stats_2015_PE_AZ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smazubair:Documents:Q1-2015:stats:Analysis:Stats_2015_PE_AZ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smazubair:Documents:Q1-2015:stats:Analysis:Stats_2015_PE_AZ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smazubair:Documents:Q1-2015:stats:Analysis:Stats_2015_PE_AZ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smazubair:Documents:Q1-2015:stats:Analysis:Stats_2015_PE_AZ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smazubair:Documents:Q1-2015:stats:Analysis:Stats_2015_PE_AZ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smazubair:Documents:Q1-2015:stats:Analysis:Stats_2015_PE_AZ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smazubair:Documents:Q1-2015:stats:Analysis:Stats_2015_PE_AZ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63304712539073"/>
          <c:y val="0.0409690486231242"/>
          <c:w val="0.922137327055224"/>
          <c:h val="0.52408658281794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WOE!$F$1</c:f>
              <c:strCache>
                <c:ptCount val="1"/>
                <c:pt idx="0">
                  <c:v>slot_count</c:v>
                </c:pt>
              </c:strCache>
            </c:strRef>
          </c:tx>
          <c:invertIfNegative val="0"/>
          <c:cat>
            <c:strRef>
              <c:f>WOE!$E$2:$E$14</c:f>
              <c:strCache>
                <c:ptCount val="4"/>
                <c:pt idx="0">
                  <c:v>Finance and Insurance</c:v>
                </c:pt>
                <c:pt idx="1">
                  <c:v>Health Care and Social Assistance</c:v>
                </c:pt>
                <c:pt idx="2">
                  <c:v>Information</c:v>
                </c:pt>
                <c:pt idx="3">
                  <c:v>Retail Trade</c:v>
                </c:pt>
              </c:strCache>
            </c:strRef>
          </c:cat>
          <c:val>
            <c:numRef>
              <c:f>WOE!$F$2:$F$14</c:f>
            </c:numRef>
          </c:val>
        </c:ser>
        <c:ser>
          <c:idx val="1"/>
          <c:order val="1"/>
          <c:tx>
            <c:strRef>
              <c:f>WOE!$G$1</c:f>
              <c:strCache>
                <c:ptCount val="1"/>
                <c:pt idx="0">
                  <c:v>Always Vulnerable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WOE!$E$2:$E$14</c:f>
              <c:strCache>
                <c:ptCount val="4"/>
                <c:pt idx="0">
                  <c:v>Finance and Insurance</c:v>
                </c:pt>
                <c:pt idx="1">
                  <c:v>Health Care and Social Assistance</c:v>
                </c:pt>
                <c:pt idx="2">
                  <c:v>Information</c:v>
                </c:pt>
                <c:pt idx="3">
                  <c:v>Retail Trade</c:v>
                </c:pt>
              </c:strCache>
            </c:strRef>
          </c:cat>
          <c:val>
            <c:numRef>
              <c:f>WOE!$G$2:$G$14</c:f>
              <c:numCache>
                <c:formatCode>0%</c:formatCode>
                <c:ptCount val="4"/>
                <c:pt idx="0">
                  <c:v>0.393695014662757</c:v>
                </c:pt>
                <c:pt idx="1">
                  <c:v>0.524137931034483</c:v>
                </c:pt>
                <c:pt idx="2">
                  <c:v>0.378999179655455</c:v>
                </c:pt>
                <c:pt idx="3">
                  <c:v>0.596602972399151</c:v>
                </c:pt>
              </c:numCache>
            </c:numRef>
          </c:val>
        </c:ser>
        <c:ser>
          <c:idx val="2"/>
          <c:order val="2"/>
          <c:tx>
            <c:strRef>
              <c:f>WOE!$H$1</c:f>
              <c:strCache>
                <c:ptCount val="1"/>
                <c:pt idx="0">
                  <c:v>Frequently Vulnerable 271-364 days a year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WOE!$E$2:$E$14</c:f>
              <c:strCache>
                <c:ptCount val="4"/>
                <c:pt idx="0">
                  <c:v>Finance and Insurance</c:v>
                </c:pt>
                <c:pt idx="1">
                  <c:v>Health Care and Social Assistance</c:v>
                </c:pt>
                <c:pt idx="2">
                  <c:v>Information</c:v>
                </c:pt>
                <c:pt idx="3">
                  <c:v>Retail Trade</c:v>
                </c:pt>
              </c:strCache>
            </c:strRef>
          </c:cat>
          <c:val>
            <c:numRef>
              <c:f>WOE!$H$2:$H$14</c:f>
              <c:numCache>
                <c:formatCode>0%</c:formatCode>
                <c:ptCount val="4"/>
                <c:pt idx="0">
                  <c:v>0.142961876832845</c:v>
                </c:pt>
                <c:pt idx="1">
                  <c:v>0.096551724137931</c:v>
                </c:pt>
                <c:pt idx="2">
                  <c:v>0.106644790812141</c:v>
                </c:pt>
                <c:pt idx="3">
                  <c:v>0.0870488322717622</c:v>
                </c:pt>
              </c:numCache>
            </c:numRef>
          </c:val>
        </c:ser>
        <c:ser>
          <c:idx val="3"/>
          <c:order val="3"/>
          <c:tx>
            <c:strRef>
              <c:f>WOE!$I$1</c:f>
              <c:strCache>
                <c:ptCount val="1"/>
                <c:pt idx="0">
                  <c:v>Regularly Vulnerable 151-270 days a year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WOE!$E$2:$E$14</c:f>
              <c:strCache>
                <c:ptCount val="4"/>
                <c:pt idx="0">
                  <c:v>Finance and Insurance</c:v>
                </c:pt>
                <c:pt idx="1">
                  <c:v>Health Care and Social Assistance</c:v>
                </c:pt>
                <c:pt idx="2">
                  <c:v>Information</c:v>
                </c:pt>
                <c:pt idx="3">
                  <c:v>Retail Trade</c:v>
                </c:pt>
              </c:strCache>
            </c:strRef>
          </c:cat>
          <c:val>
            <c:numRef>
              <c:f>WOE!$I$2:$I$14</c:f>
              <c:numCache>
                <c:formatCode>0%</c:formatCode>
                <c:ptCount val="4"/>
                <c:pt idx="0">
                  <c:v>0.11217008797654</c:v>
                </c:pt>
                <c:pt idx="1">
                  <c:v>0.124137931034483</c:v>
                </c:pt>
                <c:pt idx="2">
                  <c:v>0.139458572600492</c:v>
                </c:pt>
                <c:pt idx="3">
                  <c:v>0.0976645435244161</c:v>
                </c:pt>
              </c:numCache>
            </c:numRef>
          </c:val>
        </c:ser>
        <c:ser>
          <c:idx val="4"/>
          <c:order val="4"/>
          <c:tx>
            <c:strRef>
              <c:f>WOE!$J$1</c:f>
              <c:strCache>
                <c:ptCount val="1"/>
                <c:pt idx="0">
                  <c:v>Occasionally Vulnerable 31-150 days a year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WOE!$E$2:$E$14</c:f>
              <c:strCache>
                <c:ptCount val="4"/>
                <c:pt idx="0">
                  <c:v>Finance and Insurance</c:v>
                </c:pt>
                <c:pt idx="1">
                  <c:v>Health Care and Social Assistance</c:v>
                </c:pt>
                <c:pt idx="2">
                  <c:v>Information</c:v>
                </c:pt>
                <c:pt idx="3">
                  <c:v>Retail Trade</c:v>
                </c:pt>
              </c:strCache>
            </c:strRef>
          </c:cat>
          <c:val>
            <c:numRef>
              <c:f>WOE!$J$2:$J$14</c:f>
              <c:numCache>
                <c:formatCode>0%</c:formatCode>
                <c:ptCount val="4"/>
                <c:pt idx="0">
                  <c:v>0.183284457478006</c:v>
                </c:pt>
                <c:pt idx="1">
                  <c:v>0.113793103448276</c:v>
                </c:pt>
                <c:pt idx="2">
                  <c:v>0.157506152584085</c:v>
                </c:pt>
                <c:pt idx="3">
                  <c:v>0.10828025477707</c:v>
                </c:pt>
              </c:numCache>
            </c:numRef>
          </c:val>
        </c:ser>
        <c:ser>
          <c:idx val="5"/>
          <c:order val="5"/>
          <c:tx>
            <c:strRef>
              <c:f>WOE!$K$1</c:f>
              <c:strCache>
                <c:ptCount val="1"/>
                <c:pt idx="0">
                  <c:v>Rarely Vulnerable 30 days or less a year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WOE!$E$2:$E$14</c:f>
              <c:strCache>
                <c:ptCount val="4"/>
                <c:pt idx="0">
                  <c:v>Finance and Insurance</c:v>
                </c:pt>
                <c:pt idx="1">
                  <c:v>Health Care and Social Assistance</c:v>
                </c:pt>
                <c:pt idx="2">
                  <c:v>Information</c:v>
                </c:pt>
                <c:pt idx="3">
                  <c:v>Retail Trade</c:v>
                </c:pt>
              </c:strCache>
            </c:strRef>
          </c:cat>
          <c:val>
            <c:numRef>
              <c:f>WOE!$K$2:$K$14</c:f>
              <c:numCache>
                <c:formatCode>0%</c:formatCode>
                <c:ptCount val="4"/>
                <c:pt idx="0">
                  <c:v>0.167888563049853</c:v>
                </c:pt>
                <c:pt idx="1">
                  <c:v>0.141379310344828</c:v>
                </c:pt>
                <c:pt idx="2">
                  <c:v>0.217391304347826</c:v>
                </c:pt>
                <c:pt idx="3">
                  <c:v>0.110403397027601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76714008"/>
        <c:axId val="-2076711032"/>
      </c:barChart>
      <c:catAx>
        <c:axId val="-2076714008"/>
        <c:scaling>
          <c:orientation val="minMax"/>
        </c:scaling>
        <c:delete val="0"/>
        <c:axPos val="b"/>
        <c:majorTickMark val="out"/>
        <c:minorTickMark val="none"/>
        <c:tickLblPos val="nextTo"/>
        <c:crossAx val="-2076711032"/>
        <c:crosses val="autoZero"/>
        <c:auto val="1"/>
        <c:lblAlgn val="ctr"/>
        <c:lblOffset val="100"/>
        <c:noMultiLvlLbl val="0"/>
      </c:catAx>
      <c:valAx>
        <c:axId val="-2076711032"/>
        <c:scaling>
          <c:orientation val="minMax"/>
          <c:max val="1.0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-207671400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052957789522885"/>
          <c:y val="0.730028899717917"/>
          <c:w val="0.877368676518175"/>
          <c:h val="0.21813728990985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0" i="0">
          <a:latin typeface="Helvetica Neue Light"/>
          <a:cs typeface="Helvetica Neue Ligh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1"/>
              <c:spPr/>
              <c:txPr>
                <a:bodyPr/>
                <a:lstStyle/>
                <a:p>
                  <a:pPr>
                    <a:defRPr sz="1600"/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'Q22'!$B$48:$B$51</c:f>
              <c:strCache>
                <c:ptCount val="4"/>
                <c:pt idx="0">
                  <c:v>Board of Directors</c:v>
                </c:pt>
                <c:pt idx="1">
                  <c:v>Executive Management</c:v>
                </c:pt>
                <c:pt idx="2">
                  <c:v>Software Development</c:v>
                </c:pt>
                <c:pt idx="3">
                  <c:v>Security Department</c:v>
                </c:pt>
              </c:strCache>
            </c:strRef>
          </c:cat>
          <c:val>
            <c:numRef>
              <c:f>'Q22'!$C$48:$C$51</c:f>
              <c:numCache>
                <c:formatCode>0%</c:formatCode>
                <c:ptCount val="4"/>
                <c:pt idx="0">
                  <c:v>0.0932203389830508</c:v>
                </c:pt>
                <c:pt idx="1">
                  <c:v>0.288135593220339</c:v>
                </c:pt>
                <c:pt idx="2">
                  <c:v>0.279661016949152</c:v>
                </c:pt>
                <c:pt idx="3">
                  <c:v>0.296610169491525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9460472"/>
        <c:axId val="-2079457496"/>
      </c:barChart>
      <c:catAx>
        <c:axId val="-2079460472"/>
        <c:scaling>
          <c:orientation val="minMax"/>
        </c:scaling>
        <c:delete val="0"/>
        <c:axPos val="b"/>
        <c:majorTickMark val="out"/>
        <c:minorTickMark val="none"/>
        <c:tickLblPos val="nextTo"/>
        <c:crossAx val="-2079457496"/>
        <c:crosses val="autoZero"/>
        <c:auto val="1"/>
        <c:lblAlgn val="ctr"/>
        <c:lblOffset val="100"/>
        <c:noMultiLvlLbl val="0"/>
      </c:catAx>
      <c:valAx>
        <c:axId val="-207945749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0794604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0" i="0">
          <a:latin typeface="Helvetica Neue Light"/>
          <a:cs typeface="Helvetica Neue Ligh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Average Number of Vulns Open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'AccountabilityCol AN-AQ on Data'!$B$54:$B$57</c:f>
              <c:strCache>
                <c:ptCount val="4"/>
                <c:pt idx="0">
                  <c:v>Board of Directors</c:v>
                </c:pt>
                <c:pt idx="1">
                  <c:v>Executive Management</c:v>
                </c:pt>
                <c:pt idx="2">
                  <c:v>Software Development</c:v>
                </c:pt>
                <c:pt idx="3">
                  <c:v>Security Department</c:v>
                </c:pt>
              </c:strCache>
            </c:strRef>
          </c:cat>
          <c:val>
            <c:numRef>
              <c:f>'AccountabilityCol AN-AQ on Data'!$C$54:$C$57</c:f>
              <c:numCache>
                <c:formatCode>0</c:formatCode>
                <c:ptCount val="4"/>
                <c:pt idx="0">
                  <c:v>10.36363636363636</c:v>
                </c:pt>
                <c:pt idx="1">
                  <c:v>10.3529411764706</c:v>
                </c:pt>
                <c:pt idx="2">
                  <c:v>17.09090909090909</c:v>
                </c:pt>
                <c:pt idx="3">
                  <c:v>25.22857142857143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9424184"/>
        <c:axId val="-2079421208"/>
      </c:barChart>
      <c:catAx>
        <c:axId val="-2079424184"/>
        <c:scaling>
          <c:orientation val="minMax"/>
        </c:scaling>
        <c:delete val="0"/>
        <c:axPos val="b"/>
        <c:majorTickMark val="out"/>
        <c:minorTickMark val="none"/>
        <c:tickLblPos val="nextTo"/>
        <c:crossAx val="-2079421208"/>
        <c:crosses val="autoZero"/>
        <c:auto val="1"/>
        <c:lblAlgn val="ctr"/>
        <c:lblOffset val="100"/>
        <c:noMultiLvlLbl val="0"/>
      </c:catAx>
      <c:valAx>
        <c:axId val="-207942120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-2079424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b="0" i="0">
          <a:latin typeface="Helvetica Neue Light"/>
          <a:cs typeface="Helvetica Neue Ligh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 algn="ctr" rtl="0">
              <a:defRPr/>
            </a:pPr>
            <a:r>
              <a:rPr lang="en-US"/>
              <a:t>Average Time to Fix (Days)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'AccountabilityCol AN-AQ on Data'!$H$54:$H$57</c:f>
              <c:strCache>
                <c:ptCount val="4"/>
                <c:pt idx="0">
                  <c:v>Board of Directors</c:v>
                </c:pt>
                <c:pt idx="1">
                  <c:v>Executive Management</c:v>
                </c:pt>
                <c:pt idx="2">
                  <c:v>Software Development</c:v>
                </c:pt>
                <c:pt idx="3">
                  <c:v>Security Department</c:v>
                </c:pt>
              </c:strCache>
            </c:strRef>
          </c:cat>
          <c:val>
            <c:numRef>
              <c:f>'AccountabilityCol AN-AQ on Data'!$I$54:$I$57</c:f>
              <c:numCache>
                <c:formatCode>0</c:formatCode>
                <c:ptCount val="4"/>
                <c:pt idx="0">
                  <c:v>128.5454545454545</c:v>
                </c:pt>
                <c:pt idx="1">
                  <c:v>119.2058823529412</c:v>
                </c:pt>
                <c:pt idx="2">
                  <c:v>108.0606060606061</c:v>
                </c:pt>
                <c:pt idx="3">
                  <c:v>113.8285714285714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9395128"/>
        <c:axId val="-2079392152"/>
      </c:barChart>
      <c:catAx>
        <c:axId val="-2079395128"/>
        <c:scaling>
          <c:orientation val="minMax"/>
        </c:scaling>
        <c:delete val="0"/>
        <c:axPos val="b"/>
        <c:majorTickMark val="out"/>
        <c:minorTickMark val="none"/>
        <c:tickLblPos val="nextTo"/>
        <c:crossAx val="-2079392152"/>
        <c:crosses val="autoZero"/>
        <c:auto val="1"/>
        <c:lblAlgn val="ctr"/>
        <c:lblOffset val="100"/>
        <c:noMultiLvlLbl val="0"/>
      </c:catAx>
      <c:valAx>
        <c:axId val="-2079392152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-20793951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b="0" i="0">
          <a:latin typeface="Helvetica Neue Light"/>
          <a:cs typeface="Helvetica Neue Ligh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Remediation Rate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'AccountabilityCol AN-AQ on Data'!$K$54:$K$57</c:f>
              <c:strCache>
                <c:ptCount val="4"/>
                <c:pt idx="0">
                  <c:v>Board of Directors</c:v>
                </c:pt>
                <c:pt idx="1">
                  <c:v>Executive Management</c:v>
                </c:pt>
                <c:pt idx="2">
                  <c:v>Software Development</c:v>
                </c:pt>
                <c:pt idx="3">
                  <c:v>Security Department</c:v>
                </c:pt>
              </c:strCache>
            </c:strRef>
          </c:cat>
          <c:val>
            <c:numRef>
              <c:f>'AccountabilityCol AN-AQ on Data'!$L$54:$L$57</c:f>
              <c:numCache>
                <c:formatCode>0%</c:formatCode>
                <c:ptCount val="4"/>
                <c:pt idx="0">
                  <c:v>0.438089418181818</c:v>
                </c:pt>
                <c:pt idx="1">
                  <c:v>0.430910294117647</c:v>
                </c:pt>
                <c:pt idx="2">
                  <c:v>0.374939424242424</c:v>
                </c:pt>
                <c:pt idx="3">
                  <c:v>0.427512714285714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9366072"/>
        <c:axId val="-2079363096"/>
      </c:barChart>
      <c:catAx>
        <c:axId val="-2079366072"/>
        <c:scaling>
          <c:orientation val="minMax"/>
        </c:scaling>
        <c:delete val="0"/>
        <c:axPos val="b"/>
        <c:majorTickMark val="out"/>
        <c:minorTickMark val="none"/>
        <c:tickLblPos val="nextTo"/>
        <c:crossAx val="-2079363096"/>
        <c:crosses val="autoZero"/>
        <c:auto val="1"/>
        <c:lblAlgn val="ctr"/>
        <c:lblOffset val="100"/>
        <c:noMultiLvlLbl val="0"/>
      </c:catAx>
      <c:valAx>
        <c:axId val="-207936309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0793660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b="0" i="0">
          <a:latin typeface="Helvetica Neue Light"/>
          <a:cs typeface="Helvetica Neue Ligh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Primary driver for resolving website vulnerabilities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0996853384779894"/>
          <c:y val="0.152939839617654"/>
          <c:w val="0.875745567217835"/>
          <c:h val="0.5937973974778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'Driver (Col AI-AM)'!$G$33</c:f>
              <c:strCache>
                <c:ptCount val="1"/>
                <c:pt idx="0">
                  <c:v>Response %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'Driver (Col AI-AM)'!$A$34:$A$38</c:f>
              <c:strCache>
                <c:ptCount val="5"/>
                <c:pt idx="0">
                  <c:v>Compliance</c:v>
                </c:pt>
                <c:pt idx="1">
                  <c:v>Corporate Policy</c:v>
                </c:pt>
                <c:pt idx="2">
                  <c:v>Risk Reduction</c:v>
                </c:pt>
                <c:pt idx="3">
                  <c:v>Customer or Partner Demand</c:v>
                </c:pt>
                <c:pt idx="4">
                  <c:v>Other</c:v>
                </c:pt>
              </c:strCache>
            </c:strRef>
          </c:cat>
          <c:val>
            <c:numRef>
              <c:f>'Driver (Col AI-AM)'!$G$34:$G$38</c:f>
              <c:numCache>
                <c:formatCode>0%</c:formatCode>
                <c:ptCount val="5"/>
                <c:pt idx="0">
                  <c:v>0.153846153846154</c:v>
                </c:pt>
                <c:pt idx="1">
                  <c:v>0.0576923076923077</c:v>
                </c:pt>
                <c:pt idx="2">
                  <c:v>0.346153846153846</c:v>
                </c:pt>
                <c:pt idx="3">
                  <c:v>0.192307692307692</c:v>
                </c:pt>
                <c:pt idx="4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4574264"/>
        <c:axId val="-2074571288"/>
      </c:barChart>
      <c:catAx>
        <c:axId val="-2074574264"/>
        <c:scaling>
          <c:orientation val="minMax"/>
        </c:scaling>
        <c:delete val="0"/>
        <c:axPos val="b"/>
        <c:majorTickMark val="out"/>
        <c:minorTickMark val="none"/>
        <c:tickLblPos val="nextTo"/>
        <c:crossAx val="-2074571288"/>
        <c:crosses val="autoZero"/>
        <c:auto val="1"/>
        <c:lblAlgn val="ctr"/>
        <c:lblOffset val="100"/>
        <c:noMultiLvlLbl val="0"/>
      </c:catAx>
      <c:valAx>
        <c:axId val="-2074571288"/>
        <c:scaling>
          <c:orientation val="minMax"/>
        </c:scaling>
        <c:delete val="1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respondents</a:t>
                </a:r>
              </a:p>
            </c:rich>
          </c:tx>
          <c:overlay val="0"/>
        </c:title>
        <c:numFmt formatCode="0%" sourceLinked="1"/>
        <c:majorTickMark val="out"/>
        <c:minorTickMark val="none"/>
        <c:tickLblPos val="nextTo"/>
        <c:crossAx val="-20745742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0" i="0">
          <a:latin typeface="Helvetica Neue Light"/>
          <a:cs typeface="Helvetica Neue Ligh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Average # of vulnerabilities</a:t>
            </a:r>
          </a:p>
        </c:rich>
      </c:tx>
      <c:layout>
        <c:manualLayout>
          <c:xMode val="edge"/>
          <c:yMode val="edge"/>
          <c:x val="0.262212643678161"/>
          <c:y val="0.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'Driver (Col AI-AM)'!$C$33</c:f>
              <c:strCache>
                <c:ptCount val="1"/>
                <c:pt idx="0">
                  <c:v>Average # of vulns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'Driver (Col AI-AM)'!$A$34:$A$38</c:f>
              <c:strCache>
                <c:ptCount val="5"/>
                <c:pt idx="0">
                  <c:v>Compliance</c:v>
                </c:pt>
                <c:pt idx="1">
                  <c:v>Corporate Policy</c:v>
                </c:pt>
                <c:pt idx="2">
                  <c:v>Risk Reduction</c:v>
                </c:pt>
                <c:pt idx="3">
                  <c:v>Customer or Partner Demand</c:v>
                </c:pt>
                <c:pt idx="4">
                  <c:v>Other</c:v>
                </c:pt>
              </c:strCache>
            </c:strRef>
          </c:cat>
          <c:val>
            <c:numRef>
              <c:f>'Driver (Col AI-AM)'!$C$34:$C$38</c:f>
              <c:numCache>
                <c:formatCode>0</c:formatCode>
                <c:ptCount val="5"/>
                <c:pt idx="0" formatCode="General">
                  <c:v>14.0</c:v>
                </c:pt>
                <c:pt idx="1">
                  <c:v>20.66666666666667</c:v>
                </c:pt>
                <c:pt idx="2">
                  <c:v>28.22222222222218</c:v>
                </c:pt>
                <c:pt idx="3">
                  <c:v>28.0</c:v>
                </c:pt>
                <c:pt idx="4">
                  <c:v>9.69230769230769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4537896"/>
        <c:axId val="-2074532504"/>
      </c:barChart>
      <c:catAx>
        <c:axId val="-20745378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Primary reasons for resolving web site vulnerabilities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-2074532504"/>
        <c:crosses val="autoZero"/>
        <c:auto val="1"/>
        <c:lblAlgn val="ctr"/>
        <c:lblOffset val="100"/>
        <c:noMultiLvlLbl val="0"/>
      </c:catAx>
      <c:valAx>
        <c:axId val="-2074532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745378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b="0" i="0">
          <a:latin typeface="Helvetica Neue Light"/>
          <a:cs typeface="Helvetica Neue Light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 algn="ctr" rtl="0">
              <a:defRPr sz="1400"/>
            </a:pPr>
            <a:r>
              <a:rPr lang="en-US" sz="1400"/>
              <a:t>Average Time to Fix (Days)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'Driver (Col AI-AM)'!$C$33</c:f>
              <c:strCache>
                <c:ptCount val="1"/>
                <c:pt idx="0">
                  <c:v>Average # of vulns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'Driver (Col AI-AM)'!$A$34:$A$38</c:f>
              <c:strCache>
                <c:ptCount val="5"/>
                <c:pt idx="0">
                  <c:v>Compliance</c:v>
                </c:pt>
                <c:pt idx="1">
                  <c:v>Corporate Policy</c:v>
                </c:pt>
                <c:pt idx="2">
                  <c:v>Risk Reduction</c:v>
                </c:pt>
                <c:pt idx="3">
                  <c:v>Customer or Partner Demand</c:v>
                </c:pt>
                <c:pt idx="4">
                  <c:v>Other</c:v>
                </c:pt>
              </c:strCache>
            </c:strRef>
          </c:cat>
          <c:val>
            <c:numRef>
              <c:f>'Driver (Col AI-AM)'!$E$34:$E$38</c:f>
              <c:numCache>
                <c:formatCode>0</c:formatCode>
                <c:ptCount val="5"/>
                <c:pt idx="0">
                  <c:v>131.875</c:v>
                </c:pt>
                <c:pt idx="1">
                  <c:v>86.0</c:v>
                </c:pt>
                <c:pt idx="2">
                  <c:v>77.9444444444445</c:v>
                </c:pt>
                <c:pt idx="3">
                  <c:v>162.8</c:v>
                </c:pt>
                <c:pt idx="4">
                  <c:v>149.6153846153846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4488312"/>
        <c:axId val="-2074482744"/>
      </c:barChart>
      <c:catAx>
        <c:axId val="-20744883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Primary reasons for resolving web site vulnerabilities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-2074482744"/>
        <c:crosses val="autoZero"/>
        <c:auto val="1"/>
        <c:lblAlgn val="ctr"/>
        <c:lblOffset val="100"/>
        <c:noMultiLvlLbl val="0"/>
      </c:catAx>
      <c:valAx>
        <c:axId val="-2074482744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-20744883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b="0" i="0">
          <a:latin typeface="Helvetica Neue Light"/>
          <a:cs typeface="Helvetica Neue Light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Average Remediation Rate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'Driver (Col AI-AM)'!$C$33</c:f>
              <c:strCache>
                <c:ptCount val="1"/>
                <c:pt idx="0">
                  <c:v>Average # of vulns</c:v>
                </c:pt>
              </c:strCache>
            </c:strRef>
          </c:tx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'Driver (Col AI-AM)'!$A$34:$A$38</c:f>
              <c:strCache>
                <c:ptCount val="5"/>
                <c:pt idx="0">
                  <c:v>Compliance</c:v>
                </c:pt>
                <c:pt idx="1">
                  <c:v>Corporate Policy</c:v>
                </c:pt>
                <c:pt idx="2">
                  <c:v>Risk Reduction</c:v>
                </c:pt>
                <c:pt idx="3">
                  <c:v>Customer or Partner Demand</c:v>
                </c:pt>
                <c:pt idx="4">
                  <c:v>Other</c:v>
                </c:pt>
              </c:strCache>
            </c:strRef>
          </c:cat>
          <c:val>
            <c:numRef>
              <c:f>'Driver (Col AI-AM)'!$F$34:$F$38</c:f>
              <c:numCache>
                <c:formatCode>0%</c:formatCode>
                <c:ptCount val="5"/>
                <c:pt idx="0">
                  <c:v>0.553509875</c:v>
                </c:pt>
                <c:pt idx="1">
                  <c:v>0.214320666666667</c:v>
                </c:pt>
                <c:pt idx="2">
                  <c:v>0.395809722222222</c:v>
                </c:pt>
                <c:pt idx="3">
                  <c:v>0.4954772</c:v>
                </c:pt>
                <c:pt idx="4">
                  <c:v>0.330789738461538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74701736"/>
        <c:axId val="-2074463976"/>
      </c:barChart>
      <c:catAx>
        <c:axId val="-20747017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Primary reasons for resolving web site vulnerabilities</a:t>
                </a:r>
              </a:p>
            </c:rich>
          </c:tx>
          <c:layout/>
          <c:overlay val="0"/>
        </c:title>
        <c:numFmt formatCode="0%" sourceLinked="1"/>
        <c:majorTickMark val="out"/>
        <c:minorTickMark val="none"/>
        <c:tickLblPos val="nextTo"/>
        <c:crossAx val="-2074463976"/>
        <c:crosses val="autoZero"/>
        <c:auto val="1"/>
        <c:lblAlgn val="ctr"/>
        <c:lblOffset val="100"/>
        <c:noMultiLvlLbl val="0"/>
      </c:catAx>
      <c:valAx>
        <c:axId val="-207446397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2074701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b="0" i="0">
          <a:latin typeface="Helvetica Neue Light"/>
          <a:cs typeface="Helvetica Neue Light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619D7-ADF5-A640-B690-B898CA1AE6EE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4F49D-6541-E24E-983B-AD5E1BA6D5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0804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BD439-920E-2A4F-BEAA-3746231FB2E9}" type="datetimeFigureOut">
              <a:rPr lang="en-US" smtClean="0"/>
              <a:t>10/13/15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CFAEF-09FE-814D-A7C9-84B0C0DA8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4729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Relationship Id="rId3" Type="http://schemas.openxmlformats.org/officeDocument/2006/relationships/hyperlink" Target="http://www.verizonenterprise.com/resources/reports/rp_data-breach-investigation-report-2015-insider_en_xg.pdf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sj.com/articles/financial-firms-bolster-cybersecurity-budgets-1416182536" TargetMode="External"/><Relationship Id="rId4" Type="http://schemas.openxmlformats.org/officeDocument/2006/relationships/hyperlink" Target="http://mspmentor.net/managed-security-services/100314/pwc-cybersecurity-costs-rise-budgets-decrease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Relationship Id="rId3" Type="http://schemas.openxmlformats.org/officeDocument/2006/relationships/hyperlink" Target="http://www.verizonenterprise.com/resources/reports/rp_data-breach-investigation-report-2015-insider_en_xg.pdf" TargetMode="Externa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Relationship Id="rId3" Type="http://schemas.openxmlformats.org/officeDocument/2006/relationships/hyperlink" Target="http://www.darkreading.com/attacks-breaches/most-companies-expect-to-be-hacked-in-the-next-12-months/d/d-id/1319497?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ortune.com/2015/01/23/cyber-attack-insurance-lloyds/" TargetMode="External"/><Relationship Id="rId4" Type="http://schemas.openxmlformats.org/officeDocument/2006/relationships/hyperlink" Target="http://www.techtimes.com/articles/27454/20150120/cyber-insurance-forefront-companies-minds.htm" TargetMode="External"/><Relationship Id="rId5" Type="http://schemas.openxmlformats.org/officeDocument/2006/relationships/hyperlink" Target="http://www.latimes.com/business/la-fi-hacking-insurance-20150210-story.html" TargetMode="External"/><Relationship Id="rId6" Type="http://schemas.openxmlformats.org/officeDocument/2006/relationships/hyperlink" Target="http://www.cnbc.com/id/101804150" TargetMode="External"/><Relationship Id="rId7" Type="http://schemas.openxmlformats.org/officeDocument/2006/relationships/hyperlink" Target="http://www.darkreading.com/risk/the-problem-with-cyber-insurance/a/d-id/1269682?%23ftag=YHF87e0214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urancejournal.com/news/national/2014/02/26/321638.htm" TargetMode="External"/><Relationship Id="rId4" Type="http://schemas.openxmlformats.org/officeDocument/2006/relationships/hyperlink" Target="http://www.latimes.com/business/la-fi-hacking-insurance-20150210-story.html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Relationship Id="rId3" Type="http://schemas.openxmlformats.org/officeDocument/2006/relationships/hyperlink" Target="http://www.businessinsurance.com/article/20150206/NEWS06/150209857/aig-unit-leads-anthems-cyber-coverage?tags=%7C83%7C299%7C302%7C329" TargetMode="Externa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Relationship Id="rId3" Type="http://schemas.openxmlformats.org/officeDocument/2006/relationships/hyperlink" Target="https://www.youtube.com/watch?v=nT-TGvYOBpI&amp;list=UUJ6q9Ie29ajGqKApbLqfBO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sz="1800" u="none">
                <a:uFillTx/>
              </a:defRPr>
            </a:pPr>
            <a:r>
              <a:rPr lang="en-US" sz="1200" u="sng" dirty="0" smtClean="0">
                <a:uFill>
                  <a:solidFill/>
                </a:uFill>
                <a:hlinkClick r:id="rId3"/>
              </a:rPr>
              <a:t>http://www.verizonenterprise.com/resources/reports/rp_data-breach-investigation-report-2015-insider_en_xg.pdf</a:t>
            </a:r>
            <a:endParaRPr lang="en-US" sz="1200" u="sng" dirty="0">
              <a:uFill>
                <a:solidFill/>
              </a:uFill>
              <a:hlinkClick r:id="rId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C1452C-2E31-B345-B8B2-AE0CCFA8081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19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sz="1800">
                <a:uFillTx/>
              </a:defRPr>
            </a:pPr>
            <a:r>
              <a:rPr lang="en-US" sz="1200" dirty="0" smtClean="0">
                <a:uFill>
                  <a:solidFill/>
                </a:uFill>
              </a:rPr>
              <a:t>http://</a:t>
            </a:r>
            <a:r>
              <a:rPr lang="en-US" sz="1200" dirty="0" err="1" smtClean="0">
                <a:uFill>
                  <a:solidFill/>
                </a:uFill>
              </a:rPr>
              <a:t>www.infosecurity-magazine.com</a:t>
            </a:r>
            <a:r>
              <a:rPr lang="en-US" sz="1200" dirty="0" smtClean="0">
                <a:uFill>
                  <a:solidFill/>
                </a:uFill>
              </a:rPr>
              <a:t>/news/global-security-spend-set-to-top/</a:t>
            </a:r>
          </a:p>
          <a:p>
            <a:pPr lvl="0">
              <a:defRPr sz="1800">
                <a:uFillTx/>
              </a:defRPr>
            </a:pPr>
            <a:r>
              <a:rPr lang="en-US" sz="1200" dirty="0" smtClean="0">
                <a:uFill>
                  <a:solidFill/>
                </a:uFill>
              </a:rPr>
              <a:t>http://</a:t>
            </a:r>
            <a:r>
              <a:rPr lang="en-US" sz="1200" dirty="0" err="1" smtClean="0">
                <a:uFill>
                  <a:solidFill/>
                </a:uFill>
              </a:rPr>
              <a:t>www.securityweek.com</a:t>
            </a:r>
            <a:r>
              <a:rPr lang="en-US" sz="1200" dirty="0" smtClean="0">
                <a:uFill>
                  <a:solidFill/>
                </a:uFill>
              </a:rPr>
              <a:t>/global-cybersecurity-spending-reach-769-billion-2015-gartner</a:t>
            </a:r>
          </a:p>
          <a:p>
            <a:pPr lvl="0">
              <a:defRPr sz="1800">
                <a:uFillTx/>
              </a:defRPr>
            </a:pPr>
            <a:r>
              <a:rPr lang="en-US" sz="1200" dirty="0" smtClean="0">
                <a:uFill>
                  <a:solidFill/>
                </a:uFill>
              </a:rPr>
              <a:t>http://</a:t>
            </a:r>
            <a:r>
              <a:rPr lang="en-US" sz="1200" dirty="0" err="1" smtClean="0">
                <a:uFill>
                  <a:solidFill/>
                </a:uFill>
              </a:rPr>
              <a:t>www.gartner.com</a:t>
            </a:r>
            <a:r>
              <a:rPr lang="en-US" sz="1200" dirty="0" smtClean="0">
                <a:uFill>
                  <a:solidFill/>
                </a:uFill>
              </a:rPr>
              <a:t>/newsroom/id/2828722 </a:t>
            </a:r>
          </a:p>
          <a:p>
            <a:pPr lvl="0">
              <a:defRPr sz="1800">
                <a:uFillTx/>
              </a:defRPr>
            </a:pPr>
            <a:r>
              <a:rPr lang="en-US" sz="1200" u="sng" dirty="0" smtClean="0">
                <a:uFill>
                  <a:solidFill/>
                </a:uFill>
                <a:hlinkClick r:id="rId3"/>
              </a:rPr>
              <a:t>http://www.wsj.com/articles/financial-firms-bolster-cybersecurity-budgets-1416182536</a:t>
            </a:r>
            <a:endParaRPr lang="en-US" sz="1200" dirty="0" smtClean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r>
              <a:rPr lang="en-US" sz="1200" u="sng" dirty="0" smtClean="0">
                <a:uFill>
                  <a:solidFill/>
                </a:uFill>
                <a:hlinkClick r:id="rId4"/>
              </a:rPr>
              <a:t>http://mspmentor.net/managed-security-services/100314/pwc-cybersecurity-costs-rise-budgets-decrease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C1452C-2E31-B345-B8B2-AE0CCFA8081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19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dirty="0" smtClean="0">
                <a:uFill>
                  <a:solidFill/>
                </a:uFill>
                <a:hlinkClick r:id="rId3"/>
              </a:rPr>
              <a:t>http://www.verizonenterprise.com/resources/reports/rp_data-breach-investigation-report-2015-insider_en_xg.pdf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C1452C-2E31-B345-B8B2-AE0CCFA8081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376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sz="1800">
                <a:uFillTx/>
              </a:defRPr>
            </a:pPr>
            <a:r>
              <a:rPr lang="en-US" sz="1200" u="sng" dirty="0" smtClean="0">
                <a:uFill>
                  <a:solidFill/>
                </a:uFill>
                <a:hlinkClick r:id="rId3"/>
              </a:rPr>
              <a:t>http://www.darkreading.com/attacks-breaches/most-companies-expect-to-be-hacked-in-the-next-12-months/d/d-id/1319497?</a:t>
            </a:r>
            <a:endParaRPr lang="en-US" sz="1200" dirty="0" smtClean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endParaRPr lang="en-US" sz="1200" dirty="0" smtClean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endParaRPr lang="en-US" sz="1200" dirty="0">
              <a:uFill>
                <a:solidFill/>
              </a:u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C1452C-2E31-B345-B8B2-AE0CCFA8081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19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sz="1800">
                <a:uFillTx/>
              </a:defRPr>
            </a:pPr>
            <a:r>
              <a:rPr lang="en-US" sz="1200" u="sng" dirty="0" smtClean="0">
                <a:uFill>
                  <a:solidFill/>
                </a:uFill>
                <a:hlinkClick r:id="rId3"/>
              </a:rPr>
              <a:t>http://fortune.com/2015/01/23/cyber-attack-insurance-lloyds/</a:t>
            </a:r>
            <a:endParaRPr lang="en-US" sz="1200" dirty="0" smtClean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endParaRPr lang="en-US" sz="1200" dirty="0" smtClean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r>
              <a:rPr lang="en-US" sz="1200" u="sng" dirty="0" smtClean="0">
                <a:uFill>
                  <a:solidFill/>
                </a:uFill>
                <a:hlinkClick r:id="rId4"/>
              </a:rPr>
              <a:t>http://www.techtimes.com/articles/27454/20150120/cyber-insurance-forefront-companies-minds.htm</a:t>
            </a:r>
            <a:endParaRPr lang="en-US" sz="1200" dirty="0" smtClean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endParaRPr lang="en-US" sz="1200" dirty="0" smtClean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r>
              <a:rPr lang="en-US" sz="1200" u="sng" dirty="0" smtClean="0">
                <a:uFill>
                  <a:solidFill/>
                </a:uFill>
                <a:hlinkClick r:id="rId5"/>
              </a:rPr>
              <a:t>http://www.latimes.com/business/la-fi-hacking-insurance-20150210-story.html</a:t>
            </a:r>
            <a:endParaRPr lang="en-US" sz="1200" dirty="0" smtClean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endParaRPr lang="en-US" sz="1200" dirty="0" smtClean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r>
              <a:rPr lang="en-US" sz="1200" u="sng" dirty="0" smtClean="0">
                <a:uFill>
                  <a:solidFill/>
                </a:uFill>
                <a:hlinkClick r:id="rId6"/>
              </a:rPr>
              <a:t>http://www.cnbc.com/id/101804150</a:t>
            </a:r>
            <a:endParaRPr lang="en-US" sz="1200" dirty="0" smtClean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endParaRPr lang="en-US" sz="1200" dirty="0" smtClean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r>
              <a:rPr lang="en-US" sz="1200" u="sng" dirty="0" smtClean="0">
                <a:uFill>
                  <a:solidFill/>
                </a:uFill>
                <a:hlinkClick r:id="rId7"/>
              </a:rPr>
              <a:t>http://www.darkreading.com/risk/the-problem-with-cyber-insurance/a/d-id/1269682?#ftag</a:t>
            </a:r>
            <a:r>
              <a:rPr lang="en-US" sz="1200" u="sng" smtClean="0">
                <a:uFill>
                  <a:solidFill/>
                </a:uFill>
                <a:hlinkClick r:id="rId7"/>
              </a:rPr>
              <a:t>=YHF87e0214</a:t>
            </a:r>
            <a:endParaRPr lang="en-US" sz="1200" dirty="0">
              <a:uFill>
                <a:solidFill/>
              </a:u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C1452C-2E31-B345-B8B2-AE0CCFA8081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19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sz="1800">
                <a:uFillTx/>
              </a:defRPr>
            </a:pPr>
            <a:r>
              <a:rPr lang="en-US" sz="1200" u="sng" dirty="0" smtClean="0">
                <a:uFill>
                  <a:solidFill/>
                </a:uFill>
                <a:hlinkClick r:id="rId3"/>
              </a:rPr>
              <a:t>http://www.insurancejournal.com/news/national/2014/02/26/321638.htm</a:t>
            </a:r>
            <a:endParaRPr lang="en-US" sz="1200" dirty="0" smtClean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endParaRPr lang="en-US" sz="1200" dirty="0" smtClean="0">
              <a:uFill>
                <a:solidFill/>
              </a:uFill>
            </a:endParaRPr>
          </a:p>
          <a:p>
            <a:pPr lvl="0">
              <a:defRPr sz="1800">
                <a:uFillTx/>
              </a:defRPr>
            </a:pPr>
            <a:r>
              <a:rPr lang="en-US" sz="1200" u="sng" dirty="0" smtClean="0">
                <a:uFill>
                  <a:solidFill/>
                </a:uFill>
                <a:hlinkClick r:id="rId4"/>
              </a:rPr>
              <a:t>http://www.latimes.com/business/la-fi-hacking-insurance-20150210-story.html</a:t>
            </a:r>
            <a:endParaRPr lang="en-US" sz="1200" u="sng" dirty="0">
              <a:uFill>
                <a:solidFill/>
              </a:uFill>
              <a:hlinkClick r:id="rId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C1452C-2E31-B345-B8B2-AE0CCFA8081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19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sz="1800" u="none">
                <a:uFillTx/>
              </a:defRPr>
            </a:pPr>
            <a:r>
              <a:rPr lang="en-US" sz="1200" u="sng" dirty="0" smtClean="0">
                <a:uFill>
                  <a:solidFill/>
                </a:uFill>
                <a:hlinkClick r:id="rId3"/>
              </a:rPr>
              <a:t>http://www.businessinsurance.com/article/20150206/NEWS06/150209857/aig-unit-leads-anthems-cyber-coverage?tags=%7C83%7C299%7C302%7C329</a:t>
            </a:r>
            <a:endParaRPr lang="en-US" sz="1200" u="sng" dirty="0">
              <a:uFill>
                <a:solidFill/>
              </a:uFill>
              <a:hlinkClick r:id="rId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C1452C-2E31-B345-B8B2-AE0CCFA8081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19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 sz="1800" u="none">
                <a:uFillTx/>
              </a:defRPr>
            </a:pPr>
            <a:r>
              <a:rPr lang="en-US" sz="1200" u="sng" dirty="0" smtClean="0">
                <a:uFill>
                  <a:solidFill/>
                </a:uFill>
                <a:hlinkClick r:id="rId3"/>
              </a:rPr>
              <a:t>https://www.youtube.com/watch?v=nT-TGvYOBpI&amp;list=UUJ6q9Ie29ajGqKApbLqfBOg</a:t>
            </a:r>
            <a:endParaRPr lang="en-US" sz="1200" u="sng" dirty="0">
              <a:uFill>
                <a:solidFill/>
              </a:uFill>
              <a:hlinkClick r:id="rId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3C1452C-2E31-B345-B8B2-AE0CCFA8081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19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3.emf"/><Relationship Id="rId5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Relationship Id="rId3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eg"/><Relationship Id="rId3" Type="http://schemas.microsoft.com/office/2007/relationships/hdphoto" Target="../media/hdphoto2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3716465"/>
            <a:ext cx="9144000" cy="2493835"/>
          </a:xfrm>
          <a:prstGeom prst="rect">
            <a:avLst/>
          </a:prstGeom>
          <a:solidFill>
            <a:schemeClr val="tx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12925"/>
            <a:ext cx="7772400" cy="96837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2CFC1-3CAC-8943-953C-014230AAC50A}" type="datetime1">
              <a:rPr lang="en-US" smtClean="0"/>
              <a:t>10/13/15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 </a:t>
            </a:r>
            <a:r>
              <a:rPr lang="en-US" dirty="0" err="1" smtClean="0"/>
              <a:t>WhiteHat</a:t>
            </a:r>
            <a:r>
              <a:rPr lang="en-US" dirty="0" smtClean="0"/>
              <a:t> Security,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514600" y="3639503"/>
            <a:ext cx="6629400" cy="76962"/>
            <a:chOff x="342899" y="3639503"/>
            <a:chExt cx="6629400" cy="76962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342899" y="3643313"/>
              <a:ext cx="1325880" cy="73152"/>
            </a:xfrm>
            <a:prstGeom prst="rect">
              <a:avLst/>
            </a:prstGeom>
            <a:solidFill>
              <a:srgbClr val="38207C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1668779" y="3639503"/>
              <a:ext cx="1325880" cy="73152"/>
            </a:xfrm>
            <a:prstGeom prst="rect">
              <a:avLst/>
            </a:prstGeom>
            <a:solidFill>
              <a:srgbClr val="1A8BD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994659" y="3643313"/>
              <a:ext cx="1325880" cy="73152"/>
            </a:xfrm>
            <a:prstGeom prst="rect">
              <a:avLst/>
            </a:prstGeom>
            <a:solidFill>
              <a:srgbClr val="5EA536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4320539" y="3643313"/>
              <a:ext cx="1325880" cy="73152"/>
            </a:xfrm>
            <a:prstGeom prst="rect">
              <a:avLst/>
            </a:prstGeom>
            <a:solidFill>
              <a:srgbClr val="B30027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5646419" y="3643313"/>
              <a:ext cx="1325880" cy="73152"/>
            </a:xfrm>
            <a:prstGeom prst="rect">
              <a:avLst/>
            </a:prstGeom>
            <a:solidFill>
              <a:srgbClr val="ED6525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1371600" y="4064000"/>
            <a:ext cx="3794760" cy="180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>
              <a:defRPr sz="2000">
                <a:solidFill>
                  <a:srgbClr val="FFFFFF"/>
                </a:solidFill>
              </a:defRPr>
            </a:lvl2pPr>
            <a:lvl3pPr>
              <a:defRPr sz="2000">
                <a:solidFill>
                  <a:srgbClr val="FFFFFF"/>
                </a:solidFill>
              </a:defRPr>
            </a:lvl3pPr>
            <a:lvl4pPr>
              <a:defRPr sz="2000">
                <a:solidFill>
                  <a:srgbClr val="FFFFFF"/>
                </a:solidFill>
              </a:defRPr>
            </a:lvl4pPr>
            <a:lvl5pPr>
              <a:defRPr sz="20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24" name="Picture 23" descr="logo_190x3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431800"/>
            <a:ext cx="2413000" cy="444500"/>
          </a:xfrm>
          <a:prstGeom prst="rect">
            <a:avLst/>
          </a:prstGeom>
        </p:spPr>
      </p:pic>
      <p:sp>
        <p:nvSpPr>
          <p:cNvPr id="19" name="Content Placeholder 2"/>
          <p:cNvSpPr>
            <a:spLocks noGrp="1"/>
          </p:cNvSpPr>
          <p:nvPr>
            <p:ph idx="13"/>
          </p:nvPr>
        </p:nvSpPr>
        <p:spPr>
          <a:xfrm>
            <a:off x="1371600" y="2921000"/>
            <a:ext cx="7137400" cy="5334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019EDF"/>
                </a:solidFill>
              </a:defRPr>
            </a:lvl1pPr>
            <a:lvl2pPr>
              <a:defRPr sz="2000">
                <a:solidFill>
                  <a:srgbClr val="FFFFFF"/>
                </a:solidFill>
              </a:defRPr>
            </a:lvl2pPr>
            <a:lvl3pPr>
              <a:defRPr sz="2000">
                <a:solidFill>
                  <a:srgbClr val="FFFFFF"/>
                </a:solidFill>
              </a:defRPr>
            </a:lvl3pPr>
            <a:lvl4pPr>
              <a:defRPr sz="2000">
                <a:solidFill>
                  <a:srgbClr val="FFFFFF"/>
                </a:solidFill>
              </a:defRPr>
            </a:lvl4pPr>
            <a:lvl5pPr>
              <a:defRPr sz="20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20699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3716465"/>
            <a:ext cx="9144000" cy="2493835"/>
          </a:xfrm>
          <a:prstGeom prst="rect">
            <a:avLst/>
          </a:prstGeom>
          <a:solidFill>
            <a:schemeClr val="tx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20AC8-F957-CA49-8AF8-452E9551F8DC}" type="datetime1">
              <a:rPr lang="en-US" smtClean="0"/>
              <a:t>10/13/15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2514600" y="3639503"/>
            <a:ext cx="6629400" cy="76962"/>
            <a:chOff x="342899" y="3639503"/>
            <a:chExt cx="6629400" cy="76962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342899" y="3643313"/>
              <a:ext cx="1325880" cy="73152"/>
            </a:xfrm>
            <a:prstGeom prst="rect">
              <a:avLst/>
            </a:prstGeom>
            <a:solidFill>
              <a:srgbClr val="38207C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1668779" y="3639503"/>
              <a:ext cx="1325880" cy="73152"/>
            </a:xfrm>
            <a:prstGeom prst="rect">
              <a:avLst/>
            </a:prstGeom>
            <a:solidFill>
              <a:srgbClr val="1A8BD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4" name="Rectangle 13"/>
            <p:cNvSpPr/>
            <p:nvPr userDrawn="1"/>
          </p:nvSpPr>
          <p:spPr bwMode="auto">
            <a:xfrm>
              <a:off x="2994659" y="3643313"/>
              <a:ext cx="1325880" cy="73152"/>
            </a:xfrm>
            <a:prstGeom prst="rect">
              <a:avLst/>
            </a:prstGeom>
            <a:solidFill>
              <a:srgbClr val="5EA536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 14"/>
            <p:cNvSpPr/>
            <p:nvPr userDrawn="1"/>
          </p:nvSpPr>
          <p:spPr bwMode="auto">
            <a:xfrm>
              <a:off x="4320539" y="3643313"/>
              <a:ext cx="1325880" cy="73152"/>
            </a:xfrm>
            <a:prstGeom prst="rect">
              <a:avLst/>
            </a:prstGeom>
            <a:solidFill>
              <a:srgbClr val="B30027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6" name="Rectangle 15"/>
            <p:cNvSpPr/>
            <p:nvPr userDrawn="1"/>
          </p:nvSpPr>
          <p:spPr bwMode="auto">
            <a:xfrm>
              <a:off x="5646419" y="3643313"/>
              <a:ext cx="1325880" cy="73152"/>
            </a:xfrm>
            <a:prstGeom prst="rect">
              <a:avLst/>
            </a:prstGeom>
            <a:solidFill>
              <a:srgbClr val="ED6525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19" name="Picture 18" descr="logo_190x3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431800"/>
            <a:ext cx="2413000" cy="444500"/>
          </a:xfrm>
          <a:prstGeom prst="rect">
            <a:avLst/>
          </a:prstGeom>
        </p:spPr>
      </p:pic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© 2015 </a:t>
            </a:r>
            <a:r>
              <a:rPr lang="en-US" dirty="0" err="1" smtClean="0"/>
              <a:t>WhiteHat</a:t>
            </a:r>
            <a:r>
              <a:rPr lang="en-US" dirty="0" smtClean="0"/>
              <a:t> Security, Inc.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1371600" y="4064000"/>
            <a:ext cx="3794760" cy="180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>
              <a:defRPr sz="2000">
                <a:solidFill>
                  <a:srgbClr val="FFFFFF"/>
                </a:solidFill>
              </a:defRPr>
            </a:lvl2pPr>
            <a:lvl3pPr>
              <a:defRPr sz="2000">
                <a:solidFill>
                  <a:srgbClr val="FFFFFF"/>
                </a:solidFill>
              </a:defRPr>
            </a:lvl3pPr>
            <a:lvl4pPr>
              <a:defRPr sz="2000">
                <a:solidFill>
                  <a:srgbClr val="FFFFFF"/>
                </a:solidFill>
              </a:defRPr>
            </a:lvl4pPr>
            <a:lvl5pPr>
              <a:defRPr sz="20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4" name="Content Placeholder 2"/>
          <p:cNvSpPr>
            <a:spLocks noGrp="1"/>
          </p:cNvSpPr>
          <p:nvPr>
            <p:ph idx="13"/>
          </p:nvPr>
        </p:nvSpPr>
        <p:spPr>
          <a:xfrm>
            <a:off x="5318760" y="4064000"/>
            <a:ext cx="3596640" cy="180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>
              <a:defRPr sz="2000">
                <a:solidFill>
                  <a:srgbClr val="FFFFFF"/>
                </a:solidFill>
              </a:defRPr>
            </a:lvl2pPr>
            <a:lvl3pPr>
              <a:defRPr sz="2000">
                <a:solidFill>
                  <a:srgbClr val="FFFFFF"/>
                </a:solidFill>
              </a:defRPr>
            </a:lvl3pPr>
            <a:lvl4pPr>
              <a:defRPr sz="2000">
                <a:solidFill>
                  <a:srgbClr val="FFFFFF"/>
                </a:solidFill>
              </a:defRPr>
            </a:lvl4pPr>
            <a:lvl5pPr>
              <a:defRPr sz="20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1371600" y="1812925"/>
            <a:ext cx="7772400" cy="96837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Content Placeholder 2"/>
          <p:cNvSpPr>
            <a:spLocks noGrp="1"/>
          </p:cNvSpPr>
          <p:nvPr>
            <p:ph idx="14"/>
          </p:nvPr>
        </p:nvSpPr>
        <p:spPr>
          <a:xfrm>
            <a:off x="1371600" y="2921000"/>
            <a:ext cx="7137400" cy="5334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019EDF"/>
                </a:solidFill>
              </a:defRPr>
            </a:lvl1pPr>
            <a:lvl2pPr>
              <a:defRPr sz="2000">
                <a:solidFill>
                  <a:srgbClr val="FFFFFF"/>
                </a:solidFill>
              </a:defRPr>
            </a:lvl2pPr>
            <a:lvl3pPr>
              <a:defRPr sz="2000">
                <a:solidFill>
                  <a:srgbClr val="FFFFFF"/>
                </a:solidFill>
              </a:defRPr>
            </a:lvl3pPr>
            <a:lvl4pPr>
              <a:defRPr sz="2000">
                <a:solidFill>
                  <a:srgbClr val="FFFFFF"/>
                </a:solidFill>
              </a:defRPr>
            </a:lvl4pPr>
            <a:lvl5pPr>
              <a:defRPr sz="20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03349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_DSC1440.jpg"/>
          <p:cNvPicPr>
            <a:picLocks noChangeAspect="1"/>
          </p:cNvPicPr>
          <p:nvPr userDrawn="1"/>
        </p:nvPicPr>
        <p:blipFill rotWithShape="1">
          <a:blip r:embed="rId2" cstate="email">
            <a:alphaModFix amt="47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6748"/>
          <a:stretch/>
        </p:blipFill>
        <p:spPr>
          <a:xfrm>
            <a:off x="-648945" y="0"/>
            <a:ext cx="9792945" cy="6880428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2514600" y="0"/>
            <a:ext cx="5651501" cy="6880428"/>
          </a:xfrm>
          <a:prstGeom prst="rect">
            <a:avLst/>
          </a:prstGeom>
          <a:solidFill>
            <a:srgbClr val="0065A4">
              <a:alpha val="7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9550" y="295276"/>
            <a:ext cx="5181600" cy="1143000"/>
          </a:xfrm>
        </p:spPr>
        <p:txBody>
          <a:bodyPr/>
          <a:lstStyle>
            <a:lvl1pPr>
              <a:defRPr baseline="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change 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9550" y="2590800"/>
            <a:ext cx="5181600" cy="353536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4159" y="1600617"/>
            <a:ext cx="812383" cy="812383"/>
          </a:xfrm>
          <a:prstGeom prst="rect">
            <a:avLst/>
          </a:prstGeom>
        </p:spPr>
      </p:pic>
      <p:pic>
        <p:nvPicPr>
          <p:cNvPr id="10" name="Picture 9" descr="logo_190x35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6276975"/>
            <a:ext cx="24130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83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2">
    <p:bg>
      <p:bgPr>
        <a:blipFill rotWithShape="1">
          <a:blip r:embed="rId2">
            <a:alphaModFix amt="27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19ED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3075700"/>
            <a:ext cx="9144000" cy="2885512"/>
          </a:xfrm>
          <a:prstGeom prst="rect">
            <a:avLst/>
          </a:prstGeom>
          <a:solidFill>
            <a:schemeClr val="tx2">
              <a:alpha val="7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331104"/>
            <a:ext cx="8229600" cy="2374221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 descr="logo_190x35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6276975"/>
            <a:ext cx="24130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061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acker_attack_bw.jpg"/>
          <p:cNvPicPr>
            <a:picLocks noChangeAspect="1"/>
          </p:cNvPicPr>
          <p:nvPr userDrawn="1"/>
        </p:nvPicPr>
        <p:blipFill rotWithShape="1">
          <a:blip r:embed="rId2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12" r="4212"/>
          <a:stretch/>
        </p:blipFill>
        <p:spPr>
          <a:xfrm>
            <a:off x="0" y="-386"/>
            <a:ext cx="9144000" cy="68583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19ED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3075700"/>
            <a:ext cx="9144000" cy="2885512"/>
          </a:xfrm>
          <a:prstGeom prst="rect">
            <a:avLst/>
          </a:prstGeom>
          <a:solidFill>
            <a:schemeClr val="tx2">
              <a:alpha val="7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331104"/>
            <a:ext cx="8229600" cy="2374221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 descr="logo_190x35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6276975"/>
            <a:ext cx="24130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48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page 2">
    <p:bg>
      <p:bgPr>
        <a:blipFill rotWithShape="1">
          <a:blip r:embed="rId2">
            <a:alphaModFix amt="36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19ED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3075700"/>
            <a:ext cx="9144000" cy="2885512"/>
          </a:xfrm>
          <a:prstGeom prst="rect">
            <a:avLst/>
          </a:prstGeom>
          <a:solidFill>
            <a:schemeClr val="tx2">
              <a:alpha val="7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331104"/>
            <a:ext cx="8229600" cy="2374221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2" name="Picture 11" descr="logo_190x35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6276975"/>
            <a:ext cx="24130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34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image lef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444961" y="274638"/>
            <a:ext cx="4132963" cy="58515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274638"/>
            <a:ext cx="4038600" cy="1143000"/>
          </a:xfrm>
        </p:spPr>
        <p:txBody>
          <a:bodyPr>
            <a:noAutofit/>
          </a:bodyPr>
          <a:lstStyle>
            <a:lvl1pPr>
              <a:defRPr sz="3200">
                <a:solidFill>
                  <a:srgbClr val="019ED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9A335-F5C5-AE42-92A6-A7F9E2879A92}" type="datetime1">
              <a:rPr lang="en-US" smtClean="0"/>
              <a:t>10/13/15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434340" y="6152152"/>
            <a:ext cx="8275320" cy="36576"/>
            <a:chOff x="342899" y="3639503"/>
            <a:chExt cx="6629400" cy="76962"/>
          </a:xfrm>
        </p:grpSpPr>
        <p:sp>
          <p:nvSpPr>
            <p:cNvPr id="9" name="Rectangle 8"/>
            <p:cNvSpPr/>
            <p:nvPr userDrawn="1"/>
          </p:nvSpPr>
          <p:spPr bwMode="auto">
            <a:xfrm>
              <a:off x="342899" y="3643313"/>
              <a:ext cx="1325880" cy="73152"/>
            </a:xfrm>
            <a:prstGeom prst="rect">
              <a:avLst/>
            </a:prstGeom>
            <a:solidFill>
              <a:srgbClr val="38207C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0" name="Rectangle 9"/>
            <p:cNvSpPr/>
            <p:nvPr userDrawn="1"/>
          </p:nvSpPr>
          <p:spPr bwMode="auto">
            <a:xfrm>
              <a:off x="1668779" y="3639503"/>
              <a:ext cx="1325880" cy="73152"/>
            </a:xfrm>
            <a:prstGeom prst="rect">
              <a:avLst/>
            </a:prstGeom>
            <a:solidFill>
              <a:srgbClr val="1A8BD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1" name="Rectangle 10"/>
            <p:cNvSpPr/>
            <p:nvPr userDrawn="1"/>
          </p:nvSpPr>
          <p:spPr bwMode="auto">
            <a:xfrm>
              <a:off x="2994659" y="3643313"/>
              <a:ext cx="1325880" cy="73152"/>
            </a:xfrm>
            <a:prstGeom prst="rect">
              <a:avLst/>
            </a:prstGeom>
            <a:solidFill>
              <a:srgbClr val="5EA536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4320539" y="3643313"/>
              <a:ext cx="1325880" cy="73152"/>
            </a:xfrm>
            <a:prstGeom prst="rect">
              <a:avLst/>
            </a:prstGeom>
            <a:solidFill>
              <a:srgbClr val="B30027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5646419" y="3643313"/>
              <a:ext cx="1325880" cy="73152"/>
            </a:xfrm>
            <a:prstGeom prst="rect">
              <a:avLst/>
            </a:prstGeom>
            <a:solidFill>
              <a:srgbClr val="ED6525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14" name="Picture 13" descr="hacker_attack_bw.jpg"/>
          <p:cNvPicPr>
            <a:picLocks noChangeAspect="1"/>
          </p:cNvPicPr>
          <p:nvPr userDrawn="1"/>
        </p:nvPicPr>
        <p:blipFill rotWithShape="1">
          <a:blip r:embed="rId2" cstate="email">
            <a:alphaModFix amt="3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30"/>
          <a:stretch/>
        </p:blipFill>
        <p:spPr>
          <a:xfrm>
            <a:off x="444961" y="274638"/>
            <a:ext cx="4132963" cy="5851525"/>
          </a:xfrm>
          <a:prstGeom prst="rect">
            <a:avLst/>
          </a:prstGeom>
          <a:solidFill>
            <a:srgbClr val="019EDF">
              <a:alpha val="70000"/>
            </a:srgbClr>
          </a:solidFill>
        </p:spPr>
      </p:pic>
    </p:spTree>
    <p:extLst>
      <p:ext uri="{BB962C8B-B14F-4D97-AF65-F5344CB8AC3E}">
        <p14:creationId xmlns:p14="http://schemas.microsoft.com/office/powerpoint/2010/main" val="2218014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image r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" y="274638"/>
            <a:ext cx="4038600" cy="1143000"/>
          </a:xfrm>
        </p:spPr>
        <p:txBody>
          <a:bodyPr>
            <a:noAutofit/>
          </a:bodyPr>
          <a:lstStyle>
            <a:lvl1pPr>
              <a:defRPr sz="3200">
                <a:solidFill>
                  <a:srgbClr val="019ED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435C6-0F97-F844-83CF-2E239112F0DF}" type="datetime1">
              <a:rPr lang="en-US" smtClean="0"/>
              <a:t>10/13/15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434340" y="6152152"/>
            <a:ext cx="8275320" cy="36576"/>
            <a:chOff x="342899" y="3639503"/>
            <a:chExt cx="6629400" cy="76962"/>
          </a:xfrm>
        </p:grpSpPr>
        <p:sp>
          <p:nvSpPr>
            <p:cNvPr id="9" name="Rectangle 8"/>
            <p:cNvSpPr/>
            <p:nvPr userDrawn="1"/>
          </p:nvSpPr>
          <p:spPr bwMode="auto">
            <a:xfrm>
              <a:off x="342899" y="3643313"/>
              <a:ext cx="1325880" cy="73152"/>
            </a:xfrm>
            <a:prstGeom prst="rect">
              <a:avLst/>
            </a:prstGeom>
            <a:solidFill>
              <a:srgbClr val="38207C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0" name="Rectangle 9"/>
            <p:cNvSpPr/>
            <p:nvPr userDrawn="1"/>
          </p:nvSpPr>
          <p:spPr bwMode="auto">
            <a:xfrm>
              <a:off x="1668779" y="3639503"/>
              <a:ext cx="1325880" cy="73152"/>
            </a:xfrm>
            <a:prstGeom prst="rect">
              <a:avLst/>
            </a:prstGeom>
            <a:solidFill>
              <a:srgbClr val="1A8BD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1" name="Rectangle 10"/>
            <p:cNvSpPr/>
            <p:nvPr userDrawn="1"/>
          </p:nvSpPr>
          <p:spPr bwMode="auto">
            <a:xfrm>
              <a:off x="2994659" y="3643313"/>
              <a:ext cx="1325880" cy="73152"/>
            </a:xfrm>
            <a:prstGeom prst="rect">
              <a:avLst/>
            </a:prstGeom>
            <a:solidFill>
              <a:srgbClr val="5EA536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4320539" y="3643313"/>
              <a:ext cx="1325880" cy="73152"/>
            </a:xfrm>
            <a:prstGeom prst="rect">
              <a:avLst/>
            </a:prstGeom>
            <a:solidFill>
              <a:srgbClr val="B30027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5646419" y="3643313"/>
              <a:ext cx="1325880" cy="73152"/>
            </a:xfrm>
            <a:prstGeom prst="rect">
              <a:avLst/>
            </a:prstGeom>
            <a:solidFill>
              <a:srgbClr val="ED6525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15" name="Picture 14" descr="automate.jpg"/>
          <p:cNvPicPr>
            <a:picLocks noChangeAspect="1"/>
          </p:cNvPicPr>
          <p:nvPr userDrawn="1"/>
        </p:nvPicPr>
        <p:blipFill rotWithShape="1">
          <a:blip r:embed="rId2" cstate="email">
            <a:alphaModFix am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785"/>
          <a:stretch/>
        </p:blipFill>
        <p:spPr>
          <a:xfrm>
            <a:off x="4510680" y="274638"/>
            <a:ext cx="4176119" cy="5851525"/>
          </a:xfrm>
          <a:prstGeom prst="rect">
            <a:avLst/>
          </a:prstGeom>
          <a:solidFill>
            <a:srgbClr val="019EDF">
              <a:alpha val="70000"/>
            </a:srgbClr>
          </a:solidFill>
        </p:spPr>
      </p:pic>
    </p:spTree>
    <p:extLst>
      <p:ext uri="{BB962C8B-B14F-4D97-AF65-F5344CB8AC3E}">
        <p14:creationId xmlns:p14="http://schemas.microsoft.com/office/powerpoint/2010/main" val="3304994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image le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274638"/>
            <a:ext cx="4038600" cy="1143000"/>
          </a:xfrm>
        </p:spPr>
        <p:txBody>
          <a:bodyPr>
            <a:noAutofit/>
          </a:bodyPr>
          <a:lstStyle>
            <a:lvl1pPr>
              <a:defRPr sz="3200">
                <a:solidFill>
                  <a:srgbClr val="019ED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D97E-D3FC-A443-9135-8E794E4BF9E1}" type="datetime1">
              <a:rPr lang="en-US" smtClean="0"/>
              <a:t>10/13/15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434340" y="6152152"/>
            <a:ext cx="8275320" cy="36576"/>
            <a:chOff x="342899" y="3639503"/>
            <a:chExt cx="6629400" cy="76962"/>
          </a:xfrm>
        </p:grpSpPr>
        <p:sp>
          <p:nvSpPr>
            <p:cNvPr id="9" name="Rectangle 8"/>
            <p:cNvSpPr/>
            <p:nvPr userDrawn="1"/>
          </p:nvSpPr>
          <p:spPr bwMode="auto">
            <a:xfrm>
              <a:off x="342899" y="3643313"/>
              <a:ext cx="1325880" cy="73152"/>
            </a:xfrm>
            <a:prstGeom prst="rect">
              <a:avLst/>
            </a:prstGeom>
            <a:solidFill>
              <a:srgbClr val="38207C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0" name="Rectangle 9"/>
            <p:cNvSpPr/>
            <p:nvPr userDrawn="1"/>
          </p:nvSpPr>
          <p:spPr bwMode="auto">
            <a:xfrm>
              <a:off x="1668779" y="3639503"/>
              <a:ext cx="1325880" cy="73152"/>
            </a:xfrm>
            <a:prstGeom prst="rect">
              <a:avLst/>
            </a:prstGeom>
            <a:solidFill>
              <a:srgbClr val="1A8BD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1" name="Rectangle 10"/>
            <p:cNvSpPr/>
            <p:nvPr userDrawn="1"/>
          </p:nvSpPr>
          <p:spPr bwMode="auto">
            <a:xfrm>
              <a:off x="2994659" y="3643313"/>
              <a:ext cx="1325880" cy="73152"/>
            </a:xfrm>
            <a:prstGeom prst="rect">
              <a:avLst/>
            </a:prstGeom>
            <a:solidFill>
              <a:srgbClr val="5EA536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4320539" y="3643313"/>
              <a:ext cx="1325880" cy="73152"/>
            </a:xfrm>
            <a:prstGeom prst="rect">
              <a:avLst/>
            </a:prstGeom>
            <a:solidFill>
              <a:srgbClr val="B30027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5646419" y="3643313"/>
              <a:ext cx="1325880" cy="73152"/>
            </a:xfrm>
            <a:prstGeom prst="rect">
              <a:avLst/>
            </a:prstGeom>
            <a:solidFill>
              <a:srgbClr val="ED6525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15" name="Picture 14" descr="business_assessment.jpg"/>
          <p:cNvPicPr>
            <a:picLocks noChangeAspect="1"/>
          </p:cNvPicPr>
          <p:nvPr userDrawn="1"/>
        </p:nvPicPr>
        <p:blipFill rotWithShape="1">
          <a:blip r:embed="rId2" cstate="screen">
            <a:alphaModFix amt="3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64"/>
          <a:stretch/>
        </p:blipFill>
        <p:spPr>
          <a:xfrm>
            <a:off x="457200" y="274638"/>
            <a:ext cx="4109230" cy="5851525"/>
          </a:xfrm>
          <a:prstGeom prst="rect">
            <a:avLst/>
          </a:prstGeom>
          <a:solidFill>
            <a:srgbClr val="019EDF">
              <a:alpha val="70000"/>
            </a:srgbClr>
          </a:solidFill>
        </p:spPr>
      </p:pic>
    </p:spTree>
    <p:extLst>
      <p:ext uri="{BB962C8B-B14F-4D97-AF65-F5344CB8AC3E}">
        <p14:creationId xmlns:p14="http://schemas.microsoft.com/office/powerpoint/2010/main" val="2121174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image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" y="274638"/>
            <a:ext cx="4038600" cy="1143000"/>
          </a:xfrm>
        </p:spPr>
        <p:txBody>
          <a:bodyPr>
            <a:noAutofit/>
          </a:bodyPr>
          <a:lstStyle>
            <a:lvl1pPr>
              <a:defRPr sz="3200">
                <a:solidFill>
                  <a:srgbClr val="019ED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34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F8F34-6723-FD46-AB54-5377F82CDAEE}" type="datetime1">
              <a:rPr lang="en-US" smtClean="0"/>
              <a:t>10/13/15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434340" y="6152152"/>
            <a:ext cx="8275320" cy="36576"/>
            <a:chOff x="342899" y="3639503"/>
            <a:chExt cx="6629400" cy="76962"/>
          </a:xfrm>
        </p:grpSpPr>
        <p:sp>
          <p:nvSpPr>
            <p:cNvPr id="9" name="Rectangle 8"/>
            <p:cNvSpPr/>
            <p:nvPr userDrawn="1"/>
          </p:nvSpPr>
          <p:spPr bwMode="auto">
            <a:xfrm>
              <a:off x="342899" y="3643313"/>
              <a:ext cx="1325880" cy="73152"/>
            </a:xfrm>
            <a:prstGeom prst="rect">
              <a:avLst/>
            </a:prstGeom>
            <a:solidFill>
              <a:srgbClr val="38207C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0" name="Rectangle 9"/>
            <p:cNvSpPr/>
            <p:nvPr userDrawn="1"/>
          </p:nvSpPr>
          <p:spPr bwMode="auto">
            <a:xfrm>
              <a:off x="1668779" y="3639503"/>
              <a:ext cx="1325880" cy="73152"/>
            </a:xfrm>
            <a:prstGeom prst="rect">
              <a:avLst/>
            </a:prstGeom>
            <a:solidFill>
              <a:srgbClr val="1A8BD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1" name="Rectangle 10"/>
            <p:cNvSpPr/>
            <p:nvPr userDrawn="1"/>
          </p:nvSpPr>
          <p:spPr bwMode="auto">
            <a:xfrm>
              <a:off x="2994659" y="3643313"/>
              <a:ext cx="1325880" cy="73152"/>
            </a:xfrm>
            <a:prstGeom prst="rect">
              <a:avLst/>
            </a:prstGeom>
            <a:solidFill>
              <a:srgbClr val="5EA536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4320539" y="3643313"/>
              <a:ext cx="1325880" cy="73152"/>
            </a:xfrm>
            <a:prstGeom prst="rect">
              <a:avLst/>
            </a:prstGeom>
            <a:solidFill>
              <a:srgbClr val="B30027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5646419" y="3643313"/>
              <a:ext cx="1325880" cy="73152"/>
            </a:xfrm>
            <a:prstGeom prst="rect">
              <a:avLst/>
            </a:prstGeom>
            <a:solidFill>
              <a:srgbClr val="ED6525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14" name="Picture 13" descr="onlinepurchase.jpg"/>
          <p:cNvPicPr>
            <a:picLocks noChangeAspect="1"/>
          </p:cNvPicPr>
          <p:nvPr userDrawn="1"/>
        </p:nvPicPr>
        <p:blipFill rotWithShape="1">
          <a:blip r:embed="rId2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64"/>
          <a:stretch/>
        </p:blipFill>
        <p:spPr>
          <a:xfrm>
            <a:off x="4569627" y="274639"/>
            <a:ext cx="4131934" cy="5851524"/>
          </a:xfrm>
          <a:prstGeom prst="rect">
            <a:avLst/>
          </a:prstGeom>
          <a:solidFill>
            <a:srgbClr val="019EDF">
              <a:alpha val="70000"/>
            </a:srgbClr>
          </a:solidFill>
        </p:spPr>
      </p:pic>
    </p:spTree>
    <p:extLst>
      <p:ext uri="{BB962C8B-B14F-4D97-AF65-F5344CB8AC3E}">
        <p14:creationId xmlns:p14="http://schemas.microsoft.com/office/powerpoint/2010/main" val="1437436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19ED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E1E5-EFFD-DD4D-B19A-2F07D21590C3}" type="datetime1">
              <a:rPr lang="en-US" smtClean="0"/>
              <a:t>10/13/15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457200" y="1506890"/>
            <a:ext cx="2667000" cy="4624976"/>
          </a:xfrm>
          <a:prstGeom prst="rect">
            <a:avLst/>
          </a:prstGeom>
          <a:solidFill>
            <a:srgbClr val="019E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6341" y="1886206"/>
            <a:ext cx="1866799" cy="1866799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3255168" y="1506890"/>
            <a:ext cx="2667000" cy="4624976"/>
          </a:xfrm>
          <a:prstGeom prst="rect">
            <a:avLst/>
          </a:prstGeom>
          <a:solidFill>
            <a:srgbClr val="019E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053136" y="1506890"/>
            <a:ext cx="2667000" cy="4624976"/>
          </a:xfrm>
          <a:prstGeom prst="rect">
            <a:avLst/>
          </a:prstGeom>
          <a:solidFill>
            <a:srgbClr val="019E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78488" y="1810388"/>
            <a:ext cx="1866799" cy="18667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411467" y="1810388"/>
            <a:ext cx="1882470" cy="1882470"/>
          </a:xfrm>
          <a:prstGeom prst="rect">
            <a:avLst/>
          </a:prstGeom>
        </p:spPr>
      </p:pic>
      <p:sp>
        <p:nvSpPr>
          <p:cNvPr id="2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79455" y="3985037"/>
            <a:ext cx="1943685" cy="478765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Change Title</a:t>
            </a:r>
            <a:endParaRPr lang="en-US" dirty="0"/>
          </a:p>
        </p:txBody>
      </p:sp>
      <p:sp>
        <p:nvSpPr>
          <p:cNvPr id="22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3601602" y="3985037"/>
            <a:ext cx="1943685" cy="478765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Change Title</a:t>
            </a:r>
            <a:endParaRPr lang="en-US" dirty="0"/>
          </a:p>
        </p:txBody>
      </p:sp>
      <p:sp>
        <p:nvSpPr>
          <p:cNvPr id="23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6443179" y="3971423"/>
            <a:ext cx="1943685" cy="478765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Change Title</a:t>
            </a:r>
            <a:endParaRPr lang="en-US" dirty="0"/>
          </a:p>
        </p:txBody>
      </p:sp>
      <p:sp>
        <p:nvSpPr>
          <p:cNvPr id="24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79455" y="4725028"/>
            <a:ext cx="1943685" cy="47876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Change text</a:t>
            </a:r>
            <a:endParaRPr lang="en-US" dirty="0"/>
          </a:p>
        </p:txBody>
      </p:sp>
      <p:sp>
        <p:nvSpPr>
          <p:cNvPr id="25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3585924" y="4725028"/>
            <a:ext cx="1943685" cy="47876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Change text</a:t>
            </a:r>
            <a:endParaRPr lang="en-US" dirty="0"/>
          </a:p>
        </p:txBody>
      </p:sp>
      <p:sp>
        <p:nvSpPr>
          <p:cNvPr id="26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6443179" y="4725028"/>
            <a:ext cx="1943685" cy="47876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Change text</a:t>
            </a:r>
            <a:endParaRPr lang="en-US" dirty="0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434340" y="6152152"/>
            <a:ext cx="8275320" cy="36576"/>
            <a:chOff x="342899" y="3639503"/>
            <a:chExt cx="6629400" cy="76962"/>
          </a:xfrm>
        </p:grpSpPr>
        <p:sp>
          <p:nvSpPr>
            <p:cNvPr id="28" name="Rectangle 27"/>
            <p:cNvSpPr/>
            <p:nvPr userDrawn="1"/>
          </p:nvSpPr>
          <p:spPr bwMode="auto">
            <a:xfrm>
              <a:off x="342899" y="3643313"/>
              <a:ext cx="1325880" cy="73152"/>
            </a:xfrm>
            <a:prstGeom prst="rect">
              <a:avLst/>
            </a:prstGeom>
            <a:solidFill>
              <a:srgbClr val="38207C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9" name="Rectangle 28"/>
            <p:cNvSpPr/>
            <p:nvPr userDrawn="1"/>
          </p:nvSpPr>
          <p:spPr bwMode="auto">
            <a:xfrm>
              <a:off x="1668779" y="3639503"/>
              <a:ext cx="1325880" cy="73152"/>
            </a:xfrm>
            <a:prstGeom prst="rect">
              <a:avLst/>
            </a:prstGeom>
            <a:solidFill>
              <a:srgbClr val="1A8BD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0" name="Rectangle 29"/>
            <p:cNvSpPr/>
            <p:nvPr userDrawn="1"/>
          </p:nvSpPr>
          <p:spPr bwMode="auto">
            <a:xfrm>
              <a:off x="2994659" y="3643313"/>
              <a:ext cx="1325880" cy="73152"/>
            </a:xfrm>
            <a:prstGeom prst="rect">
              <a:avLst/>
            </a:prstGeom>
            <a:solidFill>
              <a:srgbClr val="5EA536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1" name="Rectangle 30"/>
            <p:cNvSpPr/>
            <p:nvPr userDrawn="1"/>
          </p:nvSpPr>
          <p:spPr bwMode="auto">
            <a:xfrm>
              <a:off x="4320539" y="3643313"/>
              <a:ext cx="1325880" cy="73152"/>
            </a:xfrm>
            <a:prstGeom prst="rect">
              <a:avLst/>
            </a:prstGeom>
            <a:solidFill>
              <a:srgbClr val="B30027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2" name="Rectangle 31"/>
            <p:cNvSpPr/>
            <p:nvPr userDrawn="1"/>
          </p:nvSpPr>
          <p:spPr bwMode="auto">
            <a:xfrm>
              <a:off x="5646419" y="3643313"/>
              <a:ext cx="1325880" cy="73152"/>
            </a:xfrm>
            <a:prstGeom prst="rect">
              <a:avLst/>
            </a:prstGeom>
            <a:solidFill>
              <a:srgbClr val="ED6525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3123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alphaModFix amt="1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6" y="0"/>
            <a:ext cx="9134973" cy="6851230"/>
          </a:xfrm>
          <a:prstGeom prst="rect">
            <a:avLst/>
          </a:prstGeom>
          <a:solidFill>
            <a:srgbClr val="019EDF">
              <a:alpha val="5000"/>
            </a:srgbClr>
          </a:solidFill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450025"/>
            <a:ext cx="8229600" cy="47021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019ED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434340" y="6152152"/>
            <a:ext cx="8275320" cy="36576"/>
            <a:chOff x="342899" y="3639503"/>
            <a:chExt cx="6629400" cy="76962"/>
          </a:xfrm>
        </p:grpSpPr>
        <p:sp>
          <p:nvSpPr>
            <p:cNvPr id="9" name="Rectangle 8"/>
            <p:cNvSpPr/>
            <p:nvPr userDrawn="1"/>
          </p:nvSpPr>
          <p:spPr bwMode="auto">
            <a:xfrm>
              <a:off x="342899" y="3643313"/>
              <a:ext cx="1325880" cy="73152"/>
            </a:xfrm>
            <a:prstGeom prst="rect">
              <a:avLst/>
            </a:prstGeom>
            <a:solidFill>
              <a:srgbClr val="38207C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0" name="Rectangle 9"/>
            <p:cNvSpPr/>
            <p:nvPr userDrawn="1"/>
          </p:nvSpPr>
          <p:spPr bwMode="auto">
            <a:xfrm>
              <a:off x="1668779" y="3639503"/>
              <a:ext cx="1325880" cy="73152"/>
            </a:xfrm>
            <a:prstGeom prst="rect">
              <a:avLst/>
            </a:prstGeom>
            <a:solidFill>
              <a:srgbClr val="1A8BD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1" name="Rectangle 10"/>
            <p:cNvSpPr/>
            <p:nvPr userDrawn="1"/>
          </p:nvSpPr>
          <p:spPr bwMode="auto">
            <a:xfrm>
              <a:off x="2994659" y="3643313"/>
              <a:ext cx="1325880" cy="73152"/>
            </a:xfrm>
            <a:prstGeom prst="rect">
              <a:avLst/>
            </a:prstGeom>
            <a:solidFill>
              <a:srgbClr val="5EA536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4320539" y="3643313"/>
              <a:ext cx="1325880" cy="73152"/>
            </a:xfrm>
            <a:prstGeom prst="rect">
              <a:avLst/>
            </a:prstGeom>
            <a:solidFill>
              <a:srgbClr val="B30027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5646419" y="3643313"/>
              <a:ext cx="1325880" cy="73152"/>
            </a:xfrm>
            <a:prstGeom prst="rect">
              <a:avLst/>
            </a:prstGeom>
            <a:solidFill>
              <a:srgbClr val="ED6525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14" name="Picture 13" descr="logo_190x35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6276975"/>
            <a:ext cx="24130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18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27FE-5698-3547-B5EC-D4FB648D3733}" type="datetime1">
              <a:rPr lang="en-US" smtClean="0"/>
              <a:t>10/13/15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450025"/>
            <a:ext cx="8229600" cy="47021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019ED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434340" y="6152152"/>
            <a:ext cx="8275320" cy="36576"/>
            <a:chOff x="342899" y="3639503"/>
            <a:chExt cx="6629400" cy="76962"/>
          </a:xfrm>
        </p:grpSpPr>
        <p:sp>
          <p:nvSpPr>
            <p:cNvPr id="9" name="Rectangle 8"/>
            <p:cNvSpPr/>
            <p:nvPr userDrawn="1"/>
          </p:nvSpPr>
          <p:spPr bwMode="auto">
            <a:xfrm>
              <a:off x="342899" y="3643313"/>
              <a:ext cx="1325880" cy="73152"/>
            </a:xfrm>
            <a:prstGeom prst="rect">
              <a:avLst/>
            </a:prstGeom>
            <a:solidFill>
              <a:srgbClr val="38207C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0" name="Rectangle 9"/>
            <p:cNvSpPr/>
            <p:nvPr userDrawn="1"/>
          </p:nvSpPr>
          <p:spPr bwMode="auto">
            <a:xfrm>
              <a:off x="1668779" y="3639503"/>
              <a:ext cx="1325880" cy="73152"/>
            </a:xfrm>
            <a:prstGeom prst="rect">
              <a:avLst/>
            </a:prstGeom>
            <a:solidFill>
              <a:srgbClr val="1A8BD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1" name="Rectangle 10"/>
            <p:cNvSpPr/>
            <p:nvPr userDrawn="1"/>
          </p:nvSpPr>
          <p:spPr bwMode="auto">
            <a:xfrm>
              <a:off x="2994659" y="3643313"/>
              <a:ext cx="1325880" cy="73152"/>
            </a:xfrm>
            <a:prstGeom prst="rect">
              <a:avLst/>
            </a:prstGeom>
            <a:solidFill>
              <a:srgbClr val="5EA536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4320539" y="3643313"/>
              <a:ext cx="1325880" cy="73152"/>
            </a:xfrm>
            <a:prstGeom prst="rect">
              <a:avLst/>
            </a:prstGeom>
            <a:solidFill>
              <a:srgbClr val="B30027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5646419" y="3643313"/>
              <a:ext cx="1325880" cy="73152"/>
            </a:xfrm>
            <a:prstGeom prst="rect">
              <a:avLst/>
            </a:prstGeom>
            <a:solidFill>
              <a:srgbClr val="ED6525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0373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27FE-5698-3547-B5EC-D4FB648D3733}" type="datetime1">
              <a:rPr lang="en-US" smtClean="0"/>
              <a:t>10/13/15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171440" y="1450025"/>
            <a:ext cx="3515360" cy="4702127"/>
          </a:xfrm>
          <a:solidFill>
            <a:srgbClr val="FF6600"/>
          </a:solidFill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019ED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434340" y="6152152"/>
            <a:ext cx="8275320" cy="36576"/>
            <a:chOff x="342899" y="3639503"/>
            <a:chExt cx="6629400" cy="76962"/>
          </a:xfrm>
        </p:grpSpPr>
        <p:sp>
          <p:nvSpPr>
            <p:cNvPr id="9" name="Rectangle 8"/>
            <p:cNvSpPr/>
            <p:nvPr userDrawn="1"/>
          </p:nvSpPr>
          <p:spPr bwMode="auto">
            <a:xfrm>
              <a:off x="342899" y="3643313"/>
              <a:ext cx="1325880" cy="73152"/>
            </a:xfrm>
            <a:prstGeom prst="rect">
              <a:avLst/>
            </a:prstGeom>
            <a:solidFill>
              <a:srgbClr val="38207C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0" name="Rectangle 9"/>
            <p:cNvSpPr/>
            <p:nvPr userDrawn="1"/>
          </p:nvSpPr>
          <p:spPr bwMode="auto">
            <a:xfrm>
              <a:off x="1668779" y="3639503"/>
              <a:ext cx="1325880" cy="73152"/>
            </a:xfrm>
            <a:prstGeom prst="rect">
              <a:avLst/>
            </a:prstGeom>
            <a:solidFill>
              <a:srgbClr val="1A8BD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1" name="Rectangle 10"/>
            <p:cNvSpPr/>
            <p:nvPr userDrawn="1"/>
          </p:nvSpPr>
          <p:spPr bwMode="auto">
            <a:xfrm>
              <a:off x="2994659" y="3643313"/>
              <a:ext cx="1325880" cy="73152"/>
            </a:xfrm>
            <a:prstGeom prst="rect">
              <a:avLst/>
            </a:prstGeom>
            <a:solidFill>
              <a:srgbClr val="5EA536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4320539" y="3643313"/>
              <a:ext cx="1325880" cy="73152"/>
            </a:xfrm>
            <a:prstGeom prst="rect">
              <a:avLst/>
            </a:prstGeom>
            <a:solidFill>
              <a:srgbClr val="B30027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5646419" y="3643313"/>
              <a:ext cx="1325880" cy="73152"/>
            </a:xfrm>
            <a:prstGeom prst="rect">
              <a:avLst/>
            </a:prstGeom>
            <a:solidFill>
              <a:srgbClr val="ED6525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71094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email">
            <a:alphaModFix amt="1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0E420-AC0D-2D49-9682-E91FEE54C3FE}" type="datetime1">
              <a:rPr lang="en-US" smtClean="0"/>
              <a:t>10/13/15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55FC0-BFDD-304D-9D2B-95CD69B8585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46190" y="1450025"/>
            <a:ext cx="4440610" cy="470212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246190" y="274638"/>
            <a:ext cx="4440610" cy="1143000"/>
          </a:xfrm>
        </p:spPr>
        <p:txBody>
          <a:bodyPr>
            <a:noAutofit/>
          </a:bodyPr>
          <a:lstStyle>
            <a:lvl1pPr>
              <a:defRPr sz="2800">
                <a:solidFill>
                  <a:srgbClr val="019EDF"/>
                </a:solidFill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434340" y="6152152"/>
            <a:ext cx="8275320" cy="36576"/>
            <a:chOff x="342899" y="3639503"/>
            <a:chExt cx="6629400" cy="76962"/>
          </a:xfrm>
        </p:grpSpPr>
        <p:sp>
          <p:nvSpPr>
            <p:cNvPr id="9" name="Rectangle 8"/>
            <p:cNvSpPr/>
            <p:nvPr userDrawn="1"/>
          </p:nvSpPr>
          <p:spPr bwMode="auto">
            <a:xfrm>
              <a:off x="342899" y="3643313"/>
              <a:ext cx="1325880" cy="73152"/>
            </a:xfrm>
            <a:prstGeom prst="rect">
              <a:avLst/>
            </a:prstGeom>
            <a:solidFill>
              <a:srgbClr val="38207C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0" name="Rectangle 9"/>
            <p:cNvSpPr/>
            <p:nvPr userDrawn="1"/>
          </p:nvSpPr>
          <p:spPr bwMode="auto">
            <a:xfrm>
              <a:off x="1668779" y="3639503"/>
              <a:ext cx="1325880" cy="73152"/>
            </a:xfrm>
            <a:prstGeom prst="rect">
              <a:avLst/>
            </a:prstGeom>
            <a:solidFill>
              <a:srgbClr val="1A8BD0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1" name="Rectangle 10"/>
            <p:cNvSpPr/>
            <p:nvPr userDrawn="1"/>
          </p:nvSpPr>
          <p:spPr bwMode="auto">
            <a:xfrm>
              <a:off x="2994659" y="3643313"/>
              <a:ext cx="1325880" cy="73152"/>
            </a:xfrm>
            <a:prstGeom prst="rect">
              <a:avLst/>
            </a:prstGeom>
            <a:solidFill>
              <a:srgbClr val="5EA536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2" name="Rectangle 11"/>
            <p:cNvSpPr/>
            <p:nvPr userDrawn="1"/>
          </p:nvSpPr>
          <p:spPr bwMode="auto">
            <a:xfrm>
              <a:off x="4320539" y="3643313"/>
              <a:ext cx="1325880" cy="73152"/>
            </a:xfrm>
            <a:prstGeom prst="rect">
              <a:avLst/>
            </a:prstGeom>
            <a:solidFill>
              <a:srgbClr val="B30027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3" name="Rectangle 12"/>
            <p:cNvSpPr/>
            <p:nvPr userDrawn="1"/>
          </p:nvSpPr>
          <p:spPr bwMode="auto">
            <a:xfrm>
              <a:off x="5646419" y="3643313"/>
              <a:ext cx="1325880" cy="73152"/>
            </a:xfrm>
            <a:prstGeom prst="rect">
              <a:avLst/>
            </a:prstGeom>
            <a:solidFill>
              <a:srgbClr val="ED6525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14" name="Rectangular Callout 13"/>
          <p:cNvSpPr/>
          <p:nvPr userDrawn="1"/>
        </p:nvSpPr>
        <p:spPr>
          <a:xfrm rot="16200000">
            <a:off x="-1006051" y="1715028"/>
            <a:ext cx="5877514" cy="2996733"/>
          </a:xfrm>
          <a:prstGeom prst="wedgeRectCallout">
            <a:avLst>
              <a:gd name="adj1" fmla="val 46059"/>
              <a:gd name="adj2" fmla="val 74525"/>
            </a:avLst>
          </a:prstGeom>
          <a:solidFill>
            <a:srgbClr val="DB7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3" hasCustomPrompt="1"/>
          </p:nvPr>
        </p:nvSpPr>
        <p:spPr>
          <a:xfrm>
            <a:off x="740042" y="626266"/>
            <a:ext cx="2384158" cy="1951556"/>
          </a:xfrm>
        </p:spPr>
        <p:txBody>
          <a:bodyPr>
            <a:normAutofit/>
          </a:bodyPr>
          <a:lstStyle>
            <a:lvl1pPr marL="0" indent="0">
              <a:buNone/>
              <a:defRPr sz="11500" b="1" i="0">
                <a:solidFill>
                  <a:srgbClr val="FFFFFF"/>
                </a:solidFill>
                <a:latin typeface="Helvetica Neue"/>
                <a:cs typeface="Helvetica Neue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609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Compar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533113"/>
            <a:ext cx="8228707" cy="63973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647" y="1306127"/>
            <a:ext cx="4060775" cy="481963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579" y="1306127"/>
            <a:ext cx="4060775" cy="4819639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2014 WhiteHat Security,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270CF-CB52-B646-A50A-84F705711A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792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2015 </a:t>
            </a:r>
            <a:r>
              <a:rPr lang="en-US" dirty="0" err="1"/>
              <a:t>WhiteHat</a:t>
            </a:r>
            <a:r>
              <a:rPr lang="en-US" dirty="0"/>
              <a:t> Security, Inc.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2509E-0781-054E-A12B-F5C18E6C48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395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647" y="1306376"/>
            <a:ext cx="8228707" cy="4818009"/>
          </a:xfrm>
        </p:spPr>
        <p:txBody>
          <a:bodyPr/>
          <a:lstStyle>
            <a:lvl1pPr>
              <a:spcBef>
                <a:spcPts val="1266"/>
              </a:spcBef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</a:t>
            </a:r>
            <a:r>
              <a:rPr lang="en-US" dirty="0" smtClean="0"/>
              <a:t>2015 </a:t>
            </a:r>
            <a:r>
              <a:rPr lang="en-US" dirty="0" err="1"/>
              <a:t>WhiteHat</a:t>
            </a:r>
            <a:r>
              <a:rPr lang="en-US" dirty="0"/>
              <a:t> Security, Inc.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96F28-F636-2D42-BB51-14728C3AD9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925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 Neue Light"/>
                <a:cs typeface="Helvetica Neue Light"/>
              </a:defRPr>
            </a:lvl1pPr>
          </a:lstStyle>
          <a:p>
            <a:fld id="{3F9B11E6-927E-5849-8E6C-E148A5AA0C81}" type="datetime1">
              <a:rPr lang="en-US" smtClean="0"/>
              <a:t>10/13/15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 Neue Light"/>
                <a:cs typeface="Helvetica Neue Light"/>
              </a:defRPr>
            </a:lvl1pPr>
          </a:lstStyle>
          <a:p>
            <a:pPr>
              <a:defRPr/>
            </a:pPr>
            <a:r>
              <a:rPr lang="en-US" dirty="0" smtClean="0"/>
              <a:t>© 2015 </a:t>
            </a:r>
            <a:r>
              <a:rPr lang="en-US" dirty="0" err="1" smtClean="0"/>
              <a:t>WhiteHat</a:t>
            </a:r>
            <a:r>
              <a:rPr lang="en-US" dirty="0" smtClean="0"/>
              <a:t> Security,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 Neue Light"/>
                <a:cs typeface="Helvetica Neue Light"/>
              </a:defRPr>
            </a:lvl1pPr>
          </a:lstStyle>
          <a:p>
            <a:fld id="{4EE55FC0-BFDD-304D-9D2B-95CD69B858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56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3" r:id="rId4"/>
    <p:sldLayoutId id="2147483666" r:id="rId5"/>
    <p:sldLayoutId id="2147483667" r:id="rId6"/>
    <p:sldLayoutId id="2147483652" r:id="rId7"/>
    <p:sldLayoutId id="2147483661" r:id="rId8"/>
    <p:sldLayoutId id="2147483662" r:id="rId9"/>
    <p:sldLayoutId id="2147483663" r:id="rId10"/>
    <p:sldLayoutId id="2147483654" r:id="rId11"/>
    <p:sldLayoutId id="2147483655" r:id="rId12"/>
    <p:sldLayoutId id="2147483664" r:id="rId13"/>
    <p:sldLayoutId id="2147483669" r:id="rId14"/>
    <p:sldLayoutId id="2147483665" r:id="rId15"/>
    <p:sldLayoutId id="2147483668" r:id="rId16"/>
    <p:sldLayoutId id="2147483670" r:id="rId17"/>
    <p:sldLayoutId id="2147483671" r:id="rId18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Helvetica Neue Light"/>
          <a:ea typeface="+mj-ea"/>
          <a:cs typeface="Helvetica Neue Ligh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/>
          </a:solidFill>
          <a:latin typeface="Helvetica Neue Light"/>
          <a:ea typeface="+mn-ea"/>
          <a:cs typeface="Helvetica Neue Ligh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/>
          </a:solidFill>
          <a:latin typeface="Helvetica Neue Light"/>
          <a:ea typeface="+mn-ea"/>
          <a:cs typeface="Helvetica Neue Ligh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Helvetica Neue Light"/>
          <a:ea typeface="+mn-ea"/>
          <a:cs typeface="Helvetica Neue Ligh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Helvetica Neue Light"/>
          <a:ea typeface="+mn-ea"/>
          <a:cs typeface="Helvetica Neue Ligh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Helvetica Neue Light"/>
          <a:ea typeface="+mn-ea"/>
          <a:cs typeface="Helvetica Neue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chart" Target="../charts/char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4" Type="http://schemas.openxmlformats.org/officeDocument/2006/relationships/chart" Target="../charts/chart9.xml"/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8295" y="1812925"/>
            <a:ext cx="7772400" cy="968375"/>
          </a:xfrm>
        </p:spPr>
        <p:txBody>
          <a:bodyPr/>
          <a:lstStyle/>
          <a:p>
            <a:r>
              <a:rPr lang="en-US" dirty="0" smtClean="0"/>
              <a:t>15 years of Web Security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 WhiteHat Security, Inc.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Jeremiah Grossman</a:t>
            </a:r>
          </a:p>
          <a:p>
            <a:r>
              <a:rPr lang="en-US" dirty="0"/>
              <a:t>Founder</a:t>
            </a:r>
          </a:p>
          <a:p>
            <a:r>
              <a:rPr lang="en-US" dirty="0" err="1"/>
              <a:t>WhiteHat</a:t>
            </a:r>
            <a:r>
              <a:rPr lang="en-US" dirty="0"/>
              <a:t> Security, Inc.</a:t>
            </a:r>
          </a:p>
          <a:p>
            <a:r>
              <a:rPr lang="en-US" dirty="0"/>
              <a:t>Twitter: @</a:t>
            </a:r>
            <a:r>
              <a:rPr lang="en-US" dirty="0" err="1"/>
              <a:t>jeremiahg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1016570" y="2755900"/>
            <a:ext cx="7832138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The Rebellious Teenage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522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 smtClean="0"/>
              <a:t>Jeremiah Grossman</a:t>
            </a:r>
            <a:endParaRPr lang="en-US" dirty="0" smtClean="0"/>
          </a:p>
          <a:p>
            <a:pPr marL="0" indent="0">
              <a:buNone/>
            </a:pPr>
            <a:r>
              <a:rPr lang="en-US" smtClean="0"/>
              <a:t>Hacker</a:t>
            </a:r>
          </a:p>
          <a:p>
            <a:pPr marL="0" indent="0">
              <a:buNone/>
            </a:pPr>
            <a:r>
              <a:rPr lang="en-US" dirty="0" smtClean="0"/>
              <a:t>OWASP </a:t>
            </a:r>
            <a:r>
              <a:rPr lang="en-US" dirty="0" err="1" smtClean="0"/>
              <a:t>WebAppSec</a:t>
            </a:r>
            <a:r>
              <a:rPr lang="en-US" dirty="0" smtClean="0"/>
              <a:t> Person of the Year (2015)</a:t>
            </a:r>
          </a:p>
          <a:p>
            <a:pPr marL="0" indent="0">
              <a:buNone/>
            </a:pPr>
            <a:r>
              <a:rPr lang="en-US" dirty="0" smtClean="0"/>
              <a:t>Brazilian Jiu-Jitsu Black Belt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843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 smtClean="0"/>
              <a:t>WhiteHat</a:t>
            </a:r>
            <a:r>
              <a:rPr lang="en-US" sz="3600" dirty="0" smtClean="0"/>
              <a:t> Security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38498" y="327317"/>
            <a:ext cx="4038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Helvetica Neue"/>
                <a:cs typeface="Helvetica Neue"/>
              </a:rPr>
              <a:t>Active Customers: </a:t>
            </a:r>
            <a:r>
              <a:rPr lang="en-US" dirty="0" smtClean="0">
                <a:solidFill>
                  <a:srgbClr val="FFFFFF"/>
                </a:solidFill>
              </a:rPr>
              <a:t>~1000</a:t>
            </a: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Helvetica Neue"/>
                <a:cs typeface="Helvetica Neue"/>
              </a:rPr>
              <a:t>Fortune 500: </a:t>
            </a:r>
            <a:r>
              <a:rPr lang="en-US" dirty="0">
                <a:solidFill>
                  <a:srgbClr val="FFFFFF"/>
                </a:solidFill>
              </a:rPr>
              <a:t>63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Helvetica Neue"/>
                <a:cs typeface="Helvetica Neue"/>
              </a:rPr>
              <a:t>Commercial Banks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7 of the Top 18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Helvetica Neue"/>
                <a:cs typeface="Helvetica Neue"/>
              </a:rPr>
              <a:t>Largest </a:t>
            </a:r>
            <a:r>
              <a:rPr lang="en-US" b="1" dirty="0" smtClean="0">
                <a:solidFill>
                  <a:srgbClr val="FFFFFF"/>
                </a:solidFill>
                <a:latin typeface="Helvetica Neue"/>
                <a:cs typeface="Helvetica Neue"/>
              </a:rPr>
              <a:t>Banks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FFFF"/>
                </a:solidFill>
              </a:rPr>
              <a:t>10 </a:t>
            </a:r>
            <a:r>
              <a:rPr lang="en-US" dirty="0">
                <a:solidFill>
                  <a:srgbClr val="FFFFFF"/>
                </a:solidFill>
              </a:rPr>
              <a:t>of the Top 50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Helvetica Neue"/>
                <a:cs typeface="Helvetica Neue"/>
              </a:rPr>
              <a:t>Software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6 of the Top 16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Helvetica Neue"/>
                <a:cs typeface="Helvetica Neue"/>
              </a:rPr>
              <a:t>Consumer Financial Services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4 of the Top 8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2015 WhiteHat Security, Inc.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34340" y="1417638"/>
            <a:ext cx="387208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/>
                <a:cs typeface="Helvetica Neue"/>
              </a:rPr>
              <a:t>We help secure the Web by finding application vulnerabilities, in the source code all the way through to production, and help companies get them fixed, before the bad guys exploit them. </a:t>
            </a:r>
          </a:p>
        </p:txBody>
      </p:sp>
      <p:sp>
        <p:nvSpPr>
          <p:cNvPr id="7" name="Rectangle 6"/>
          <p:cNvSpPr/>
          <p:nvPr/>
        </p:nvSpPr>
        <p:spPr>
          <a:xfrm>
            <a:off x="4638498" y="4895513"/>
            <a:ext cx="4038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Helvetica Neue"/>
                <a:cs typeface="Helvetica Neue"/>
              </a:rPr>
              <a:t>Founded: </a:t>
            </a:r>
            <a:r>
              <a:rPr lang="en-US" dirty="0">
                <a:solidFill>
                  <a:srgbClr val="FFFFFF"/>
                </a:solidFill>
                <a:latin typeface="Helvetica Neue"/>
                <a:cs typeface="Helvetica Neue"/>
              </a:rPr>
              <a:t>2001</a:t>
            </a:r>
          </a:p>
          <a:p>
            <a:r>
              <a:rPr lang="en-US" b="1" dirty="0">
                <a:solidFill>
                  <a:srgbClr val="FFFFFF"/>
                </a:solidFill>
                <a:latin typeface="Helvetica Neue"/>
                <a:cs typeface="Helvetica Neue"/>
              </a:rPr>
              <a:t>Headquarters: </a:t>
            </a:r>
            <a:r>
              <a:rPr lang="en-US" dirty="0">
                <a:solidFill>
                  <a:srgbClr val="FFFFFF"/>
                </a:solidFill>
                <a:latin typeface="Helvetica Neue"/>
                <a:cs typeface="Helvetica Neue"/>
              </a:rPr>
              <a:t>Santa Clara, CA</a:t>
            </a:r>
          </a:p>
          <a:p>
            <a:r>
              <a:rPr lang="en-US" b="1" dirty="0">
                <a:solidFill>
                  <a:srgbClr val="FFFFFF"/>
                </a:solidFill>
                <a:latin typeface="Helvetica Neue"/>
                <a:cs typeface="Helvetica Neue"/>
              </a:rPr>
              <a:t>Employees: </a:t>
            </a:r>
            <a:r>
              <a:rPr lang="en-US" dirty="0">
                <a:solidFill>
                  <a:srgbClr val="FFFFFF"/>
                </a:solidFill>
                <a:latin typeface="Helvetica Neue"/>
                <a:cs typeface="Helvetica Neue"/>
              </a:rPr>
              <a:t>300+</a:t>
            </a:r>
          </a:p>
        </p:txBody>
      </p:sp>
    </p:spTree>
    <p:extLst>
      <p:ext uri="{BB962C8B-B14F-4D97-AF65-F5344CB8AC3E}">
        <p14:creationId xmlns:p14="http://schemas.microsoft.com/office/powerpoint/2010/main" val="2584354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Threat Actors: Innovating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scaling, or 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both?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ntersection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security guarantees and cyber-insurance</a:t>
            </a:r>
          </a:p>
          <a:p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Vulnerability Remediation: Lowering costs, easing the burden, and prioritization.</a:t>
            </a:r>
          </a:p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SDLC processes that measurably improve 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software security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Addressing the 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application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security skill 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shortage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 smtClean="0"/>
              <a:t>My Areas of Focus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164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Threat Actors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2015 WhiteHat Security, Inc.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Hacktivists</a:t>
            </a:r>
            <a:endParaRPr lang="en-US" sz="2800" dirty="0" smtClean="0"/>
          </a:p>
          <a:p>
            <a:r>
              <a:rPr lang="en-US" sz="2800" dirty="0" smtClean="0"/>
              <a:t>Organized Crime</a:t>
            </a:r>
          </a:p>
          <a:p>
            <a:r>
              <a:rPr lang="en-US" sz="2800" dirty="0" smtClean="0"/>
              <a:t>Nation-State</a:t>
            </a:r>
          </a:p>
          <a:p>
            <a:r>
              <a:rPr lang="en-US" sz="2800" dirty="0" smtClean="0"/>
              <a:t>Terrorists(?)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68543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 WhiteHat Security,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B72509E-0781-054E-A12B-F5C18E6C48B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4" name="Screen Shot 2015-04-14 at 12.20.3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7491" y="1"/>
            <a:ext cx="8823856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46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 WhiteHat Security,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09BC6-26AB-EB49-9C66-3AA522F1CCF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solidFill>
            <a:srgbClr val="FF6600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“</a:t>
            </a:r>
            <a:r>
              <a:rPr lang="en-US" sz="2400" dirty="0">
                <a:solidFill>
                  <a:schemeClr val="bg1"/>
                </a:solidFill>
              </a:rPr>
              <a:t>This year, organized crime became the most frequently seen threat actor for Web App Attacks.”</a:t>
            </a:r>
            <a:br>
              <a:rPr lang="en-US" sz="2400" dirty="0">
                <a:solidFill>
                  <a:schemeClr val="bg1"/>
                </a:solidFill>
              </a:rPr>
            </a:b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Verizon 2015 Data Breach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Investigations Report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WebApp</a:t>
            </a:r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ttacks </a:t>
            </a:r>
            <a:r>
              <a:rPr lang="en-US" dirty="0"/>
              <a:t>A</a:t>
            </a:r>
            <a:r>
              <a:rPr lang="en-US" dirty="0" smtClean="0"/>
              <a:t>dversaries </a:t>
            </a:r>
            <a:r>
              <a:rPr lang="en-US" dirty="0"/>
              <a:t>U</a:t>
            </a:r>
            <a:r>
              <a:rPr lang="en-US" dirty="0" smtClean="0"/>
              <a:t>se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" y="1450025"/>
            <a:ext cx="5038941" cy="4702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0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 WhiteHat Security,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09BC6-26AB-EB49-9C66-3AA522F1CCF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Industry </a:t>
            </a:r>
            <a:r>
              <a:rPr lang="en-US" dirty="0"/>
              <a:t>S</a:t>
            </a:r>
            <a:r>
              <a:rPr lang="en-US" dirty="0" smtClean="0"/>
              <a:t>pends </a:t>
            </a:r>
            <a:r>
              <a:rPr lang="en-US" dirty="0"/>
              <a:t>B</a:t>
            </a:r>
            <a:r>
              <a:rPr lang="en-US" dirty="0" smtClean="0"/>
              <a:t>illions</a:t>
            </a:r>
            <a:endParaRPr lang="en-US" dirty="0"/>
          </a:p>
        </p:txBody>
      </p:sp>
      <p:pic>
        <p:nvPicPr>
          <p:cNvPr id="9" name="Picture 8" descr="CyberSpik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178" y="1494606"/>
            <a:ext cx="4713793" cy="413439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28979" y="1507545"/>
            <a:ext cx="3502978" cy="464489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291" tIns="32146" rIns="64291" bIns="32146" rtlCol="0" anchor="ctr"/>
          <a:lstStyle/>
          <a:p>
            <a:pPr>
              <a:spcBef>
                <a:spcPts val="1200"/>
              </a:spcBef>
            </a:pPr>
            <a:r>
              <a:rPr lang="en-US" sz="2400" dirty="0" smtClean="0">
                <a:solidFill>
                  <a:schemeClr val="bg1"/>
                </a:solidFill>
                <a:latin typeface="Helvetica Neue"/>
                <a:cs typeface="Helvetica Neue"/>
              </a:rPr>
              <a:t>“2015 </a:t>
            </a:r>
            <a:r>
              <a:rPr lang="en-US" sz="2400" dirty="0" smtClean="0">
                <a:latin typeface="Helvetica Neue"/>
                <a:cs typeface="Helvetica Neue"/>
              </a:rPr>
              <a:t>Global </a:t>
            </a:r>
            <a:r>
              <a:rPr lang="en-US" sz="2400" dirty="0">
                <a:latin typeface="Helvetica Neue"/>
                <a:cs typeface="Helvetica Neue"/>
              </a:rPr>
              <a:t>spending on </a:t>
            </a:r>
            <a:r>
              <a:rPr lang="en-US" sz="2400" b="1" dirty="0">
                <a:latin typeface="Helvetica Neue"/>
                <a:cs typeface="Helvetica Neue"/>
              </a:rPr>
              <a:t>information security is set to grow by close to 5% this year to top $75bn</a:t>
            </a:r>
            <a:r>
              <a:rPr lang="en-US" sz="2400" dirty="0">
                <a:latin typeface="Helvetica Neue"/>
                <a:cs typeface="Helvetica Neue"/>
              </a:rPr>
              <a:t>, according to the latest figures from Gartner.”</a:t>
            </a:r>
          </a:p>
        </p:txBody>
      </p:sp>
    </p:spTree>
    <p:extLst>
      <p:ext uri="{BB962C8B-B14F-4D97-AF65-F5344CB8AC3E}">
        <p14:creationId xmlns:p14="http://schemas.microsoft.com/office/powerpoint/2010/main" val="112621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Vulnerability Likelihood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80" t="11165" r="1543" b="2263"/>
          <a:stretch/>
        </p:blipFill>
        <p:spPr>
          <a:xfrm>
            <a:off x="546101" y="1417638"/>
            <a:ext cx="8013700" cy="469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81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Time-to-Fix (Days)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1403039"/>
            <a:ext cx="8229601" cy="476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43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7" name="Content Placeholder 3"/>
          <p:cNvSpPr>
            <a:spLocks noGrp="1"/>
          </p:cNvSpPr>
          <p:nvPr>
            <p:ph idx="1"/>
          </p:nvPr>
        </p:nvSpPr>
        <p:spPr>
          <a:xfrm>
            <a:off x="5956565" y="1417638"/>
            <a:ext cx="2933789" cy="47286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1800" dirty="0" smtClean="0"/>
              <a:t>A large % of websites are always vulnerable</a:t>
            </a:r>
            <a:endParaRPr lang="en-US" sz="1800" dirty="0"/>
          </a:p>
          <a:p>
            <a:r>
              <a:rPr lang="en-US" sz="1800" dirty="0" smtClean="0"/>
              <a:t>60% of </a:t>
            </a:r>
            <a:r>
              <a:rPr lang="en-US" sz="1800" dirty="0"/>
              <a:t>all </a:t>
            </a:r>
            <a:r>
              <a:rPr lang="en-US" sz="1800" b="1" dirty="0"/>
              <a:t>Retail </a:t>
            </a:r>
            <a:r>
              <a:rPr lang="en-US" sz="1800" dirty="0" smtClean="0"/>
              <a:t>are always vulnerable</a:t>
            </a:r>
          </a:p>
          <a:p>
            <a:r>
              <a:rPr lang="en-US" sz="1800" dirty="0" smtClean="0"/>
              <a:t>52% of all </a:t>
            </a:r>
            <a:r>
              <a:rPr lang="en-US" sz="1800" b="1" dirty="0" smtClean="0"/>
              <a:t>Healthcare and Social Assistance</a:t>
            </a:r>
            <a:r>
              <a:rPr lang="en-US" sz="1800" dirty="0"/>
              <a:t> </a:t>
            </a:r>
            <a:r>
              <a:rPr lang="en-US" sz="1800" dirty="0" smtClean="0"/>
              <a:t>sites are always vulnerable</a:t>
            </a:r>
            <a:endParaRPr lang="en-US" sz="1800" dirty="0"/>
          </a:p>
          <a:p>
            <a:r>
              <a:rPr lang="en-US" sz="1800" dirty="0" smtClean="0"/>
              <a:t>38</a:t>
            </a:r>
            <a:r>
              <a:rPr lang="en-US" sz="1800" dirty="0"/>
              <a:t>% of all </a:t>
            </a:r>
            <a:r>
              <a:rPr lang="en-US" sz="1800" b="1" dirty="0"/>
              <a:t>Information</a:t>
            </a:r>
            <a:r>
              <a:rPr lang="en-US" sz="1800" dirty="0"/>
              <a:t> </a:t>
            </a:r>
            <a:r>
              <a:rPr lang="en-US" sz="1800" b="1" dirty="0" smtClean="0"/>
              <a:t>Technology</a:t>
            </a:r>
            <a:r>
              <a:rPr lang="en-US" sz="1800" dirty="0" smtClean="0"/>
              <a:t> websites are always vulnerable</a:t>
            </a:r>
            <a:endParaRPr lang="en-US" sz="1800" dirty="0"/>
          </a:p>
          <a:p>
            <a:r>
              <a:rPr lang="en-US" sz="1800" dirty="0" smtClean="0"/>
              <a:t>39% of </a:t>
            </a:r>
            <a:r>
              <a:rPr lang="en-US" sz="1800" b="1" dirty="0" smtClean="0"/>
              <a:t>all Finance </a:t>
            </a:r>
            <a:r>
              <a:rPr lang="en-US" sz="1800" b="1" dirty="0"/>
              <a:t>and </a:t>
            </a:r>
            <a:r>
              <a:rPr lang="en-US" sz="1800" b="1" dirty="0" smtClean="0"/>
              <a:t>Insurance</a:t>
            </a:r>
            <a:r>
              <a:rPr lang="en-US" sz="1800" b="1" dirty="0"/>
              <a:t> </a:t>
            </a:r>
            <a:r>
              <a:rPr lang="en-US" sz="1800" dirty="0" smtClean="0"/>
              <a:t>websites are always vulnerable</a:t>
            </a:r>
            <a:endParaRPr lang="en-US" sz="1800" dirty="0"/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  <a:p>
            <a:pPr marL="457200" lvl="1" indent="0">
              <a:buNone/>
            </a:pPr>
            <a:endParaRPr lang="en-US" sz="1800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Windows of Exposure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2502496"/>
              </p:ext>
            </p:extLst>
          </p:nvPr>
        </p:nvGraphicFramePr>
        <p:xfrm>
          <a:off x="457200" y="1417637"/>
          <a:ext cx="5562600" cy="4830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249428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 WhiteHat Security,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A96F28-F636-2D42-BB51-14728C3AD9E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Ranges of Expected Loss by # of </a:t>
            </a:r>
            <a:r>
              <a:rPr lang="en-US" sz="3200" dirty="0"/>
              <a:t>R</a:t>
            </a:r>
            <a:r>
              <a:rPr lang="en-US" sz="3200" dirty="0" smtClean="0"/>
              <a:t>ecords</a:t>
            </a:r>
            <a:endParaRPr lang="en-US" sz="3200" dirty="0"/>
          </a:p>
        </p:txBody>
      </p:sp>
      <p:pic>
        <p:nvPicPr>
          <p:cNvPr id="11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8093" y="1825586"/>
            <a:ext cx="8228707" cy="3438342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ectangle 5"/>
          <p:cNvSpPr/>
          <p:nvPr/>
        </p:nvSpPr>
        <p:spPr>
          <a:xfrm>
            <a:off x="2992648" y="5722169"/>
            <a:ext cx="5694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rgbClr val="595959"/>
                </a:solidFill>
                <a:latin typeface="Helvetica Neue"/>
                <a:cs typeface="Helvetica Neue"/>
              </a:rPr>
              <a:t>Verizon 2015 Data Breach Investigations Report</a:t>
            </a:r>
          </a:p>
        </p:txBody>
      </p:sp>
    </p:spTree>
    <p:extLst>
      <p:ext uri="{BB962C8B-B14F-4D97-AF65-F5344CB8AC3E}">
        <p14:creationId xmlns:p14="http://schemas.microsoft.com/office/powerpoint/2010/main" val="159050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28978" y="1717502"/>
            <a:ext cx="4973807" cy="4436299"/>
          </a:xfrm>
          <a:prstGeom prst="rect">
            <a:avLst/>
          </a:prstGeom>
          <a:solidFill>
            <a:srgbClr val="019E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291" tIns="32146" rIns="64291" bIns="32146" rtlCol="0" anchor="ctr"/>
          <a:lstStyle/>
          <a:p>
            <a:endParaRPr lang="en-US" sz="2000" dirty="0" smtClean="0">
              <a:solidFill>
                <a:schemeClr val="bg1"/>
              </a:solidFill>
              <a:latin typeface="Helvetica Neue"/>
              <a:cs typeface="Helvetica Neue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Helvetica Neue"/>
                <a:cs typeface="Helvetica Neue"/>
              </a:rPr>
              <a:t>“In </a:t>
            </a:r>
            <a:r>
              <a:rPr lang="en-US" sz="2000" dirty="0">
                <a:solidFill>
                  <a:schemeClr val="bg1"/>
                </a:solidFill>
                <a:latin typeface="Helvetica Neue"/>
                <a:cs typeface="Helvetica Neue"/>
              </a:rPr>
              <a:t>2014, </a:t>
            </a:r>
            <a:r>
              <a:rPr lang="en-US" sz="2000" b="1" dirty="0">
                <a:solidFill>
                  <a:schemeClr val="bg1"/>
                </a:solidFill>
                <a:latin typeface="Helvetica Neue"/>
                <a:cs typeface="Helvetica Neue"/>
              </a:rPr>
              <a:t>71% of security professionals</a:t>
            </a:r>
            <a:br>
              <a:rPr lang="en-US" sz="2000" b="1" dirty="0">
                <a:solidFill>
                  <a:schemeClr val="bg1"/>
                </a:solidFill>
                <a:latin typeface="Helvetica Neue"/>
                <a:cs typeface="Helvetica Neue"/>
              </a:rPr>
            </a:br>
            <a:r>
              <a:rPr lang="en-US" sz="2000" b="1" dirty="0">
                <a:solidFill>
                  <a:schemeClr val="bg1"/>
                </a:solidFill>
                <a:latin typeface="Helvetica Neue"/>
                <a:cs typeface="Helvetica Neue"/>
              </a:rPr>
              <a:t>said their networks were breached</a:t>
            </a:r>
            <a:r>
              <a:rPr lang="en-US" sz="2000" dirty="0">
                <a:solidFill>
                  <a:schemeClr val="bg1"/>
                </a:solidFill>
                <a:latin typeface="Helvetica Neue"/>
                <a:cs typeface="Helvetica Neue"/>
              </a:rPr>
              <a:t>.</a:t>
            </a:r>
            <a:br>
              <a:rPr lang="en-US" sz="2000" dirty="0">
                <a:solidFill>
                  <a:schemeClr val="bg1"/>
                </a:solidFill>
                <a:latin typeface="Helvetica Neue"/>
                <a:cs typeface="Helvetica Neue"/>
              </a:rPr>
            </a:br>
            <a:r>
              <a:rPr lang="en-US" sz="2000" b="1" dirty="0">
                <a:solidFill>
                  <a:schemeClr val="bg1"/>
                </a:solidFill>
                <a:latin typeface="Helvetica Neue"/>
                <a:cs typeface="Helvetica Neue"/>
              </a:rPr>
              <a:t>22% of them victimized 6 or more times. </a:t>
            </a:r>
            <a:endParaRPr lang="en-US" sz="2000" b="1" dirty="0" smtClean="0">
              <a:solidFill>
                <a:schemeClr val="bg1"/>
              </a:solidFill>
              <a:latin typeface="Helvetica Neue"/>
              <a:cs typeface="Helvetica Neue"/>
            </a:endParaRPr>
          </a:p>
          <a:p>
            <a:endParaRPr lang="en-US" sz="2000" b="1" dirty="0">
              <a:solidFill>
                <a:schemeClr val="bg1"/>
              </a:solidFill>
              <a:latin typeface="Helvetica Neue"/>
              <a:cs typeface="Helvetica Neue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Helvetica Neue"/>
                <a:cs typeface="Helvetica Neue"/>
              </a:rPr>
              <a:t>This </a:t>
            </a:r>
            <a:r>
              <a:rPr lang="en-US" sz="2000" dirty="0">
                <a:solidFill>
                  <a:schemeClr val="bg1"/>
                </a:solidFill>
                <a:latin typeface="Helvetica Neue"/>
                <a:cs typeface="Helvetica Neue"/>
              </a:rPr>
              <a:t>increased from 62% and 16% respectively from </a:t>
            </a:r>
            <a:r>
              <a:rPr lang="en-US" sz="2000" dirty="0" smtClean="0">
                <a:solidFill>
                  <a:schemeClr val="bg1"/>
                </a:solidFill>
                <a:latin typeface="Helvetica Neue"/>
                <a:cs typeface="Helvetica Neue"/>
              </a:rPr>
              <a:t>2013. </a:t>
            </a:r>
            <a:r>
              <a:rPr lang="en-US" sz="2000" b="1" dirty="0" smtClean="0">
                <a:solidFill>
                  <a:schemeClr val="bg1"/>
                </a:solidFill>
                <a:latin typeface="Helvetica Neue"/>
                <a:cs typeface="Helvetica Neue"/>
              </a:rPr>
              <a:t>52</a:t>
            </a:r>
            <a:r>
              <a:rPr lang="en-US" sz="2000" b="1" dirty="0">
                <a:solidFill>
                  <a:schemeClr val="bg1"/>
                </a:solidFill>
                <a:latin typeface="Helvetica Neue"/>
                <a:cs typeface="Helvetica Neue"/>
              </a:rPr>
              <a:t>% said their organizations will likely be successfully hacked in the next 12 months. </a:t>
            </a:r>
            <a:endParaRPr lang="en-US" sz="2000" b="1" dirty="0" smtClean="0">
              <a:solidFill>
                <a:schemeClr val="bg1"/>
              </a:solidFill>
              <a:latin typeface="Helvetica Neue"/>
              <a:cs typeface="Helvetica Neue"/>
            </a:endParaRPr>
          </a:p>
          <a:p>
            <a:endParaRPr lang="en-US" sz="2000" b="1" dirty="0">
              <a:solidFill>
                <a:schemeClr val="bg1"/>
              </a:solidFill>
              <a:latin typeface="Helvetica Neue"/>
              <a:cs typeface="Helvetica Neue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Helvetica Neue"/>
                <a:cs typeface="Helvetica Neue"/>
              </a:rPr>
              <a:t>This </a:t>
            </a:r>
            <a:r>
              <a:rPr lang="en-US" sz="2000" dirty="0">
                <a:solidFill>
                  <a:schemeClr val="bg1"/>
                </a:solidFill>
                <a:latin typeface="Helvetica Neue"/>
                <a:cs typeface="Helvetica Neue"/>
              </a:rPr>
              <a:t>is up from 39% in 2013</a:t>
            </a:r>
            <a:r>
              <a:rPr lang="en-US" sz="2000" dirty="0" smtClean="0">
                <a:solidFill>
                  <a:schemeClr val="bg1"/>
                </a:solidFill>
                <a:latin typeface="Helvetica Neue"/>
                <a:cs typeface="Helvetica Neue"/>
              </a:rPr>
              <a:t>.”</a:t>
            </a: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  <a:p>
            <a:endParaRPr lang="en-US" sz="1200" dirty="0">
              <a:solidFill>
                <a:schemeClr val="bg1"/>
              </a:solidFill>
              <a:latin typeface="Helvetica Neue"/>
              <a:cs typeface="Helvetica Neue"/>
            </a:endParaRPr>
          </a:p>
          <a:p>
            <a:endParaRPr lang="en-US" sz="1200" dirty="0">
              <a:solidFill>
                <a:schemeClr val="bg1"/>
              </a:solidFill>
              <a:latin typeface="Helvetica Neue"/>
              <a:cs typeface="Helvetica Neue"/>
            </a:endParaRPr>
          </a:p>
          <a:p>
            <a:r>
              <a:rPr lang="en-US" dirty="0">
                <a:solidFill>
                  <a:schemeClr val="bg1"/>
                </a:solidFill>
                <a:latin typeface="Helvetica Neue"/>
                <a:cs typeface="Helvetica Neue"/>
              </a:rPr>
              <a:t>Survey of security professionals by </a:t>
            </a:r>
            <a:r>
              <a:rPr lang="en-US" dirty="0" err="1" smtClean="0">
                <a:solidFill>
                  <a:schemeClr val="bg1"/>
                </a:solidFill>
                <a:latin typeface="Helvetica Neue"/>
                <a:cs typeface="Helvetica Neue"/>
              </a:rPr>
              <a:t>CyberEdge</a:t>
            </a:r>
            <a:endParaRPr lang="en-US" dirty="0">
              <a:solidFill>
                <a:schemeClr val="bg1"/>
              </a:solidFill>
              <a:latin typeface="Helvetica Neue"/>
              <a:cs typeface="Helvetica Neue"/>
            </a:endParaRPr>
          </a:p>
          <a:p>
            <a:endParaRPr lang="en-US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 WhiteHat Security,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09BC6-26AB-EB49-9C66-3AA522F1CCF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92472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Result: Every Year is the Year of the Hack</a:t>
            </a:r>
            <a:endParaRPr lang="en-US" sz="3600" dirty="0"/>
          </a:p>
        </p:txBody>
      </p:sp>
      <p:pic>
        <p:nvPicPr>
          <p:cNvPr id="11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02785" y="1717502"/>
            <a:ext cx="3741215" cy="5140498"/>
          </a:xfrm>
          <a:prstGeom prst="rect">
            <a:avLst/>
          </a:prstGeom>
          <a:ln w="12700"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97509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 WhiteHat Security,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09BC6-26AB-EB49-9C66-3AA522F1CCF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33308" y="1451536"/>
            <a:ext cx="4486311" cy="47021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As </a:t>
            </a:r>
            <a:r>
              <a:rPr lang="en-US" sz="2000" dirty="0">
                <a:solidFill>
                  <a:schemeClr val="bg1"/>
                </a:solidFill>
              </a:rPr>
              <a:t>of 2014, American businesses were expected to pay up to </a:t>
            </a:r>
            <a:r>
              <a:rPr lang="en-US" sz="2000" b="1" dirty="0">
                <a:solidFill>
                  <a:schemeClr val="bg1"/>
                </a:solidFill>
                <a:latin typeface="Helvetica Neue"/>
                <a:cs typeface="Helvetica Neue"/>
              </a:rPr>
              <a:t>$2 billion </a:t>
            </a:r>
            <a:r>
              <a:rPr lang="en-US" sz="2000" b="1" dirty="0" smtClean="0">
                <a:solidFill>
                  <a:schemeClr val="bg1"/>
                </a:solidFill>
                <a:latin typeface="Helvetica Neue"/>
                <a:cs typeface="Helvetica Neue"/>
              </a:rPr>
              <a:t>on cyber</a:t>
            </a:r>
            <a:r>
              <a:rPr lang="en-US" sz="2000" b="1" dirty="0">
                <a:solidFill>
                  <a:schemeClr val="bg1"/>
                </a:solidFill>
                <a:latin typeface="Helvetica Neue"/>
                <a:cs typeface="Helvetica Neue"/>
              </a:rPr>
              <a:t>-insurance premiums</a:t>
            </a:r>
            <a:r>
              <a:rPr lang="en-US" sz="2000" dirty="0">
                <a:solidFill>
                  <a:schemeClr val="bg1"/>
                </a:solidFill>
              </a:rPr>
              <a:t>, a </a:t>
            </a:r>
            <a:r>
              <a:rPr lang="en-US" sz="2000" b="1" dirty="0">
                <a:solidFill>
                  <a:schemeClr val="bg1"/>
                </a:solidFill>
                <a:latin typeface="Helvetica Neue"/>
                <a:cs typeface="Helvetica Neue"/>
              </a:rPr>
              <a:t>67% spike</a:t>
            </a:r>
            <a:r>
              <a:rPr lang="en-US" sz="2000" dirty="0">
                <a:solidFill>
                  <a:schemeClr val="bg1"/>
                </a:solidFill>
              </a:rPr>
              <a:t> from $1.2 billion spent in 2013.</a:t>
            </a:r>
          </a:p>
          <a:p>
            <a:pPr marL="0" indent="0">
              <a:buNone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Current </a:t>
            </a:r>
            <a:r>
              <a:rPr lang="en-US" sz="2000" dirty="0">
                <a:solidFill>
                  <a:schemeClr val="bg1"/>
                </a:solidFill>
              </a:rPr>
              <a:t>expectations by one industry watcher suggest </a:t>
            </a:r>
            <a:r>
              <a:rPr lang="en-US" sz="2000" b="1" dirty="0">
                <a:solidFill>
                  <a:schemeClr val="bg1"/>
                </a:solidFill>
                <a:latin typeface="Helvetica Neue"/>
                <a:cs typeface="Helvetica Neue"/>
              </a:rPr>
              <a:t>100% growth in insurance premium activity</a:t>
            </a:r>
            <a:r>
              <a:rPr lang="en-US" sz="2000" dirty="0">
                <a:solidFill>
                  <a:schemeClr val="bg1"/>
                </a:solidFill>
              </a:rPr>
              <a:t>, possibly 130% growth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It’s usually the firms that are best prepared for cyber attacks that wind up buying insurance.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Downside protection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919619" y="1451536"/>
            <a:ext cx="6435161" cy="6307014"/>
            <a:chOff x="7946641" y="2141172"/>
            <a:chExt cx="7938475" cy="7780389"/>
          </a:xfrm>
        </p:grpSpPr>
        <p:pic>
          <p:nvPicPr>
            <p:cNvPr id="9" name="pasted-image.pn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946641" y="2791673"/>
              <a:ext cx="5109774" cy="4756057"/>
            </a:xfrm>
            <a:prstGeom prst="rect">
              <a:avLst/>
            </a:prstGeom>
            <a:ln w="12700"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2" name="pasted-image.pn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949591" y="2141172"/>
              <a:ext cx="7935525" cy="637247"/>
            </a:xfrm>
            <a:prstGeom prst="rect">
              <a:avLst/>
            </a:prstGeom>
            <a:ln w="12700"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3" name="pasted-image.png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499826" y="3893855"/>
              <a:ext cx="4556591" cy="4170555"/>
            </a:xfrm>
            <a:prstGeom prst="rect">
              <a:avLst/>
            </a:prstGeom>
            <a:ln w="12700"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4" name="pasted-image.png"/>
            <p:cNvPicPr/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371509" y="5165504"/>
              <a:ext cx="3470456" cy="4756057"/>
            </a:xfrm>
            <a:prstGeom prst="rect">
              <a:avLst/>
            </a:prstGeom>
            <a:ln w="12700"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18772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 WhiteHat Security,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09BC6-26AB-EB49-9C66-3AA522F1CCF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199" y="1450025"/>
            <a:ext cx="4379099" cy="4702127"/>
          </a:xfrm>
          <a:solidFill>
            <a:srgbClr val="019EDF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000" dirty="0" smtClean="0">
              <a:solidFill>
                <a:schemeClr val="bg1"/>
              </a:solidFill>
              <a:latin typeface="Helvetica Neue"/>
              <a:cs typeface="Helvetica Neue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  <a:latin typeface="Helvetica Neue"/>
                <a:cs typeface="Helvetica Neue"/>
              </a:rPr>
              <a:t>“</a:t>
            </a:r>
            <a:r>
              <a:rPr lang="en-US" sz="2000" dirty="0">
                <a:solidFill>
                  <a:schemeClr val="bg1"/>
                </a:solidFill>
                <a:latin typeface="Helvetica Neue"/>
                <a:cs typeface="Helvetica Neue"/>
              </a:rPr>
              <a:t>Target spent </a:t>
            </a:r>
            <a:r>
              <a:rPr lang="en-US" sz="2000" b="1" dirty="0">
                <a:solidFill>
                  <a:schemeClr val="bg1"/>
                </a:solidFill>
                <a:latin typeface="Helvetica Neue"/>
                <a:cs typeface="Helvetica Neue"/>
              </a:rPr>
              <a:t>$248 million </a:t>
            </a:r>
            <a:r>
              <a:rPr lang="en-US" sz="2000" dirty="0">
                <a:solidFill>
                  <a:schemeClr val="bg1"/>
                </a:solidFill>
                <a:latin typeface="Helvetica Neue"/>
                <a:cs typeface="Helvetica Neue"/>
              </a:rPr>
              <a:t>after hackers stole 40 million payment card </a:t>
            </a:r>
            <a:r>
              <a:rPr lang="en-US" sz="2000" dirty="0" smtClean="0">
                <a:solidFill>
                  <a:schemeClr val="bg1"/>
                </a:solidFill>
                <a:latin typeface="Helvetica Neue"/>
                <a:cs typeface="Helvetica Neue"/>
              </a:rPr>
              <a:t>accounts </a:t>
            </a:r>
            <a:r>
              <a:rPr lang="en-US" sz="2000" dirty="0">
                <a:latin typeface="Helvetica Neue"/>
                <a:cs typeface="Helvetica Neue"/>
              </a:rPr>
              <a:t>and the personal information of up to 70 million customers. </a:t>
            </a:r>
            <a:r>
              <a:rPr lang="en-US" sz="2000" b="1" dirty="0">
                <a:latin typeface="Helvetica Neue"/>
                <a:cs typeface="Helvetica Neue"/>
              </a:rPr>
              <a:t>The insurance payout, according to Target, will be $90 million.</a:t>
            </a:r>
            <a:r>
              <a:rPr lang="en-US" sz="2000" dirty="0" smtClean="0">
                <a:latin typeface="Helvetica Neue"/>
                <a:cs typeface="Helvetica Neue"/>
              </a:rPr>
              <a:t>”</a:t>
            </a:r>
          </a:p>
          <a:p>
            <a:pPr marL="0" indent="0">
              <a:buNone/>
            </a:pPr>
            <a:endParaRPr lang="en-US" sz="2000" dirty="0">
              <a:latin typeface="Helvetica Neue"/>
              <a:cs typeface="Helvetica Neue"/>
            </a:endParaRPr>
          </a:p>
          <a:p>
            <a:pPr marL="0" indent="0">
              <a:buNone/>
            </a:pPr>
            <a:r>
              <a:rPr lang="en-US" sz="2000" dirty="0"/>
              <a:t>“Home Depot reported </a:t>
            </a:r>
            <a:r>
              <a:rPr lang="en-US" sz="2000" b="1" dirty="0">
                <a:latin typeface="Helvetica Neue"/>
                <a:cs typeface="Helvetica Neue"/>
              </a:rPr>
              <a:t>$43 million in expenses</a:t>
            </a:r>
            <a:r>
              <a:rPr lang="en-US" sz="2000" dirty="0"/>
              <a:t> related to its September 2014 hack, which affected 56 million credit and debit card holders. </a:t>
            </a:r>
            <a:r>
              <a:rPr lang="en-US" sz="2000" b="1" dirty="0">
                <a:latin typeface="Helvetica Neue"/>
                <a:cs typeface="Helvetica Neue"/>
              </a:rPr>
              <a:t>Insurance covered only $15 million</a:t>
            </a:r>
            <a:r>
              <a:rPr lang="en-US" sz="2000" dirty="0"/>
              <a:t>.”</a:t>
            </a:r>
          </a:p>
          <a:p>
            <a:pPr marL="0" indent="0">
              <a:buNone/>
            </a:pPr>
            <a:endParaRPr lang="en-US" sz="2000" dirty="0">
              <a:latin typeface="Helvetica Neue"/>
              <a:cs typeface="Helvetica Neue"/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  <a:latin typeface="Helvetica Neue"/>
              <a:cs typeface="Helvetica Neue"/>
            </a:endParaRPr>
          </a:p>
        </p:txBody>
      </p:sp>
      <p:pic>
        <p:nvPicPr>
          <p:cNvPr id="15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36299" y="1450025"/>
            <a:ext cx="4307701" cy="4702127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Content Placeholder 7"/>
          <p:cNvSpPr txBox="1">
            <a:spLocks/>
          </p:cNvSpPr>
          <p:nvPr/>
        </p:nvSpPr>
        <p:spPr bwMode="auto">
          <a:xfrm>
            <a:off x="1554861" y="4054501"/>
            <a:ext cx="3179200" cy="92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 sz="3200" kern="1200">
                <a:solidFill>
                  <a:schemeClr val="tx1"/>
                </a:solidFill>
                <a:latin typeface="Helvetica Neue Light"/>
                <a:ea typeface="ＭＳ Ｐゴシック" charset="0"/>
                <a:cs typeface="Helvetica Neue Light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Helvetica Neue Light"/>
                <a:ea typeface="ＭＳ Ｐゴシック" charset="0"/>
                <a:cs typeface="Helvetica Neue Light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charset="0"/>
              <a:buChar char="§"/>
              <a:defRPr sz="2400" kern="1200">
                <a:solidFill>
                  <a:schemeClr val="tx1"/>
                </a:solidFill>
                <a:latin typeface="Helvetica Neue Light"/>
                <a:ea typeface="ＭＳ Ｐゴシック" charset="0"/>
                <a:cs typeface="Helvetica Neue Light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Helvetica Neue Light"/>
                <a:ea typeface="ＭＳ Ｐゴシック" charset="0"/>
                <a:cs typeface="Helvetica Neue Light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Helvetica Neue Light"/>
                <a:ea typeface="ＭＳ Ｐゴシック" charset="0"/>
                <a:cs typeface="Helvetica Neue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2" name="Content Placeholder 7"/>
          <p:cNvSpPr txBox="1">
            <a:spLocks/>
          </p:cNvSpPr>
          <p:nvPr/>
        </p:nvSpPr>
        <p:spPr bwMode="auto">
          <a:xfrm>
            <a:off x="521490" y="4043988"/>
            <a:ext cx="4212572" cy="2000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fontAlgn="base">
              <a:spcBef>
                <a:spcPts val="1800"/>
              </a:spcBef>
              <a:spcAft>
                <a:spcPct val="0"/>
              </a:spcAft>
              <a:buClr>
                <a:schemeClr val="accent1"/>
              </a:buClr>
              <a:buFont typeface="Wingdings" charset="0"/>
              <a:buChar char="§"/>
              <a:defRPr sz="3200" kern="1200">
                <a:solidFill>
                  <a:schemeClr val="tx1"/>
                </a:solidFill>
                <a:latin typeface="Helvetica Neue Light"/>
                <a:ea typeface="ＭＳ Ｐゴシック" charset="0"/>
                <a:cs typeface="Helvetica Neue Light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Helvetica Neue Light"/>
                <a:ea typeface="ＭＳ Ｐゴシック" charset="0"/>
                <a:cs typeface="Helvetica Neue Light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charset="0"/>
              <a:buChar char="§"/>
              <a:defRPr sz="2400" kern="1200">
                <a:solidFill>
                  <a:schemeClr val="tx1"/>
                </a:solidFill>
                <a:latin typeface="Helvetica Neue Light"/>
                <a:ea typeface="ＭＳ Ｐゴシック" charset="0"/>
                <a:cs typeface="Helvetica Neue Light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Helvetica Neue Light"/>
                <a:ea typeface="ＭＳ Ｐゴシック" charset="0"/>
                <a:cs typeface="Helvetica Neue Light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Helvetica Neue Light"/>
                <a:ea typeface="ＭＳ Ｐゴシック" charset="0"/>
                <a:cs typeface="Helvetica Neue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Tit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Downside protection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44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 WhiteHat Security,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09BC6-26AB-EB49-9C66-3AA522F1CCF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450025"/>
            <a:ext cx="4538132" cy="47021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“</a:t>
            </a:r>
            <a:r>
              <a:rPr lang="en-US" sz="2000" b="1" dirty="0">
                <a:solidFill>
                  <a:schemeClr val="bg1"/>
                </a:solidFill>
                <a:latin typeface="Helvetica Neue"/>
                <a:cs typeface="Helvetica Neue"/>
              </a:rPr>
              <a:t>Anthem has $150 million to $200 million in cyber coverage</a:t>
            </a:r>
            <a:r>
              <a:rPr lang="en-US" sz="2000" dirty="0">
                <a:solidFill>
                  <a:schemeClr val="bg1"/>
                </a:solidFill>
              </a:rPr>
              <a:t>, including excess layers, sources say.</a:t>
            </a:r>
            <a:r>
              <a:rPr lang="en-US" sz="2000" dirty="0" smtClean="0">
                <a:solidFill>
                  <a:schemeClr val="bg1"/>
                </a:solidFill>
              </a:rPr>
              <a:t>”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Insurers providing excess layers of cyber coverage include: Lloyd's of London syndicates; operating units of Liberty Mutual Holding Co.; Zurich Insurance Group; and CNA Financial Corp., sources say</a:t>
            </a:r>
            <a:r>
              <a:rPr lang="en-US" sz="2000" dirty="0" smtClean="0">
                <a:solidFill>
                  <a:schemeClr val="bg1"/>
                </a:solidFill>
              </a:rPr>
              <a:t>.”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Downside protection</a:t>
            </a:r>
            <a:endParaRPr lang="en-US" dirty="0"/>
          </a:p>
        </p:txBody>
      </p:sp>
      <p:pic>
        <p:nvPicPr>
          <p:cNvPr id="15" name="pasted-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95332" y="1656309"/>
            <a:ext cx="4124273" cy="3701914"/>
          </a:xfrm>
          <a:prstGeom prst="rect">
            <a:avLst/>
          </a:prstGeom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515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2014 – 2015</a:t>
            </a:r>
            <a:br>
              <a:rPr lang="en-US" sz="3200" dirty="0" smtClean="0"/>
            </a:br>
            <a:r>
              <a:rPr lang="en-US" sz="3200" dirty="0" smtClean="0"/>
              <a:t>New Security Investment vs. Cyber-Insurance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607196" y="3989281"/>
            <a:ext cx="52613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Helvetica Neue Light"/>
                <a:cs typeface="Helvetica Neue Light"/>
              </a:rPr>
              <a:t>Cyber-Security Insurance</a:t>
            </a:r>
          </a:p>
          <a:p>
            <a:r>
              <a:rPr lang="en-US" sz="2400" dirty="0">
                <a:latin typeface="Helvetica Neue Light"/>
                <a:cs typeface="Helvetica Neue Light"/>
              </a:rPr>
              <a:t>~</a:t>
            </a:r>
            <a:r>
              <a:rPr lang="en-US" sz="2400" dirty="0" smtClean="0">
                <a:latin typeface="Helvetica Neue Light"/>
                <a:cs typeface="Helvetica Neue Light"/>
              </a:rPr>
              <a:t>$3.2 </a:t>
            </a:r>
            <a:r>
              <a:rPr lang="en-US" sz="2400" dirty="0">
                <a:latin typeface="Helvetica Neue Light"/>
                <a:cs typeface="Helvetica Neue Light"/>
              </a:rPr>
              <a:t>Billion in new spending (+67%)</a:t>
            </a:r>
          </a:p>
        </p:txBody>
      </p:sp>
      <p:sp>
        <p:nvSpPr>
          <p:cNvPr id="8" name="Rectangle 7"/>
          <p:cNvSpPr/>
          <p:nvPr/>
        </p:nvSpPr>
        <p:spPr>
          <a:xfrm>
            <a:off x="607196" y="291280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>
                <a:solidFill>
                  <a:srgbClr val="595959"/>
                </a:solidFill>
                <a:latin typeface="Helvetica Neue Light"/>
                <a:cs typeface="Helvetica Neue Light"/>
              </a:rPr>
              <a:t>(Gartner: Oct, 2015)</a:t>
            </a:r>
            <a:endParaRPr lang="en-US" sz="1600" dirty="0">
              <a:solidFill>
                <a:srgbClr val="595959"/>
              </a:solidFill>
              <a:latin typeface="Helvetica Neue Light"/>
              <a:cs typeface="Helvetica Neue Ligh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7196" y="2081811"/>
            <a:ext cx="54126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Helvetica Neue Light"/>
                <a:cs typeface="Helvetica Neue Light"/>
              </a:rPr>
              <a:t>Information Security Spending </a:t>
            </a:r>
            <a:r>
              <a:rPr lang="en-US" sz="2400" dirty="0" smtClean="0">
                <a:latin typeface="Helvetica Neue Light"/>
                <a:cs typeface="Helvetica Neue Light"/>
              </a:rPr>
              <a:t>(Global)</a:t>
            </a:r>
            <a:endParaRPr lang="en-US" sz="2400" dirty="0">
              <a:latin typeface="Helvetica Neue Light"/>
              <a:cs typeface="Helvetica Neue Light"/>
            </a:endParaRPr>
          </a:p>
          <a:p>
            <a:r>
              <a:rPr lang="en-US" sz="2400" dirty="0">
                <a:latin typeface="Helvetica Neue Light"/>
                <a:cs typeface="Helvetica Neue Light"/>
              </a:rPr>
              <a:t>~</a:t>
            </a:r>
            <a:r>
              <a:rPr lang="en-US" sz="2400" dirty="0" smtClean="0">
                <a:latin typeface="Helvetica Neue Light"/>
                <a:cs typeface="Helvetica Neue Light"/>
              </a:rPr>
              <a:t>$3.8 </a:t>
            </a:r>
            <a:r>
              <a:rPr lang="en-US" sz="2400" dirty="0">
                <a:latin typeface="Helvetica Neue Light"/>
                <a:cs typeface="Helvetica Neue Light"/>
              </a:rPr>
              <a:t>billion in new spending (</a:t>
            </a:r>
            <a:r>
              <a:rPr lang="en-US" sz="2400" dirty="0" smtClean="0">
                <a:latin typeface="Helvetica Neue Light"/>
                <a:cs typeface="Helvetica Neue Light"/>
              </a:rPr>
              <a:t>+4.7%)</a:t>
            </a:r>
            <a:endParaRPr lang="en-US" sz="2400" dirty="0">
              <a:latin typeface="Helvetica Neue Light"/>
              <a:cs typeface="Helvetica Neue Ligh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1456" y="2081811"/>
            <a:ext cx="3692544" cy="369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756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 WhiteHat Security, Inc.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3391727"/>
            <a:ext cx="8229600" cy="2520972"/>
          </a:xfrm>
        </p:spPr>
        <p:txBody>
          <a:bodyPr/>
          <a:lstStyle/>
          <a:p>
            <a:pPr marL="0" indent="0">
              <a:buNone/>
            </a:pPr>
            <a:r>
              <a:rPr lang="en-US" sz="3800" b="1" dirty="0">
                <a:solidFill>
                  <a:schemeClr val="accent1"/>
                </a:solidFill>
                <a:latin typeface="Helvetica Neue"/>
                <a:cs typeface="Helvetica Neue"/>
              </a:rPr>
              <a:t>No Guarantees</a:t>
            </a:r>
          </a:p>
          <a:p>
            <a:pPr marL="0" indent="0">
              <a:buNone/>
            </a:pPr>
            <a:r>
              <a:rPr lang="en-US" sz="3800" b="1" dirty="0">
                <a:solidFill>
                  <a:schemeClr val="accent1"/>
                </a:solidFill>
                <a:latin typeface="Helvetica Neue"/>
                <a:cs typeface="Helvetica Neue"/>
              </a:rPr>
              <a:t>No Warrantees</a:t>
            </a:r>
          </a:p>
          <a:p>
            <a:pPr marL="0" indent="0">
              <a:buNone/>
            </a:pPr>
            <a:r>
              <a:rPr lang="en-US" sz="3800" b="1" dirty="0">
                <a:solidFill>
                  <a:schemeClr val="accent1"/>
                </a:solidFill>
                <a:latin typeface="Helvetica Neue"/>
                <a:cs typeface="Helvetica Neue"/>
              </a:rPr>
              <a:t>No Return Policies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727214"/>
            <a:ext cx="8229600" cy="1973647"/>
          </a:xfrm>
        </p:spPr>
        <p:txBody>
          <a:bodyPr>
            <a:noAutofit/>
          </a:bodyPr>
          <a:lstStyle/>
          <a:p>
            <a:r>
              <a:rPr lang="en-US" sz="4800" dirty="0" smtClean="0"/>
              <a:t>Ever notice how everything in the information </a:t>
            </a:r>
            <a:r>
              <a:rPr lang="en-US" sz="4800" dirty="0"/>
              <a:t>s</a:t>
            </a:r>
            <a:r>
              <a:rPr lang="en-US" sz="4800" dirty="0" smtClean="0"/>
              <a:t>ecurity industry is sold “as is”?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66442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960901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No More Snake Oil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861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0700"/>
            <a:ext cx="9144000" cy="580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356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9144000" cy="632530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291" tIns="32146" rIns="64291" bIns="32146" rtlCol="0" anchor="ctr"/>
          <a:lstStyle/>
          <a:p>
            <a:pPr algn="ctr"/>
            <a:endParaRPr lang="en-US"/>
          </a:p>
        </p:txBody>
      </p:sp>
      <p:pic>
        <p:nvPicPr>
          <p:cNvPr id="11" name="Screen Shot 2015-03-05 at 11.04.19 AM.png"/>
          <p:cNvPicPr/>
          <p:nvPr/>
        </p:nvPicPr>
        <p:blipFill rotWithShape="1">
          <a:blip r:embed="rId3">
            <a:extLst/>
          </a:blip>
          <a:srcRect b="5737"/>
          <a:stretch/>
        </p:blipFill>
        <p:spPr>
          <a:xfrm>
            <a:off x="553490" y="569853"/>
            <a:ext cx="7983291" cy="4224099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 WhiteHat Security,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7409BC6-26AB-EB49-9C66-3AA522F1CCF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294967295"/>
          </p:nvPr>
        </p:nvSpPr>
        <p:spPr>
          <a:xfrm>
            <a:off x="553491" y="4945283"/>
            <a:ext cx="7983291" cy="8965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“The only two products not covered by product liability are religion and software, and software shall not escape much longer.”</a:t>
            </a:r>
          </a:p>
          <a:p>
            <a:pPr marL="0" indent="0" algn="r">
              <a:buNone/>
            </a:pPr>
            <a:r>
              <a:rPr lang="en-US" sz="1300" dirty="0">
                <a:solidFill>
                  <a:schemeClr val="bg1"/>
                </a:solidFill>
              </a:rPr>
              <a:t>Dan Geer (CISO, In-Q-Tel) </a:t>
            </a:r>
          </a:p>
        </p:txBody>
      </p:sp>
    </p:spTree>
    <p:extLst>
      <p:ext uri="{BB962C8B-B14F-4D97-AF65-F5344CB8AC3E}">
        <p14:creationId xmlns:p14="http://schemas.microsoft.com/office/powerpoint/2010/main" val="13483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en-US" dirty="0"/>
              <a:t>Software Security </a:t>
            </a:r>
            <a:br>
              <a:rPr lang="en-US" dirty="0"/>
            </a:br>
            <a:r>
              <a:rPr lang="en-US" dirty="0"/>
              <a:t>Maturity Metrics Analysis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/>
              <a:t>The analysis is based on 118 responses on a survey sent to security professionals to measure maturity models of application security programs at various organizations.</a:t>
            </a:r>
          </a:p>
          <a:p>
            <a:endParaRPr lang="en-US" sz="2800" dirty="0"/>
          </a:p>
          <a:p>
            <a:r>
              <a:rPr lang="en-US" sz="2800" dirty="0"/>
              <a:t>The responses obtained in the survey are correlated with the data available in Sentinel to get deeper insights. Statistics pulled from Sentinel are for 2014 timeframe.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2637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>
              <a:solidFill>
                <a:srgbClr val="FFFFFF"/>
              </a:solidFill>
              <a:ea typeface="Microsoft Sans Serif"/>
            </a:endParaRP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  <a:ea typeface="Microsoft Sans Serif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FFFF"/>
                </a:solidFill>
                <a:ea typeface="Microsoft Sans Serif"/>
              </a:rPr>
              <a:t>56</a:t>
            </a:r>
            <a:r>
              <a:rPr lang="en-US" sz="2400" dirty="0">
                <a:solidFill>
                  <a:srgbClr val="FFFFFF"/>
                </a:solidFill>
                <a:ea typeface="Microsoft Sans Serif"/>
              </a:rPr>
              <a:t>% of all respondents did not have any part of the organization held accountable in case of data or system breach.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If an organization experiences a website(s) data or system breach, which part of the organization is held accountable and what is it’s performance?</a:t>
            </a:r>
            <a:endParaRPr lang="en-US" sz="24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2912559"/>
              </p:ext>
            </p:extLst>
          </p:nvPr>
        </p:nvGraphicFramePr>
        <p:xfrm>
          <a:off x="538238" y="1566545"/>
          <a:ext cx="4148062" cy="4265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2349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If an organization experiences a website(s) data or system breach, which part of the organization is held accountable and what is it’s performance?</a:t>
            </a:r>
            <a:endParaRPr lang="en-US" sz="24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2152153"/>
              </p:ext>
            </p:extLst>
          </p:nvPr>
        </p:nvGraphicFramePr>
        <p:xfrm>
          <a:off x="366395" y="1573031"/>
          <a:ext cx="3959215" cy="2054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0842671"/>
              </p:ext>
            </p:extLst>
          </p:nvPr>
        </p:nvGraphicFramePr>
        <p:xfrm>
          <a:off x="366395" y="3666484"/>
          <a:ext cx="3975940" cy="2328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1425089"/>
              </p:ext>
            </p:extLst>
          </p:nvPr>
        </p:nvGraphicFramePr>
        <p:xfrm>
          <a:off x="4823787" y="3666484"/>
          <a:ext cx="3863013" cy="2255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36756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FFFFFF"/>
                </a:solidFill>
                <a:ea typeface="Lucida Grande"/>
              </a:rPr>
              <a:t>15% of the respondents cite Compliance as the primary reason for resolving website vulnerabilities</a:t>
            </a:r>
          </a:p>
          <a:p>
            <a:pPr marL="0" indent="0">
              <a:buNone/>
            </a:pPr>
            <a:endParaRPr lang="en-US" sz="4000" dirty="0">
              <a:solidFill>
                <a:srgbClr val="FFFFFF"/>
              </a:solidFill>
              <a:ea typeface="Lucida Grande"/>
            </a:endParaRPr>
          </a:p>
          <a:p>
            <a:pPr marL="0" indent="0">
              <a:buNone/>
            </a:pPr>
            <a:r>
              <a:rPr lang="en-US" sz="4000" dirty="0">
                <a:solidFill>
                  <a:srgbClr val="FFFFFF"/>
                </a:solidFill>
                <a:ea typeface="Lucida Grande"/>
              </a:rPr>
              <a:t>6% of the respondents cite Corporate Policy as the primary reason for resolving website vulnerabilities</a:t>
            </a:r>
          </a:p>
          <a:p>
            <a:pPr marL="0" indent="0">
              <a:buNone/>
            </a:pPr>
            <a:endParaRPr lang="en-US" sz="4000" dirty="0">
              <a:solidFill>
                <a:srgbClr val="FFFFFF"/>
              </a:solidFill>
              <a:ea typeface="Lucida Grande"/>
            </a:endParaRPr>
          </a:p>
          <a:p>
            <a:pPr marL="0" indent="0">
              <a:buNone/>
            </a:pPr>
            <a:r>
              <a:rPr lang="en-US" sz="4000" dirty="0">
                <a:solidFill>
                  <a:srgbClr val="FFFFFF"/>
                </a:solidFill>
                <a:ea typeface="Lucida Grande"/>
              </a:rPr>
              <a:t>35% of the respondents cite Risk Reduction as the primary reason for resolving website vulnerabilities</a:t>
            </a:r>
          </a:p>
          <a:p>
            <a:pPr marL="0" indent="0">
              <a:buNone/>
            </a:pPr>
            <a:endParaRPr lang="en-US" sz="4000" dirty="0">
              <a:solidFill>
                <a:srgbClr val="FFFFFF"/>
              </a:solidFill>
              <a:ea typeface="Lucida Grande"/>
            </a:endParaRPr>
          </a:p>
          <a:p>
            <a:pPr marL="0" indent="0">
              <a:buNone/>
            </a:pPr>
            <a:r>
              <a:rPr lang="en-US" sz="4000" dirty="0">
                <a:solidFill>
                  <a:srgbClr val="FFFFFF"/>
                </a:solidFill>
                <a:ea typeface="Lucida Grande"/>
              </a:rPr>
              <a:t>19% of the respondents cite Customer or Partner Demand as the primary reason for resolving website vulnerabilities</a:t>
            </a:r>
          </a:p>
          <a:p>
            <a:pPr marL="0" indent="0">
              <a:buNone/>
            </a:pPr>
            <a:endParaRPr lang="en-US" sz="4000" dirty="0">
              <a:solidFill>
                <a:srgbClr val="FFFFFF"/>
              </a:solidFill>
              <a:ea typeface="Lucida Grande"/>
            </a:endParaRPr>
          </a:p>
          <a:p>
            <a:pPr marL="0" indent="0">
              <a:buNone/>
            </a:pPr>
            <a:r>
              <a:rPr lang="en-US" sz="4000" dirty="0">
                <a:solidFill>
                  <a:srgbClr val="FFFFFF"/>
                </a:solidFill>
                <a:ea typeface="Lucida Grande"/>
              </a:rPr>
              <a:t>25% of the respondents cite other reasons for resolving website vulnerabilities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Please rank your organization’s drivers for resolving website vulnerabilities. 1 lowest priority, 5 highest.</a:t>
            </a:r>
            <a:endParaRPr lang="en-US" sz="2400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3089391"/>
              </p:ext>
            </p:extLst>
          </p:nvPr>
        </p:nvGraphicFramePr>
        <p:xfrm>
          <a:off x="172720" y="1320800"/>
          <a:ext cx="4892717" cy="4734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7924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Please rank your organization’s drivers for resolving website vulnerabilities. 1 the lowest priority, 5 the highest.</a:t>
            </a:r>
            <a:endParaRPr lang="en-US" sz="2400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4466541"/>
              </p:ext>
            </p:extLst>
          </p:nvPr>
        </p:nvGraphicFramePr>
        <p:xfrm>
          <a:off x="264160" y="1595120"/>
          <a:ext cx="4419600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9833048"/>
              </p:ext>
            </p:extLst>
          </p:nvPr>
        </p:nvGraphicFramePr>
        <p:xfrm>
          <a:off x="264160" y="3786867"/>
          <a:ext cx="4419601" cy="2253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0126037"/>
              </p:ext>
            </p:extLst>
          </p:nvPr>
        </p:nvGraphicFramePr>
        <p:xfrm>
          <a:off x="4683761" y="3786867"/>
          <a:ext cx="4330967" cy="2253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22832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5796"/>
              </p:ext>
            </p:extLst>
          </p:nvPr>
        </p:nvGraphicFramePr>
        <p:xfrm>
          <a:off x="437443" y="268107"/>
          <a:ext cx="8128000" cy="583048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033890"/>
                <a:gridCol w="1876778"/>
                <a:gridCol w="1778000"/>
                <a:gridCol w="1439332"/>
              </a:tblGrid>
              <a:tr h="96728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Security Controls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# of Open </a:t>
                      </a:r>
                      <a:r>
                        <a:rPr lang="en-US" dirty="0" err="1" smtClean="0"/>
                        <a:t>Vulns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Time-to-Fix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Remediation Rate</a:t>
                      </a:r>
                      <a:endParaRPr lang="en-US" dirty="0"/>
                    </a:p>
                  </a:txBody>
                  <a:tcPr anchor="ctr"/>
                </a:tc>
              </a:tr>
              <a:tr h="11455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</a:rPr>
                        <a:t>Automated static analysis during the code review process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23146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ea typeface="Lucida Grande"/>
                        </a:rPr>
                        <a:t>QA performs basic adversarial tests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34055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ea typeface="Lucida Grande"/>
                        </a:rPr>
                        <a:t>Defects identified through operations monitoring fed back to development 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1455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ea typeface="Lucida Grande"/>
                        </a:rPr>
                        <a:t>Share results from security reviews with the QA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Plus 6"/>
          <p:cNvSpPr/>
          <p:nvPr/>
        </p:nvSpPr>
        <p:spPr>
          <a:xfrm>
            <a:off x="5839742" y="3868277"/>
            <a:ext cx="822960" cy="822960"/>
          </a:xfrm>
          <a:prstGeom prst="mathPlus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Plus 7"/>
          <p:cNvSpPr/>
          <p:nvPr/>
        </p:nvSpPr>
        <p:spPr>
          <a:xfrm>
            <a:off x="4075853" y="1368052"/>
            <a:ext cx="822960" cy="822960"/>
          </a:xfrm>
          <a:prstGeom prst="mathPlus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Plus 8"/>
          <p:cNvSpPr/>
          <p:nvPr/>
        </p:nvSpPr>
        <p:spPr>
          <a:xfrm>
            <a:off x="5839742" y="1368052"/>
            <a:ext cx="822960" cy="822960"/>
          </a:xfrm>
          <a:prstGeom prst="mathPlus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Plus 10"/>
          <p:cNvSpPr/>
          <p:nvPr/>
        </p:nvSpPr>
        <p:spPr>
          <a:xfrm>
            <a:off x="4075853" y="2607008"/>
            <a:ext cx="822960" cy="822960"/>
          </a:xfrm>
          <a:prstGeom prst="mathPlus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Plus 11"/>
          <p:cNvSpPr/>
          <p:nvPr/>
        </p:nvSpPr>
        <p:spPr>
          <a:xfrm>
            <a:off x="7490742" y="2607008"/>
            <a:ext cx="822960" cy="822960"/>
          </a:xfrm>
          <a:prstGeom prst="mathPlus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Plus 12"/>
          <p:cNvSpPr/>
          <p:nvPr/>
        </p:nvSpPr>
        <p:spPr>
          <a:xfrm>
            <a:off x="7490742" y="5118080"/>
            <a:ext cx="822960" cy="822960"/>
          </a:xfrm>
          <a:prstGeom prst="mathPlus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Plus 13"/>
          <p:cNvSpPr/>
          <p:nvPr/>
        </p:nvSpPr>
        <p:spPr>
          <a:xfrm>
            <a:off x="4075853" y="5118080"/>
            <a:ext cx="822960" cy="822960"/>
          </a:xfrm>
          <a:prstGeom prst="mathPlus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5" name="Minus 14"/>
          <p:cNvSpPr/>
          <p:nvPr/>
        </p:nvSpPr>
        <p:spPr>
          <a:xfrm>
            <a:off x="7500790" y="1368052"/>
            <a:ext cx="822960" cy="822960"/>
          </a:xfrm>
          <a:prstGeom prst="mathMinus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Minus 15"/>
          <p:cNvSpPr/>
          <p:nvPr/>
        </p:nvSpPr>
        <p:spPr>
          <a:xfrm>
            <a:off x="5839742" y="2607008"/>
            <a:ext cx="822960" cy="822960"/>
          </a:xfrm>
          <a:prstGeom prst="mathMinus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Minus 16"/>
          <p:cNvSpPr/>
          <p:nvPr/>
        </p:nvSpPr>
        <p:spPr>
          <a:xfrm>
            <a:off x="4075853" y="3868277"/>
            <a:ext cx="822960" cy="822960"/>
          </a:xfrm>
          <a:prstGeom prst="mathMinus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Minus 17"/>
          <p:cNvSpPr/>
          <p:nvPr/>
        </p:nvSpPr>
        <p:spPr>
          <a:xfrm>
            <a:off x="5839742" y="5118080"/>
            <a:ext cx="822960" cy="822960"/>
          </a:xfrm>
          <a:prstGeom prst="mathMinus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Minus 18"/>
          <p:cNvSpPr/>
          <p:nvPr/>
        </p:nvSpPr>
        <p:spPr>
          <a:xfrm>
            <a:off x="7500790" y="3868277"/>
            <a:ext cx="822960" cy="822960"/>
          </a:xfrm>
          <a:prstGeom prst="mathMinus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9372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 WhiteHat Security, Inc.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1"/>
            <a:ext cx="8229600" cy="1961444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There Are No </a:t>
            </a:r>
            <a:br>
              <a:rPr lang="en-US" sz="6000" dirty="0" smtClean="0">
                <a:solidFill>
                  <a:srgbClr val="FF0000"/>
                </a:solidFill>
              </a:rPr>
            </a:br>
            <a:r>
              <a:rPr lang="en-US" sz="6000" dirty="0" smtClean="0">
                <a:solidFill>
                  <a:srgbClr val="FF0000"/>
                </a:solidFill>
              </a:rPr>
              <a:t>Best-Practices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448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 WhiteHat Security, Inc.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Jeremiah Grossman</a:t>
            </a:r>
          </a:p>
          <a:p>
            <a:r>
              <a:rPr lang="en-US" dirty="0" smtClean="0"/>
              <a:t>Founder</a:t>
            </a:r>
          </a:p>
          <a:p>
            <a:r>
              <a:rPr lang="en-US" dirty="0" err="1" smtClean="0"/>
              <a:t>WhiteHat</a:t>
            </a:r>
            <a:r>
              <a:rPr lang="en-US" dirty="0" smtClean="0"/>
              <a:t> Security, Inc.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jeremiahg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1371600" y="2755900"/>
            <a:ext cx="7137400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217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hiteHat_template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3105</TotalTime>
  <Words>1617</Words>
  <Application>Microsoft Macintosh PowerPoint</Application>
  <PresentationFormat>On-screen Show (4:3)</PresentationFormat>
  <Paragraphs>211</Paragraphs>
  <Slides>29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WhiteHat_template_2015</vt:lpstr>
      <vt:lpstr>15 years of Web Security</vt:lpstr>
      <vt:lpstr>PowerPoint Presentation</vt:lpstr>
      <vt:lpstr>WhiteHat Security</vt:lpstr>
      <vt:lpstr>My Areas of Focus</vt:lpstr>
      <vt:lpstr>Threat Actors</vt:lpstr>
      <vt:lpstr>PowerPoint Presentation</vt:lpstr>
      <vt:lpstr>WebApp Attacks Adversaries Use</vt:lpstr>
      <vt:lpstr>Security Industry Spends Billions</vt:lpstr>
      <vt:lpstr>Vulnerability Likelihood</vt:lpstr>
      <vt:lpstr>Average Time-to-Fix (Days)</vt:lpstr>
      <vt:lpstr>Windows of Exposure</vt:lpstr>
      <vt:lpstr>Ranges of Expected Loss by # of Records</vt:lpstr>
      <vt:lpstr>Result: Every Year is the Year of the Hack</vt:lpstr>
      <vt:lpstr>Downside protection</vt:lpstr>
      <vt:lpstr>Downside protection</vt:lpstr>
      <vt:lpstr>Downside protection</vt:lpstr>
      <vt:lpstr>2014 – 2015 New Security Investment vs. Cyber-Insurance</vt:lpstr>
      <vt:lpstr>Ever notice how everything in the information security industry is sold “as is”?</vt:lpstr>
      <vt:lpstr>No More Snake Oil</vt:lpstr>
      <vt:lpstr>PowerPoint Presentation</vt:lpstr>
      <vt:lpstr>PowerPoint Presentation</vt:lpstr>
      <vt:lpstr>Software Security  Maturity Metrics Analysis</vt:lpstr>
      <vt:lpstr>If an organization experiences a website(s) data or system breach, which part of the organization is held accountable and what is it’s performance?</vt:lpstr>
      <vt:lpstr>If an organization experiences a website(s) data or system breach, which part of the organization is held accountable and what is it’s performance?</vt:lpstr>
      <vt:lpstr>Please rank your organization’s drivers for resolving website vulnerabilities. 1 lowest priority, 5 highest.</vt:lpstr>
      <vt:lpstr>Please rank your organization’s drivers for resolving website vulnerabilities. 1 the lowest priority, 5 the highest.</vt:lpstr>
      <vt:lpstr>PowerPoint Presentation</vt:lpstr>
      <vt:lpstr>There Are No  Best-Practices</vt:lpstr>
      <vt:lpstr>Questions?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 Marcelino</dc:creator>
  <cp:lastModifiedBy>Jeremiah Grossman</cp:lastModifiedBy>
  <cp:revision>196</cp:revision>
  <dcterms:created xsi:type="dcterms:W3CDTF">2015-03-20T20:17:51Z</dcterms:created>
  <dcterms:modified xsi:type="dcterms:W3CDTF">2015-10-13T16:48:32Z</dcterms:modified>
</cp:coreProperties>
</file>