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8"/>
  </p:notesMasterIdLst>
  <p:sldIdLst>
    <p:sldId id="257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90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80" r:id="rId23"/>
    <p:sldId id="284" r:id="rId24"/>
    <p:sldId id="292" r:id="rId25"/>
    <p:sldId id="291" r:id="rId26"/>
    <p:sldId id="289" r:id="rId27"/>
  </p:sldIdLst>
  <p:sldSz cx="9144000" cy="6858000" type="screen4x3"/>
  <p:notesSz cx="6858000" cy="9144000"/>
  <p:defaultTextStyle>
    <a:defPPr>
      <a:defRPr lang="he-IL"/>
    </a:defPPr>
    <a:lvl1pPr algn="r" rtl="1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r" rtl="1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r" rtl="1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r" rtl="1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r" rtl="1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FF1E19"/>
    <a:srgbClr val="760300"/>
    <a:srgbClr val="3BD35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>
        <p:scale>
          <a:sx n="66" d="100"/>
          <a:sy n="66" d="100"/>
        </p:scale>
        <p:origin x="-726" y="-1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97D1BCD-D2A9-4A6C-A4E3-4C15914A5DA4}" type="datetimeFigureOut">
              <a:rPr lang="he-IL"/>
              <a:pPr>
                <a:defRPr/>
              </a:pPr>
              <a:t>כ"ה/אלול/תש"ע</a:t>
            </a:fld>
            <a:endParaRPr lang="he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he-IL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A0B54772-9765-40CC-8AA6-E5B7D899C830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he-IL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0" lvl="2">
              <a:spcBef>
                <a:spcPct val="0"/>
              </a:spcBef>
            </a:pPr>
            <a:r>
              <a:rPr lang="en-US" sz="2200" smtClean="0">
                <a:cs typeface="Arial" charset="0"/>
              </a:rPr>
              <a:t>Increasing line-rates: GE, OC48, 10GE, OC192, OC768…</a:t>
            </a:r>
          </a:p>
          <a:p>
            <a:pPr>
              <a:spcBef>
                <a:spcPct val="0"/>
              </a:spcBef>
            </a:pPr>
            <a:endParaRPr lang="he-IL" smtClean="0"/>
          </a:p>
        </p:txBody>
      </p:sp>
      <p:sp>
        <p:nvSpPr>
          <p:cNvPr id="43012" name="Slide Number Placeholder 3"/>
          <p:cNvSpPr txBox="1">
            <a:spLocks noGrp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l"/>
            <a:fld id="{972BB611-BA01-45B4-9502-4D5322FAABD6}" type="slidenum">
              <a:rPr lang="he-IL" sz="1200">
                <a:latin typeface="Calibri" pitchFamily="34" charset="0"/>
              </a:rPr>
              <a:pPr algn="l"/>
              <a:t>2</a:t>
            </a:fld>
            <a:endParaRPr lang="he-IL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marL="0" lvl="2">
              <a:spcBef>
                <a:spcPct val="0"/>
              </a:spcBef>
            </a:pPr>
            <a:r>
              <a:rPr lang="en-US" sz="2200" smtClean="0">
                <a:cs typeface="Arial" charset="0"/>
              </a:rPr>
              <a:t>Increasing line-rates: GE, OC48, 10GE, OC192, OC768…</a:t>
            </a:r>
          </a:p>
          <a:p>
            <a:pPr>
              <a:spcBef>
                <a:spcPct val="0"/>
              </a:spcBef>
            </a:pPr>
            <a:endParaRPr lang="he-IL" smtClean="0"/>
          </a:p>
        </p:txBody>
      </p:sp>
      <p:sp>
        <p:nvSpPr>
          <p:cNvPr id="44036" name="Slide Number Placeholder 3"/>
          <p:cNvSpPr txBox="1">
            <a:spLocks noGrp="1"/>
          </p:cNvSpPr>
          <p:nvPr/>
        </p:nvSpPr>
        <p:spPr bwMode="auto">
          <a:xfrm>
            <a:off x="1588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l"/>
            <a:fld id="{EC799155-5B8E-4434-BFC2-CDCEF23F56A1}" type="slidenum">
              <a:rPr lang="he-IL" sz="1200">
                <a:latin typeface="Calibri" pitchFamily="34" charset="0"/>
              </a:rPr>
              <a:pPr algn="l"/>
              <a:t>3</a:t>
            </a:fld>
            <a:endParaRPr lang="he-IL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he-I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he-I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he-IL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he-IL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he-IL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he-IL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 rtlCol="1">
            <a:normAutofit fontScale="92500"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cs typeface="Arial" pitchFamily="34" charset="0"/>
              </a:rPr>
              <a:t>There are several families of pattern matching algorithms used on network security tools.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cs typeface="Arial" pitchFamily="34" charset="0"/>
              </a:rPr>
              <a:t>We chose the Aho-Corasick Algorithm. It’s a pretty common algorithm since it is deterministic.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cs typeface="Arial" pitchFamily="34" charset="0"/>
              </a:rPr>
              <a:t>Generally it is a FSM. It works on a linear time where for each byte in the input text it performs one step.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cs typeface="Arial" pitchFamily="34" charset="0"/>
              </a:rPr>
              <a:t>For that to happen the FSM holds forward transitions like shown in the example, we can see for those 3 patterns how the FSM is built.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 smtClean="0">
              <a:cs typeface="Arial" pitchFamily="34" charset="0"/>
            </a:endParaRP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cs typeface="Arial" pitchFamily="34" charset="0"/>
              </a:rPr>
              <a:t>For each possible input, each state also holds </a:t>
            </a:r>
            <a:r>
              <a:rPr lang="en-US" u="sng" dirty="0" smtClean="0">
                <a:cs typeface="Arial" pitchFamily="34" charset="0"/>
              </a:rPr>
              <a:t>failure transitions</a:t>
            </a:r>
            <a:r>
              <a:rPr lang="en-US" dirty="0" smtClean="0">
                <a:cs typeface="Arial" pitchFamily="34" charset="0"/>
              </a:rPr>
              <a:t>.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cs typeface="Arial" pitchFamily="34" charset="0"/>
              </a:rPr>
              <a:t>The main problem with this algorithm is that the FSM requires a lot of memory because of all the failure transitions.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cs typeface="Arial" pitchFamily="34" charset="0"/>
              </a:rPr>
              <a:t>That means that AC usually uses main memory and not cache. For Each step it requires two memory references.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 smtClean="0">
                <a:cs typeface="Arial" pitchFamily="34" charset="0"/>
              </a:rPr>
              <a:t>So at the bottom line AC is pretty expansive.</a:t>
            </a:r>
            <a:endParaRPr lang="he-IL" dirty="0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D6457C6-3E13-4266-9ADB-1125F514D3E3}" type="slidenum">
              <a:rPr lang="he-IL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he-I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he-IL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he-IL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he-IL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he-IL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he-IL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he-IL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he-IL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he-IL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he-IL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he-IL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he-IL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he-IL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9" name="Rectangle 3"/>
          <p:cNvSpPr>
            <a:spLocks noGrp="1"/>
          </p:cNvSpPr>
          <p:nvPr>
            <p:ph type="body" idx="1"/>
          </p:nvPr>
        </p:nvSpPr>
        <p:spPr bwMode="auto">
          <a:xfrm>
            <a:off x="685800" y="4343400"/>
            <a:ext cx="5486400" cy="4113213"/>
          </a:xfrm>
          <a:noFill/>
        </p:spPr>
        <p:txBody>
          <a:bodyPr/>
          <a:lstStyle/>
          <a:p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cs typeface="Arial" charset="0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>
              <a:spcBef>
                <a:spcPct val="0"/>
              </a:spcBef>
            </a:pPr>
            <a:endParaRPr lang="he-IL" smtClean="0"/>
          </a:p>
        </p:txBody>
      </p:sp>
      <p:sp>
        <p:nvSpPr>
          <p:cNvPr id="64516" name="Slide Number Placeholder 3"/>
          <p:cNvSpPr txBox="1">
            <a:spLocks noGrp="1"/>
          </p:cNvSpPr>
          <p:nvPr/>
        </p:nvSpPr>
        <p:spPr bwMode="auto">
          <a:xfrm>
            <a:off x="3884613" y="8686800"/>
            <a:ext cx="2971800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302" tIns="46151" rIns="92302" bIns="46151" anchor="b"/>
          <a:lstStyle/>
          <a:p>
            <a:pPr defTabSz="922338"/>
            <a:fld id="{A868045E-9993-4FD8-B0E0-56DAFCB15CD4}" type="slidenum">
              <a:rPr lang="he-IL" sz="1200">
                <a:latin typeface="Calibri" pitchFamily="34" charset="0"/>
              </a:rPr>
              <a:pPr defTabSz="922338"/>
              <a:t>26</a:t>
            </a:fld>
            <a:endParaRPr lang="en-US" sz="1200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he-IL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A45EB5-3105-4D40-B2AD-CA9EBEC9B1D3}" type="datetimeFigureOut">
              <a:rPr lang="he-IL"/>
              <a:pPr>
                <a:defRPr/>
              </a:pPr>
              <a:t>כ"ה/אלול/תש"ע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83275-D612-4A7B-A8CA-CE2ABB3ECBC5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he-IL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72C1E-16A6-4224-A0F7-42905699384A}" type="datetimeFigureOut">
              <a:rPr lang="he-IL"/>
              <a:pPr>
                <a:defRPr/>
              </a:pPr>
              <a:t>כ"ה/אלול/תש"ע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8C6BA9-5AA9-4364-B53F-392F9F38ADDE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C33BBD-E3CC-4F51-A495-9B3A34E1C062}" type="datetimeFigureOut">
              <a:rPr lang="he-IL"/>
              <a:pPr>
                <a:defRPr/>
              </a:pPr>
              <a:t>כ"ה/אלול/תש"ע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3F9324-0682-4024-87CB-C003754F6C77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4C22B-92F8-49BB-B84F-0C975BE53315}" type="datetimeFigureOut">
              <a:rPr lang="he-IL"/>
              <a:pPr>
                <a:defRPr/>
              </a:pPr>
              <a:t>כ"ה/אלול/תש"ע</a:t>
            </a:fld>
            <a:endParaRPr lang="he-I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31E83F-BB9F-417F-A1F8-6D25CF76CB38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38A10F-A7DF-4AF6-8116-3BAA32509918}" type="datetimeFigureOut">
              <a:rPr lang="he-IL"/>
              <a:pPr>
                <a:defRPr/>
              </a:pPr>
              <a:t>כ"ה/אלול/תש"ע</a:t>
            </a:fld>
            <a:endParaRPr lang="he-IL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DEF711-CDA7-4361-AB16-86967F2E3FF7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510D2-EF71-48F7-B07F-C892BE0C3CBD}" type="datetimeFigureOut">
              <a:rPr lang="he-IL"/>
              <a:pPr>
                <a:defRPr/>
              </a:pPr>
              <a:t>כ"ה/אלול/תש"ע</a:t>
            </a:fld>
            <a:endParaRPr lang="he-IL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EAD7FE-412D-45B6-AF92-28DAC4D169C8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F939AD-9732-4401-B989-1E6A2D0A73A3}" type="datetimeFigureOut">
              <a:rPr lang="he-IL"/>
              <a:pPr>
                <a:defRPr/>
              </a:pPr>
              <a:t>כ"ה/אלול/תש"ע</a:t>
            </a:fld>
            <a:endParaRPr lang="he-IL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8C5F0-BB85-4ADA-AB70-9C78FFB99380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2DA3EF-D9B7-48D8-BAF5-1CB9BE30FD64}" type="datetimeFigureOut">
              <a:rPr lang="he-IL"/>
              <a:pPr>
                <a:defRPr/>
              </a:pPr>
              <a:t>כ"ה/אלול/תש"ע</a:t>
            </a:fld>
            <a:endParaRPr lang="he-I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2959C-B26D-4D43-8E8F-575487A8715B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he-IL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8F1BE3-AB6F-4123-9812-925718FC31E8}" type="datetimeFigureOut">
              <a:rPr lang="he-IL"/>
              <a:pPr>
                <a:defRPr/>
              </a:pPr>
              <a:t>כ"ה/אלול/תש"ע</a:t>
            </a:fld>
            <a:endParaRPr lang="he-IL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F7AEB2-BFCC-4A63-8E29-70BF464F482B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F8D232-D41F-4094-B2BC-2B915CA58A49}" type="datetimeFigureOut">
              <a:rPr lang="he-IL"/>
              <a:pPr>
                <a:defRPr/>
              </a:pPr>
              <a:t>כ"ה/אלול/תש"ע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83879-3BB3-4492-B441-275AF67828E5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28234B-D4E0-4E73-91F3-1F1C10B55E8A}" type="datetimeFigureOut">
              <a:rPr lang="he-IL"/>
              <a:pPr>
                <a:defRPr/>
              </a:pPr>
              <a:t>כ"ה/אלול/תש"ע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331766-7239-4E7B-98B2-3E9614E99730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382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he-IL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04800" y="990600"/>
            <a:ext cx="41529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0100" y="990600"/>
            <a:ext cx="41529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856642D5-C8FF-4BD3-BD71-BB73A8AD7416}" type="datetimeFigureOut">
              <a:rPr lang="he-IL"/>
              <a:pPr>
                <a:defRPr/>
              </a:pPr>
              <a:t>כ"ה/אלול/תש"ע</a:t>
            </a:fld>
            <a:endParaRPr lang="he-I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he-I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22E37C-93C1-4735-8311-3354D9B15953}" type="slidenum">
              <a:rPr lang="he-IL"/>
              <a:pPr>
                <a:defRPr/>
              </a:pPr>
              <a:t>‹#›</a:t>
            </a:fld>
            <a:endParaRPr lang="he-I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Cooper Black" pitchFamily="18" charset="0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oper Black" pitchFamily="18" charset="0"/>
          <a:cs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oper Black" pitchFamily="18" charset="0"/>
          <a:cs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oper Black" pitchFamily="18" charset="0"/>
          <a:cs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oper Black" pitchFamily="18" charset="0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oper Black" pitchFamily="18" charset="0"/>
          <a:cs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oper Black" pitchFamily="18" charset="0"/>
          <a:cs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oper Black" pitchFamily="18" charset="0"/>
          <a:cs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oper Black" pitchFamily="18" charset="0"/>
          <a:cs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Comic Sans MS" pitchFamily="66" charset="0"/>
          <a:ea typeface="+mn-ea"/>
          <a:cs typeface="+mj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Comic Sans MS" pitchFamily="66" charset="0"/>
          <a:ea typeface="+mn-ea"/>
          <a:cs typeface="+mj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Comic Sans MS" pitchFamily="66" charset="0"/>
          <a:ea typeface="+mn-ea"/>
          <a:cs typeface="+mj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Comic Sans MS" pitchFamily="66" charset="0"/>
          <a:ea typeface="+mn-ea"/>
          <a:cs typeface="+mj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Comic Sans MS" pitchFamily="66" charset="0"/>
          <a:ea typeface="+mn-ea"/>
          <a:cs typeface="+mj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6.jpeg"/><Relationship Id="rId2" Type="http://schemas.openxmlformats.org/officeDocument/2006/relationships/tags" Target="../tags/tag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.bin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4.xml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4" Type="http://schemas.openxmlformats.org/officeDocument/2006/relationships/image" Target="../media/image2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11188" y="1484313"/>
            <a:ext cx="7772400" cy="1470025"/>
          </a:xfrm>
        </p:spPr>
        <p:txBody>
          <a:bodyPr rtlCol="1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smtClean="0">
                <a:solidFill>
                  <a:srgbClr val="FF0000"/>
                </a:solidFill>
              </a:rPr>
              <a:t>Accelerating Multi-Pattern Matching on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b="1" dirty="0" smtClean="0">
                <a:solidFill>
                  <a:srgbClr val="FF0000"/>
                </a:solidFill>
              </a:rPr>
              <a:t>Compressed HTTP Traffic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he-IL" b="1" dirty="0" smtClean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0" y="3714750"/>
            <a:ext cx="9144000" cy="2906713"/>
          </a:xfrm>
        </p:spPr>
        <p:txBody>
          <a:bodyPr/>
          <a:lstStyle/>
          <a:p>
            <a:pPr marL="0" indent="0" algn="ctr">
              <a:lnSpc>
                <a:spcPct val="90000"/>
              </a:lnSpc>
              <a:buFont typeface="Arial" charset="0"/>
              <a:buNone/>
            </a:pPr>
            <a:r>
              <a:rPr lang="en-US" sz="2400" dirty="0" smtClean="0">
                <a:cs typeface="Times New Roman" pitchFamily="18" charset="0"/>
              </a:rPr>
              <a:t> </a:t>
            </a:r>
          </a:p>
          <a:p>
            <a:pPr marL="0" indent="0" algn="ctr">
              <a:lnSpc>
                <a:spcPct val="90000"/>
              </a:lnSpc>
              <a:buFont typeface="Arial" charset="0"/>
              <a:buNone/>
            </a:pPr>
            <a:endParaRPr lang="en-US" sz="2400" dirty="0" smtClean="0">
              <a:cs typeface="Times New Roman" pitchFamily="18" charset="0"/>
            </a:endParaRPr>
          </a:p>
          <a:p>
            <a:pPr marL="0" indent="0" algn="ctr">
              <a:lnSpc>
                <a:spcPct val="90000"/>
              </a:lnSpc>
              <a:buFont typeface="Arial" charset="0"/>
              <a:buNone/>
            </a:pPr>
            <a:endParaRPr lang="en-US" sz="2400" dirty="0" smtClean="0">
              <a:cs typeface="Times New Roman" pitchFamily="18" charset="0"/>
            </a:endParaRPr>
          </a:p>
          <a:p>
            <a:pPr marL="0" indent="0" algn="ctr">
              <a:lnSpc>
                <a:spcPct val="90000"/>
              </a:lnSpc>
              <a:buFont typeface="Arial" charset="0"/>
              <a:buNone/>
            </a:pPr>
            <a:r>
              <a:rPr lang="en-US" sz="2400" dirty="0" smtClean="0">
                <a:cs typeface="Times New Roman" pitchFamily="18" charset="0"/>
              </a:rPr>
              <a:t>  </a:t>
            </a:r>
          </a:p>
          <a:p>
            <a:pPr marL="0" indent="0" algn="ctr">
              <a:lnSpc>
                <a:spcPct val="90000"/>
              </a:lnSpc>
              <a:buFont typeface="Arial" charset="0"/>
              <a:buNone/>
            </a:pPr>
            <a:r>
              <a:rPr lang="en-US" sz="2400" dirty="0" err="1" smtClean="0">
                <a:cs typeface="Times New Roman" pitchFamily="18" charset="0"/>
              </a:rPr>
              <a:t>Yaron</a:t>
            </a:r>
            <a:r>
              <a:rPr lang="en-US" sz="2400" dirty="0" smtClean="0">
                <a:cs typeface="Times New Roman" pitchFamily="18" charset="0"/>
              </a:rPr>
              <a:t> Koral (IDC)</a:t>
            </a:r>
            <a:endParaRPr lang="en-US" sz="2400" dirty="0" smtClean="0">
              <a:cs typeface="Times New Roman" pitchFamily="18" charset="0"/>
            </a:endParaRPr>
          </a:p>
          <a:p>
            <a:pPr marL="0" indent="0" algn="ctr">
              <a:lnSpc>
                <a:spcPct val="90000"/>
              </a:lnSpc>
              <a:buFont typeface="Arial" charset="0"/>
              <a:buNone/>
            </a:pPr>
            <a:endParaRPr lang="en-US" sz="2400" dirty="0" smtClean="0">
              <a:cs typeface="Times New Roman" pitchFamily="18" charset="0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400" dirty="0" smtClean="0">
                <a:cs typeface="Times New Roman" pitchFamily="18" charset="0"/>
              </a:rPr>
              <a:t>   Joint work with </a:t>
            </a:r>
            <a:r>
              <a:rPr lang="en-US" sz="2400" dirty="0" smtClean="0">
                <a:cs typeface="Times New Roman" pitchFamily="18" charset="0"/>
              </a:rPr>
              <a:t>Dr. Anat Bremler-Barr (IDC)</a:t>
            </a:r>
            <a:r>
              <a:rPr lang="en-US" sz="2400" dirty="0" smtClean="0">
                <a:cs typeface="Times New Roman" pitchFamily="18" charset="0"/>
              </a:rPr>
              <a:t> </a:t>
            </a:r>
            <a:r>
              <a:rPr lang="en-US" sz="2400" dirty="0" err="1" smtClean="0">
                <a:cs typeface="Times New Roman" pitchFamily="18" charset="0"/>
              </a:rPr>
              <a:t>Infocom</a:t>
            </a:r>
            <a:r>
              <a:rPr lang="en-US" sz="2400" dirty="0" smtClean="0">
                <a:cs typeface="Times New Roman" pitchFamily="18" charset="0"/>
              </a:rPr>
              <a:t>[2009]</a:t>
            </a:r>
          </a:p>
        </p:txBody>
      </p:sp>
      <p:pic>
        <p:nvPicPr>
          <p:cNvPr id="4100" name="Picture 13" descr="http://noc.ilan.net.il/research/telescope/id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08400" y="3284538"/>
            <a:ext cx="1727200" cy="144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 smtClean="0">
                <a:cs typeface="Times New Roman" pitchFamily="18" charset="0"/>
              </a:rPr>
              <a:t>Motivation: Compressed Http</a:t>
            </a:r>
            <a:endParaRPr lang="he-IL" sz="4000" smtClean="0"/>
          </a:p>
        </p:txBody>
      </p:sp>
      <p:sp>
        <p:nvSpPr>
          <p:cNvPr id="7171" name="Content Placeholder 4"/>
          <p:cNvSpPr>
            <a:spLocks noGrp="1"/>
          </p:cNvSpPr>
          <p:nvPr>
            <p:ph idx="4294967295"/>
          </p:nvPr>
        </p:nvSpPr>
        <p:spPr>
          <a:xfrm>
            <a:off x="285750" y="1268413"/>
            <a:ext cx="8572500" cy="4525962"/>
          </a:xfrm>
        </p:spPr>
        <p:txBody>
          <a:bodyPr/>
          <a:lstStyle/>
          <a:p>
            <a:r>
              <a:rPr lang="en-US" smtClean="0">
                <a:cs typeface="Times New Roman" pitchFamily="18" charset="0"/>
              </a:rPr>
              <a:t>Compressed HTTP is common</a:t>
            </a:r>
          </a:p>
          <a:p>
            <a:pPr lvl="1"/>
            <a:r>
              <a:rPr lang="en-US" smtClean="0">
                <a:cs typeface="Times New Roman" pitchFamily="18" charset="0"/>
              </a:rPr>
              <a:t>Reduce Bandwidth !</a:t>
            </a:r>
            <a:endParaRPr lang="he-IL" smtClean="0"/>
          </a:p>
          <a:p>
            <a:pPr>
              <a:lnSpc>
                <a:spcPct val="80000"/>
              </a:lnSpc>
            </a:pPr>
            <a:endParaRPr lang="en-US" smtClean="0">
              <a:cs typeface="Times New Roman" pitchFamily="18" charset="0"/>
            </a:endParaRP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mtClean="0">
              <a:cs typeface="Times New Roman" pitchFamily="18" charset="0"/>
            </a:endParaRPr>
          </a:p>
        </p:txBody>
      </p:sp>
      <p:sp>
        <p:nvSpPr>
          <p:cNvPr id="9" name="Slide Number Placeholder 8"/>
          <p:cNvSpPr txBox="1">
            <a:spLocks noGrp="1"/>
          </p:cNvSpPr>
          <p:nvPr/>
        </p:nvSpPr>
        <p:spPr>
          <a:xfrm>
            <a:off x="6553200" y="6049963"/>
            <a:ext cx="2133600" cy="365125"/>
          </a:xfrm>
          <a:prstGeom prst="rect">
            <a:avLst/>
          </a:prstGeom>
          <a:noFill/>
        </p:spPr>
        <p:txBody>
          <a:bodyPr rtlCol="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29D91DC8-7C03-43F6-B75D-CD9EC8E1D4AD}" type="slidenum">
              <a:rPr lang="he-IL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he-IL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25450" y="2465388"/>
            <a:ext cx="1857375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501900" y="2393950"/>
            <a:ext cx="1495425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11638" y="2420938"/>
            <a:ext cx="1071562" cy="47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640388" y="2465388"/>
            <a:ext cx="1000125" cy="43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854825" y="2433638"/>
            <a:ext cx="1619250" cy="455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39700" dir="2700000" algn="tl" rotWithShape="0">
              <a:srgbClr val="333333">
                <a:alpha val="64999"/>
              </a:srgbClr>
            </a:outerShdw>
          </a:effectLst>
        </p:spPr>
      </p:pic>
      <p:pic>
        <p:nvPicPr>
          <p:cNvPr id="324618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0825" y="3141663"/>
            <a:ext cx="850106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4619" name="Picture 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0825" y="4275138"/>
            <a:ext cx="8501063" cy="127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4620" name="Picture 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0825" y="5643563"/>
            <a:ext cx="8501063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ctangle 10"/>
          <p:cNvSpPr/>
          <p:nvPr/>
        </p:nvSpPr>
        <p:spPr>
          <a:xfrm>
            <a:off x="179388" y="3573463"/>
            <a:ext cx="2428875" cy="214312"/>
          </a:xfrm>
          <a:prstGeom prst="rect">
            <a:avLst/>
          </a:prstGeom>
          <a:noFill/>
          <a:ln w="508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he-IL" sz="1800" dirty="0"/>
          </a:p>
        </p:txBody>
      </p:sp>
      <p:sp>
        <p:nvSpPr>
          <p:cNvPr id="12" name="Rectangle 11"/>
          <p:cNvSpPr/>
          <p:nvPr/>
        </p:nvSpPr>
        <p:spPr>
          <a:xfrm>
            <a:off x="179388" y="5354638"/>
            <a:ext cx="1714500" cy="227012"/>
          </a:xfrm>
          <a:prstGeom prst="rect">
            <a:avLst/>
          </a:prstGeom>
          <a:noFill/>
          <a:ln w="508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he-IL" sz="1800" dirty="0"/>
          </a:p>
        </p:txBody>
      </p:sp>
      <p:sp>
        <p:nvSpPr>
          <p:cNvPr id="8" name="Rectangle 7"/>
          <p:cNvSpPr/>
          <p:nvPr/>
        </p:nvSpPr>
        <p:spPr>
          <a:xfrm>
            <a:off x="6278496" y="3356563"/>
            <a:ext cx="2108270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  <a:cs typeface="+mn-cs"/>
              </a:rPr>
              <a:t>Client</a:t>
            </a:r>
          </a:p>
        </p:txBody>
      </p:sp>
      <p:sp>
        <p:nvSpPr>
          <p:cNvPr id="10" name="Slide Number Placeholder 9"/>
          <p:cNvSpPr txBox="1">
            <a:spLocks noGrp="1"/>
          </p:cNvSpPr>
          <p:nvPr/>
        </p:nvSpPr>
        <p:spPr>
          <a:xfrm>
            <a:off x="6624638" y="8443913"/>
            <a:ext cx="2133600" cy="365125"/>
          </a:xfrm>
          <a:prstGeom prst="rect">
            <a:avLst/>
          </a:prstGeom>
          <a:noFill/>
        </p:spPr>
        <p:txBody>
          <a:bodyPr rtlCol="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853404C9-B5BE-4961-984A-0555F902BECA}" type="slidenum">
              <a:rPr lang="he-IL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</a:t>
            </a:fld>
            <a:endParaRPr lang="he-IL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" name="Rectangle 8"/>
          <p:cNvSpPr/>
          <p:nvPr/>
        </p:nvSpPr>
        <p:spPr>
          <a:xfrm>
            <a:off x="5929247" y="5066316"/>
            <a:ext cx="244489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  <a:cs typeface="+mn-cs"/>
              </a:rPr>
              <a:t>Server</a:t>
            </a:r>
          </a:p>
        </p:txBody>
      </p:sp>
      <p:grpSp>
        <p:nvGrpSpPr>
          <p:cNvPr id="3" name="Group 17"/>
          <p:cNvGrpSpPr>
            <a:grpSpLocks/>
          </p:cNvGrpSpPr>
          <p:nvPr/>
        </p:nvGrpSpPr>
        <p:grpSpPr bwMode="auto">
          <a:xfrm>
            <a:off x="1979712" y="1268760"/>
            <a:ext cx="5457825" cy="5438775"/>
            <a:chOff x="2214546" y="1419225"/>
            <a:chExt cx="5457825" cy="5438775"/>
          </a:xfrm>
        </p:grpSpPr>
        <p:pic>
          <p:nvPicPr>
            <p:cNvPr id="19" name="Picture 1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214546" y="1419225"/>
              <a:ext cx="5457825" cy="5438775"/>
            </a:xfrm>
            <a:prstGeom prst="rect">
              <a:avLst/>
            </a:prstGeom>
            <a:ln w="2286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7188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357422" y="6329386"/>
              <a:ext cx="1285875" cy="457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3" name="Group 22"/>
          <p:cNvGrpSpPr/>
          <p:nvPr/>
        </p:nvGrpSpPr>
        <p:grpSpPr>
          <a:xfrm>
            <a:off x="971600" y="1628800"/>
            <a:ext cx="7272808" cy="4334594"/>
            <a:chOff x="827584" y="2060848"/>
            <a:chExt cx="7272808" cy="4334594"/>
          </a:xfrm>
        </p:grpSpPr>
        <p:pic>
          <p:nvPicPr>
            <p:cNvPr id="7190" name="Picture 22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827584" y="2060848"/>
              <a:ext cx="7272808" cy="4334594"/>
            </a:xfrm>
            <a:prstGeom prst="rect">
              <a:avLst/>
            </a:prstGeom>
            <a:ln w="228600" cap="sq" cmpd="thickThin">
              <a:solidFill>
                <a:srgbClr val="000000"/>
              </a:solidFill>
              <a:prstDash val="solid"/>
              <a:miter lim="800000"/>
            </a:ln>
            <a:effectLst>
              <a:innerShdw blurRad="76200">
                <a:srgbClr val="000000"/>
              </a:innerShdw>
            </a:effectLst>
          </p:spPr>
        </p:pic>
        <p:pic>
          <p:nvPicPr>
            <p:cNvPr id="7192" name="Picture 24" descr="Alexa Internet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827585" y="5877272"/>
              <a:ext cx="1338228" cy="511501"/>
            </a:xfrm>
            <a:prstGeom prst="rect">
              <a:avLst/>
            </a:prstGeom>
            <a:noFill/>
          </p:spPr>
        </p:pic>
      </p:grp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4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24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4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24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  <p:bldP spid="11" grpId="0" animBg="1" autoUpdateAnimBg="0"/>
      <p:bldP spid="12" grpId="0" animBg="1" autoUpdateAnimBg="0"/>
      <p:bldP spid="8" grpId="0" autoUpdateAnimBg="0"/>
      <p:bldP spid="2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z="4000" smtClean="0">
                <a:cs typeface="Times New Roman" pitchFamily="18" charset="0"/>
              </a:rPr>
              <a:t>Motivation: Pattern Matching</a:t>
            </a:r>
            <a:endParaRPr lang="he-IL" sz="4000" smtClean="0"/>
          </a:p>
        </p:txBody>
      </p:sp>
      <p:sp>
        <p:nvSpPr>
          <p:cNvPr id="5124" name="Content Placeholder 4"/>
          <p:cNvSpPr>
            <a:spLocks noGrp="1"/>
          </p:cNvSpPr>
          <p:nvPr>
            <p:ph idx="4294967295"/>
          </p:nvPr>
        </p:nvSpPr>
        <p:spPr>
          <a:xfrm>
            <a:off x="71438" y="1331913"/>
            <a:ext cx="9072562" cy="45259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mtClean="0">
                <a:cs typeface="Times New Roman" pitchFamily="18" charset="0"/>
              </a:rPr>
              <a:t>Security tools: signature (pattern) based</a:t>
            </a:r>
            <a:endParaRPr lang="en-US" sz="2400" smtClean="0">
              <a:cs typeface="Times New Roman" pitchFamily="18" charset="0"/>
            </a:endParaRPr>
          </a:p>
          <a:p>
            <a:pPr lvl="1">
              <a:lnSpc>
                <a:spcPct val="80000"/>
              </a:lnSpc>
            </a:pPr>
            <a:r>
              <a:rPr lang="en-US" smtClean="0">
                <a:cs typeface="Times New Roman" pitchFamily="18" charset="0"/>
              </a:rPr>
              <a:t>Focus on server response side</a:t>
            </a:r>
          </a:p>
          <a:p>
            <a:pPr lvl="2">
              <a:lnSpc>
                <a:spcPct val="80000"/>
              </a:lnSpc>
            </a:pPr>
            <a:r>
              <a:rPr lang="en-US" sz="2100" smtClean="0">
                <a:cs typeface="Times New Roman" pitchFamily="18" charset="0"/>
              </a:rPr>
              <a:t>Web Application FW (leakage prevention), Content Filtering</a:t>
            </a:r>
          </a:p>
          <a:p>
            <a:pPr lvl="1">
              <a:lnSpc>
                <a:spcPct val="80000"/>
              </a:lnSpc>
            </a:pPr>
            <a:r>
              <a:rPr lang="en-US" sz="2200" smtClean="0">
                <a:cs typeface="Times New Roman" pitchFamily="18" charset="0"/>
              </a:rPr>
              <a:t> Challenges:</a:t>
            </a:r>
          </a:p>
          <a:p>
            <a:pPr lvl="2">
              <a:lnSpc>
                <a:spcPct val="80000"/>
              </a:lnSpc>
            </a:pPr>
            <a:r>
              <a:rPr lang="en-US" sz="2100" smtClean="0">
                <a:cs typeface="Times New Roman" pitchFamily="18" charset="0"/>
              </a:rPr>
              <a:t>Thousands of known malicious patterns</a:t>
            </a:r>
          </a:p>
          <a:p>
            <a:pPr lvl="2">
              <a:lnSpc>
                <a:spcPct val="80000"/>
              </a:lnSpc>
            </a:pPr>
            <a:r>
              <a:rPr lang="en-US" sz="2100" smtClean="0">
                <a:cs typeface="Times New Roman" pitchFamily="18" charset="0"/>
              </a:rPr>
              <a:t>Real time, link rate</a:t>
            </a:r>
          </a:p>
          <a:p>
            <a:pPr lvl="3">
              <a:lnSpc>
                <a:spcPct val="80000"/>
              </a:lnSpc>
            </a:pPr>
            <a:r>
              <a:rPr lang="en-US" sz="1800" smtClean="0">
                <a:cs typeface="Times New Roman" pitchFamily="18" charset="0"/>
              </a:rPr>
              <a:t>One pass, Few memory references</a:t>
            </a:r>
          </a:p>
          <a:p>
            <a:pPr lvl="1">
              <a:lnSpc>
                <a:spcPct val="80000"/>
              </a:lnSpc>
            </a:pPr>
            <a:r>
              <a:rPr lang="en-US" sz="2000" smtClean="0">
                <a:solidFill>
                  <a:srgbClr val="9900FF"/>
                </a:solidFill>
                <a:cs typeface="Times New Roman" pitchFamily="18" charset="0"/>
              </a:rPr>
              <a:t>Security tools performance is dominated by the pattern matching engine (Fisk &amp; Varghese 2002)</a:t>
            </a:r>
          </a:p>
        </p:txBody>
      </p:sp>
      <p:sp>
        <p:nvSpPr>
          <p:cNvPr id="9" name="Slide Number Placeholder 8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rtlCol="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E05FBCEB-502E-458E-A952-F9F3967032FA}" type="slidenum">
              <a:rPr lang="he-IL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3</a:t>
            </a:fld>
            <a:endParaRPr lang="he-IL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1890713" y="4714875"/>
            <a:ext cx="4967287" cy="1944688"/>
            <a:chOff x="794" y="2840"/>
            <a:chExt cx="3129" cy="1225"/>
          </a:xfrm>
        </p:grpSpPr>
        <p:sp>
          <p:nvSpPr>
            <p:cNvPr id="1035" name="Text Box 6"/>
            <p:cNvSpPr txBox="1">
              <a:spLocks noChangeArrowheads="1"/>
            </p:cNvSpPr>
            <p:nvPr/>
          </p:nvSpPr>
          <p:spPr bwMode="auto">
            <a:xfrm>
              <a:off x="794" y="3158"/>
              <a:ext cx="99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latin typeface="Comic Sans MS" pitchFamily="66" charset="0"/>
                </a:rPr>
                <a:t>Server</a:t>
              </a:r>
            </a:p>
          </p:txBody>
        </p:sp>
        <p:graphicFrame>
          <p:nvGraphicFramePr>
            <p:cNvPr id="1026" name="Object 2"/>
            <p:cNvGraphicFramePr>
              <a:graphicFrameLocks noChangeAspect="1"/>
            </p:cNvGraphicFramePr>
            <p:nvPr/>
          </p:nvGraphicFramePr>
          <p:xfrm>
            <a:off x="1156" y="3385"/>
            <a:ext cx="499" cy="680"/>
          </p:xfrm>
          <a:graphic>
            <a:graphicData uri="http://schemas.openxmlformats.org/presentationml/2006/ole">
              <p:oleObj spid="_x0000_s1026" name="VISIO" r:id="rId5" imgW="664200" imgH="839160" progId="Visio.Drawing.11">
                <p:embed/>
              </p:oleObj>
            </a:graphicData>
          </a:graphic>
        </p:graphicFrame>
        <p:pic>
          <p:nvPicPr>
            <p:cNvPr id="1036" name="Picture 8"/>
            <p:cNvPicPr>
              <a:picLocks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152" y="2840"/>
              <a:ext cx="494" cy="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037" name="Line 9"/>
            <p:cNvSpPr>
              <a:spLocks noChangeShapeType="1"/>
            </p:cNvSpPr>
            <p:nvPr/>
          </p:nvSpPr>
          <p:spPr bwMode="auto">
            <a:xfrm flipV="1">
              <a:off x="1701" y="3022"/>
              <a:ext cx="1451" cy="725"/>
            </a:xfrm>
            <a:prstGeom prst="line">
              <a:avLst/>
            </a:prstGeom>
            <a:noFill/>
            <a:ln w="7620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Text Box 10"/>
            <p:cNvSpPr txBox="1">
              <a:spLocks noChangeArrowheads="1"/>
            </p:cNvSpPr>
            <p:nvPr/>
          </p:nvSpPr>
          <p:spPr bwMode="auto">
            <a:xfrm>
              <a:off x="3288" y="3385"/>
              <a:ext cx="635" cy="40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latin typeface="Comic Sans MS" pitchFamily="66" charset="0"/>
                  <a:ea typeface="Arial Unicode MS" pitchFamily="34" charset="-128"/>
                  <a:cs typeface="Arial Unicode MS" pitchFamily="34" charset="-128"/>
                </a:rPr>
                <a:t>Client</a:t>
              </a:r>
              <a:r>
                <a:rPr lang="en-US" sz="1800">
                  <a:latin typeface="Calibri" pitchFamily="34" charset="0"/>
                </a:rPr>
                <a:t>           </a:t>
              </a:r>
            </a:p>
          </p:txBody>
        </p:sp>
        <p:sp>
          <p:nvSpPr>
            <p:cNvPr id="1039" name="Text Box 11"/>
            <p:cNvSpPr txBox="1">
              <a:spLocks noChangeArrowheads="1"/>
            </p:cNvSpPr>
            <p:nvPr/>
          </p:nvSpPr>
          <p:spPr bwMode="auto">
            <a:xfrm rot="-1633981">
              <a:off x="1701" y="3203"/>
              <a:ext cx="136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/>
              <a:r>
                <a:rPr lang="en-US" sz="1800">
                  <a:solidFill>
                    <a:srgbClr val="FF0000"/>
                  </a:solidFill>
                  <a:latin typeface="Comic Sans MS" pitchFamily="66" charset="0"/>
                </a:rPr>
                <a:t>Http  compressed</a:t>
              </a:r>
            </a:p>
          </p:txBody>
        </p:sp>
      </p:grpSp>
      <p:grpSp>
        <p:nvGrpSpPr>
          <p:cNvPr id="3" name="Group 12"/>
          <p:cNvGrpSpPr>
            <a:grpSpLocks/>
          </p:cNvGrpSpPr>
          <p:nvPr/>
        </p:nvGrpSpPr>
        <p:grpSpPr bwMode="auto">
          <a:xfrm>
            <a:off x="3978275" y="5580063"/>
            <a:ext cx="1655763" cy="1374775"/>
            <a:chOff x="2109" y="3294"/>
            <a:chExt cx="1043" cy="866"/>
          </a:xfrm>
        </p:grpSpPr>
        <p:pic>
          <p:nvPicPr>
            <p:cNvPr id="1032" name="Picture 13" descr="G_icon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154" y="3566"/>
              <a:ext cx="585" cy="408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</p:spPr>
        </p:pic>
        <p:sp>
          <p:nvSpPr>
            <p:cNvPr id="1033" name="Text Box 14"/>
            <p:cNvSpPr txBox="1">
              <a:spLocks noChangeArrowheads="1"/>
            </p:cNvSpPr>
            <p:nvPr/>
          </p:nvSpPr>
          <p:spPr bwMode="auto">
            <a:xfrm>
              <a:off x="2109" y="3929"/>
              <a:ext cx="104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latin typeface="Comic Sans MS" pitchFamily="66" charset="0"/>
                </a:rPr>
                <a:t>Security tool</a:t>
              </a:r>
            </a:p>
          </p:txBody>
        </p:sp>
        <p:pic>
          <p:nvPicPr>
            <p:cNvPr id="1034" name="Picture 15" descr="MCj02812850000[1]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2154" y="3294"/>
              <a:ext cx="471" cy="5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  <p:custDataLst>
      <p:tags r:id="rId2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1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1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12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12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512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3"/>
          <p:cNvSpPr>
            <a:spLocks noGrp="1"/>
          </p:cNvSpPr>
          <p:nvPr>
            <p:ph type="body" idx="4294967295"/>
          </p:nvPr>
        </p:nvSpPr>
        <p:spPr>
          <a:xfrm>
            <a:off x="358775" y="1458913"/>
            <a:ext cx="8374063" cy="4846637"/>
          </a:xfrm>
        </p:spPr>
        <p:txBody>
          <a:bodyPr rtlCol="1">
            <a:normAutofit/>
          </a:bodyPr>
          <a:lstStyle/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400" dirty="0" smtClean="0"/>
              <a:t>General belief:</a:t>
            </a: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400" dirty="0" smtClean="0">
              <a:latin typeface="+mj-lt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400" dirty="0" smtClean="0">
              <a:latin typeface="+mj-lt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400" dirty="0" smtClean="0">
              <a:latin typeface="+mj-lt"/>
            </a:endParaRPr>
          </a:p>
          <a:p>
            <a:pPr fontAlgn="auto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400" dirty="0" smtClean="0"/>
              <a:t>This work shows:</a:t>
            </a:r>
            <a:endParaRPr lang="he-IL" sz="2400" dirty="0" smtClean="0"/>
          </a:p>
        </p:txBody>
      </p:sp>
      <p:sp>
        <p:nvSpPr>
          <p:cNvPr id="41986" name="Rectangle 2"/>
          <p:cNvSpPr>
            <a:spLocks noGrp="1"/>
          </p:cNvSpPr>
          <p:nvPr>
            <p:ph type="title" idx="4294967295"/>
          </p:nvPr>
        </p:nvSpPr>
        <p:spPr/>
        <p:txBody>
          <a:bodyPr rtlCol="1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dirty="0" smtClean="0"/>
              <a:t>Our contribution: </a:t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sz="3400" b="1" dirty="0" smtClean="0">
                <a:solidFill>
                  <a:schemeClr val="hlink"/>
                </a:solidFill>
              </a:rPr>
              <a:t>Accelerator Algorithm  </a:t>
            </a:r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</p:txBody>
      </p:sp>
      <p:sp>
        <p:nvSpPr>
          <p:cNvPr id="9" name="Slide Number Placeholder 21"/>
          <p:cNvSpPr txBox="1">
            <a:spLocks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Aft>
                <a:spcPts val="0"/>
              </a:spcAft>
              <a:defRPr/>
            </a:pPr>
            <a:fld id="{53F694DF-2C5D-4AAB-9C25-A085833BAF2A}" type="slidenum">
              <a:rPr lang="he-IL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fontAlgn="auto">
                <a:spcAft>
                  <a:spcPts val="0"/>
                </a:spcAft>
                <a:defRPr/>
              </a:pPr>
              <a:t>4</a:t>
            </a:fld>
            <a:endParaRPr lang="he-IL" sz="12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387320" y="3793819"/>
            <a:ext cx="8137525" cy="1538883"/>
          </a:xfrm>
          <a:prstGeom prst="rect">
            <a:avLst/>
          </a:prstGeom>
          <a:solidFill>
            <a:schemeClr val="hlink"/>
          </a:solidFill>
          <a:ln w="76200">
            <a:solidFill>
              <a:srgbClr val="FF0000"/>
            </a:solidFill>
            <a:miter lim="800000"/>
            <a:headEnd/>
            <a:tailEnd/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Accelerating the pattern matching using </a:t>
            </a:r>
            <a:r>
              <a:rPr lang="en-US" sz="3200" b="1" dirty="0"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compression </a:t>
            </a:r>
            <a:r>
              <a:rPr lang="en-US" sz="3200" b="1" dirty="0">
                <a:solidFill>
                  <a:schemeClr val="bg1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information</a:t>
            </a:r>
          </a:p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000" b="1" dirty="0">
                <a:solidFill>
                  <a:schemeClr val="bg1"/>
                </a:solidFill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</a:t>
            </a:r>
            <a:endParaRPr lang="en-US" sz="3200" b="1" dirty="0">
              <a:solidFill>
                <a:schemeClr val="bg2"/>
              </a:solidFill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9467" name="Text Box 11"/>
          <p:cNvSpPr txBox="1">
            <a:spLocks noChangeArrowheads="1"/>
          </p:cNvSpPr>
          <p:nvPr/>
        </p:nvSpPr>
        <p:spPr bwMode="auto">
          <a:xfrm>
            <a:off x="358775" y="1995488"/>
            <a:ext cx="8066088" cy="1143000"/>
          </a:xfrm>
          <a:prstGeom prst="rect">
            <a:avLst/>
          </a:prstGeom>
          <a:solidFill>
            <a:srgbClr val="FFFF00"/>
          </a:solidFill>
          <a:ln w="76200">
            <a:solidFill>
              <a:srgbClr val="0000FF"/>
            </a:solidFill>
            <a:miter lim="800000"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>
                <a:solidFill>
                  <a:srgbClr val="FF0000"/>
                </a:solidFill>
                <a:latin typeface="Comic Sans MS" pitchFamily="66" charset="0"/>
                <a:cs typeface="+mn-cs"/>
              </a:rPr>
              <a:t>Decompression + pattern matching 			  &gt;&gt; pattern matching</a:t>
            </a:r>
          </a:p>
        </p:txBody>
      </p:sp>
      <p:sp>
        <p:nvSpPr>
          <p:cNvPr id="2" name="Text Box 11"/>
          <p:cNvSpPr txBox="1">
            <a:spLocks noChangeArrowheads="1"/>
          </p:cNvSpPr>
          <p:nvPr/>
        </p:nvSpPr>
        <p:spPr bwMode="auto">
          <a:xfrm>
            <a:off x="382588" y="5051425"/>
            <a:ext cx="8135937" cy="1143000"/>
          </a:xfrm>
          <a:prstGeom prst="rect">
            <a:avLst/>
          </a:prstGeom>
          <a:solidFill>
            <a:srgbClr val="FFFF00"/>
          </a:solidFill>
          <a:ln w="76200">
            <a:solidFill>
              <a:srgbClr val="0000FF"/>
            </a:solidFill>
            <a:miter lim="800000"/>
            <a:headEnd/>
            <a:tailEnd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dirty="0">
                <a:solidFill>
                  <a:srgbClr val="FF0000"/>
                </a:solidFill>
                <a:latin typeface="Comic Sans MS" pitchFamily="66" charset="0"/>
                <a:cs typeface="+mn-cs"/>
              </a:rPr>
              <a:t>Decompression + pattern matching 			  &lt; pattern matching</a:t>
            </a:r>
          </a:p>
        </p:txBody>
      </p:sp>
      <p:pic>
        <p:nvPicPr>
          <p:cNvPr id="8202" name="Picture 15" descr="C:\Documents and Settings\YAEL\My Documents\Icone (png)\EMOTICON SURPRISED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73925" y="4365625"/>
            <a:ext cx="1870075" cy="1512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3" name="Picture 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38938" y="357188"/>
            <a:ext cx="2976562" cy="297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7246938" y="1006475"/>
            <a:ext cx="2000250" cy="7016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Security Tools Bypass Gzip</a:t>
            </a:r>
            <a:endParaRPr lang="he-IL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cs typeface="Times New Roman" pitchFamily="18" charset="0"/>
              </a:rPr>
              <a:t>Accelerator Algorithm Idea</a:t>
            </a:r>
            <a:endParaRPr lang="he-IL" smtClean="0"/>
          </a:p>
        </p:txBody>
      </p:sp>
      <p:sp>
        <p:nvSpPr>
          <p:cNvPr id="9219" name="Rectangle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smtClean="0">
                <a:cs typeface="Times New Roman" pitchFamily="18" charset="0"/>
              </a:rPr>
              <a:t>Compression is done by compressing repeated sequences of bytes</a:t>
            </a:r>
          </a:p>
          <a:p>
            <a:pPr>
              <a:buFont typeface="Wingdings" pitchFamily="2" charset="2"/>
              <a:buNone/>
            </a:pPr>
            <a:r>
              <a:rPr lang="en-US" sz="2400" smtClean="0">
                <a:cs typeface="Times New Roman" pitchFamily="18" charset="0"/>
              </a:rPr>
              <a:t> </a:t>
            </a:r>
          </a:p>
          <a:p>
            <a:r>
              <a:rPr lang="en-US" sz="2400" smtClean="0">
                <a:cs typeface="Times New Roman" pitchFamily="18" charset="0"/>
              </a:rPr>
              <a:t>Store information about the pattern matching results </a:t>
            </a:r>
          </a:p>
          <a:p>
            <a:endParaRPr lang="en-US" sz="2400" smtClean="0">
              <a:cs typeface="Times New Roman" pitchFamily="18" charset="0"/>
            </a:endParaRPr>
          </a:p>
          <a:p>
            <a:r>
              <a:rPr lang="en-US" sz="2400" smtClean="0">
                <a:cs typeface="Times New Roman" pitchFamily="18" charset="0"/>
              </a:rPr>
              <a:t>No need to fully perform pattern matching on repeated sequence of bytes that were already scanned for patterns !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rtlCol="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E347E96A-071A-440B-A679-F04E476DC2E3}" type="slidenum">
              <a:rPr lang="he-IL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5</a:t>
            </a:fld>
            <a:endParaRPr lang="he-IL" sz="12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pic>
        <p:nvPicPr>
          <p:cNvPr id="9221" name="Picture 5" descr="MCj04284310000[1]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56475" y="4987925"/>
            <a:ext cx="1655763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 idx="4294967295"/>
          </p:nvPr>
        </p:nvSpPr>
        <p:spPr>
          <a:xfrm>
            <a:off x="357188" y="274638"/>
            <a:ext cx="7715250" cy="1143000"/>
          </a:xfrm>
        </p:spPr>
        <p:txBody>
          <a:bodyPr/>
          <a:lstStyle/>
          <a:p>
            <a:pPr algn="l"/>
            <a:r>
              <a:rPr lang="en-US" smtClean="0">
                <a:cs typeface="Times New Roman" pitchFamily="18" charset="0"/>
              </a:rPr>
              <a:t>Related Work</a:t>
            </a:r>
            <a:endParaRPr lang="he-IL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723313" cy="4525963"/>
          </a:xfrm>
        </p:spPr>
        <p:txBody>
          <a:bodyPr/>
          <a:lstStyle/>
          <a:p>
            <a:r>
              <a:rPr lang="en-US" smtClean="0">
                <a:cs typeface="Times New Roman" pitchFamily="18" charset="0"/>
              </a:rPr>
              <a:t>Many papers about </a:t>
            </a:r>
            <a:r>
              <a:rPr lang="en-US" b="1" smtClean="0">
                <a:solidFill>
                  <a:schemeClr val="hlink"/>
                </a:solidFill>
                <a:cs typeface="Times New Roman" pitchFamily="18" charset="0"/>
              </a:rPr>
              <a:t>pattern matching</a:t>
            </a:r>
            <a:r>
              <a:rPr lang="en-US" smtClean="0">
                <a:cs typeface="Times New Roman" pitchFamily="18" charset="0"/>
              </a:rPr>
              <a:t> over </a:t>
            </a:r>
            <a:r>
              <a:rPr lang="en-US" b="1" smtClean="0">
                <a:solidFill>
                  <a:schemeClr val="hlink"/>
                </a:solidFill>
                <a:cs typeface="Times New Roman" pitchFamily="18" charset="0"/>
              </a:rPr>
              <a:t>compressed </a:t>
            </a:r>
            <a:r>
              <a:rPr lang="en-US" b="1" u="sng" smtClean="0">
                <a:solidFill>
                  <a:srgbClr val="FF0000"/>
                </a:solidFill>
                <a:cs typeface="Times New Roman" pitchFamily="18" charset="0"/>
              </a:rPr>
              <a:t>files</a:t>
            </a:r>
          </a:p>
          <a:p>
            <a:r>
              <a:rPr lang="en-US" smtClean="0">
                <a:cs typeface="Times New Roman" pitchFamily="18" charset="0"/>
              </a:rPr>
              <a:t>This problem is something completely different: </a:t>
            </a:r>
            <a:r>
              <a:rPr lang="en-US" b="1" u="sng" smtClean="0">
                <a:solidFill>
                  <a:srgbClr val="FF0000"/>
                </a:solidFill>
                <a:cs typeface="Times New Roman" pitchFamily="18" charset="0"/>
              </a:rPr>
              <a:t>compressed traffic</a:t>
            </a:r>
            <a:r>
              <a:rPr lang="en-US" b="1" smtClean="0">
                <a:cs typeface="Times New Roman" pitchFamily="18" charset="0"/>
              </a:rPr>
              <a:t> </a:t>
            </a:r>
          </a:p>
          <a:p>
            <a:pPr lvl="1"/>
            <a:r>
              <a:rPr lang="en-US" smtClean="0">
                <a:cs typeface="Times New Roman" pitchFamily="18" charset="0"/>
              </a:rPr>
              <a:t>Must use GZIP: HTTP compression algorithm</a:t>
            </a:r>
          </a:p>
          <a:p>
            <a:pPr lvl="1"/>
            <a:r>
              <a:rPr lang="en-US" smtClean="0">
                <a:cs typeface="Times New Roman" pitchFamily="18" charset="0"/>
              </a:rPr>
              <a:t>On line scanning (1-Pass)</a:t>
            </a:r>
            <a:endParaRPr lang="he-IL" smtClean="0"/>
          </a:p>
          <a:p>
            <a:r>
              <a:rPr lang="en-US" smtClean="0">
                <a:solidFill>
                  <a:srgbClr val="0070C0"/>
                </a:solidFill>
                <a:cs typeface="Times New Roman" pitchFamily="18" charset="0"/>
              </a:rPr>
              <a:t>As far as we know this is the first work on this subject!</a:t>
            </a:r>
          </a:p>
          <a:p>
            <a:pPr>
              <a:buFont typeface="Wingdings" pitchFamily="2" charset="2"/>
              <a:buNone/>
            </a:pPr>
            <a:endParaRPr lang="he-IL" smtClean="0"/>
          </a:p>
        </p:txBody>
      </p:sp>
      <p:pic>
        <p:nvPicPr>
          <p:cNvPr id="10244" name="Picture 7" descr="And Now for Something Completely Different (1971)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30406"/>
              </a:clrFrom>
              <a:clrTo>
                <a:srgbClr val="030406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795963" y="0"/>
            <a:ext cx="3348037" cy="187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rtlCol="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40A40754-97ED-4EC0-8D8B-32EAA839BEE2}" type="slidenum">
              <a:rPr lang="he-IL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6</a:t>
            </a:fld>
            <a:endParaRPr lang="he-IL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Title 1"/>
          <p:cNvSpPr>
            <a:spLocks noGrp="1"/>
          </p:cNvSpPr>
          <p:nvPr>
            <p:ph type="title" idx="4294967295"/>
          </p:nvPr>
        </p:nvSpPr>
        <p:spPr>
          <a:xfrm>
            <a:off x="107950" y="274638"/>
            <a:ext cx="9036050" cy="1143000"/>
          </a:xfrm>
        </p:spPr>
        <p:txBody>
          <a:bodyPr rtlCol="1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800" dirty="0" smtClean="0">
                <a:cs typeface="Aharoni" pitchFamily="2" charset="-79"/>
              </a:rPr>
              <a:t>Background: </a:t>
            </a:r>
            <a:br>
              <a:rPr lang="en-US" sz="3800" dirty="0" smtClean="0">
                <a:cs typeface="Aharoni" pitchFamily="2" charset="-79"/>
              </a:rPr>
            </a:br>
            <a:r>
              <a:rPr lang="en-US" sz="3800" dirty="0" smtClean="0">
                <a:cs typeface="Aharoni" pitchFamily="2" charset="-79"/>
              </a:rPr>
              <a:t>	</a:t>
            </a:r>
            <a:r>
              <a:rPr lang="en-US" sz="3800" dirty="0" smtClean="0">
                <a:solidFill>
                  <a:schemeClr val="hlink"/>
                </a:solidFill>
              </a:rPr>
              <a:t>Compressed HTTP uses GZIP</a:t>
            </a:r>
            <a:endParaRPr lang="he-IL" sz="3800" dirty="0" smtClean="0">
              <a:solidFill>
                <a:schemeClr val="hlink"/>
              </a:solidFill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idx="4294967295"/>
          </p:nvPr>
        </p:nvSpPr>
        <p:spPr/>
        <p:txBody>
          <a:bodyPr rtlCol="1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700" dirty="0" smtClean="0"/>
              <a:t>Combined from two compression algorithms: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Stage 1: </a:t>
            </a:r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LZ77</a:t>
            </a:r>
            <a:r>
              <a:rPr lang="en-US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Goal: reduce string presentation size 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Technique: repeated strings compression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Stage 2: </a:t>
            </a:r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Huffman Coding 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Goal: reduce the symbol coding size </a:t>
            </a:r>
          </a:p>
          <a:p>
            <a:pPr lvl="2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dirty="0" smtClean="0"/>
              <a:t>Technique: frequent symbols </a:t>
            </a:r>
            <a:r>
              <a:rPr lang="en-US" dirty="0" smtClean="0">
                <a:sym typeface="Wingdings" pitchFamily="2" charset="2"/>
              </a:rPr>
              <a:t> fewer bits</a:t>
            </a:r>
            <a:endParaRPr lang="en-US" dirty="0" smtClean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438900" y="5114925"/>
            <a:ext cx="2847975" cy="1885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Slide Number Placeholder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rtlCol="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35EF7F07-C5A8-439B-9678-98DF3C7C18D2}" type="slidenum">
              <a:rPr lang="he-IL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he-IL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28688" y="2071688"/>
            <a:ext cx="6858000" cy="14287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 sz="180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 idx="4294967295"/>
          </p:nvPr>
        </p:nvSpPr>
        <p:spPr>
          <a:xfrm>
            <a:off x="250825" y="260350"/>
            <a:ext cx="8229600" cy="1143000"/>
          </a:xfrm>
        </p:spPr>
        <p:txBody>
          <a:bodyPr/>
          <a:lstStyle/>
          <a:p>
            <a:r>
              <a:rPr lang="en-US" sz="3800" smtClean="0">
                <a:cs typeface="Aharoni" pitchFamily="2" charset="-79"/>
              </a:rPr>
              <a:t>Background: </a:t>
            </a:r>
            <a:r>
              <a:rPr lang="en-US" sz="3800" smtClean="0">
                <a:solidFill>
                  <a:schemeClr val="hlink"/>
                </a:solidFill>
                <a:cs typeface="Aharoni" pitchFamily="2" charset="-79"/>
              </a:rPr>
              <a:t>L</a:t>
            </a:r>
            <a:r>
              <a:rPr lang="en-US" sz="3800" smtClean="0">
                <a:solidFill>
                  <a:schemeClr val="hlink"/>
                </a:solidFill>
                <a:cs typeface="Times New Roman" pitchFamily="18" charset="0"/>
              </a:rPr>
              <a:t>Z77 Compression</a:t>
            </a:r>
            <a:endParaRPr lang="en-US" sz="3800" smtClean="0">
              <a:cs typeface="Times New Roman" pitchFamily="18" charset="0"/>
            </a:endParaRPr>
          </a:p>
        </p:txBody>
      </p:sp>
      <p:sp>
        <p:nvSpPr>
          <p:cNvPr id="43011" name="Rectangle 3"/>
          <p:cNvSpPr>
            <a:spLocks noGrp="1"/>
          </p:cNvSpPr>
          <p:nvPr>
            <p:ph type="body" idx="4294967295"/>
          </p:nvPr>
        </p:nvSpPr>
        <p:spPr>
          <a:xfrm>
            <a:off x="323850" y="1538288"/>
            <a:ext cx="8820150" cy="45259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600" smtClean="0">
                <a:cs typeface="Times New Roman" pitchFamily="18" charset="0"/>
              </a:rPr>
              <a:t>Compress  repeated strings</a:t>
            </a:r>
          </a:p>
          <a:p>
            <a:pPr lvl="1">
              <a:lnSpc>
                <a:spcPct val="90000"/>
              </a:lnSpc>
            </a:pPr>
            <a:r>
              <a:rPr lang="en-US" smtClean="0">
                <a:cs typeface="Times New Roman" pitchFamily="18" charset="0"/>
              </a:rPr>
              <a:t>Last 32KB window</a:t>
            </a:r>
          </a:p>
          <a:p>
            <a:pPr>
              <a:lnSpc>
                <a:spcPct val="90000"/>
              </a:lnSpc>
            </a:pPr>
            <a:r>
              <a:rPr lang="en-US" sz="2600" smtClean="0">
                <a:cs typeface="Times New Roman" pitchFamily="18" charset="0"/>
              </a:rPr>
              <a:t>Encode repeated strings by pointer: </a:t>
            </a:r>
            <a:r>
              <a:rPr lang="en-US" sz="2600" smtClean="0">
                <a:solidFill>
                  <a:schemeClr val="accent2"/>
                </a:solidFill>
                <a:cs typeface="Times New Roman" pitchFamily="18" charset="0"/>
              </a:rPr>
              <a:t>{distance,length}</a:t>
            </a:r>
          </a:p>
          <a:p>
            <a:pPr>
              <a:lnSpc>
                <a:spcPct val="90000"/>
              </a:lnSpc>
            </a:pPr>
            <a:endParaRPr lang="en-US" sz="2600" smtClean="0">
              <a:solidFill>
                <a:schemeClr val="accent2"/>
              </a:solidFill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600" smtClean="0">
                <a:cs typeface="Times New Roman" pitchFamily="18" charset="0"/>
              </a:rPr>
              <a:t>	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3000" smtClean="0">
                <a:cs typeface="Times New Roman" pitchFamily="18" charset="0"/>
              </a:rPr>
              <a:t>		ABCDEFABCD </a:t>
            </a:r>
            <a:r>
              <a:rPr lang="en-US" sz="3000" smtClean="0">
                <a:cs typeface="Times New Roman" pitchFamily="18" charset="0"/>
                <a:sym typeface="Wingdings" pitchFamily="2" charset="2"/>
              </a:rPr>
              <a:t></a:t>
            </a:r>
          </a:p>
          <a:p>
            <a:pPr>
              <a:lnSpc>
                <a:spcPct val="90000"/>
              </a:lnSpc>
            </a:pPr>
            <a:endParaRPr lang="en-US" sz="2600" smtClean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2600" smtClean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400" smtClean="0">
                <a:cs typeface="Times New Roman" pitchFamily="18" charset="0"/>
              </a:rPr>
              <a:t>Note: Pointers may be recursive (i.e. pointer that points to a pointer area)</a:t>
            </a:r>
          </a:p>
        </p:txBody>
      </p:sp>
      <p:sp>
        <p:nvSpPr>
          <p:cNvPr id="12" name="Slide Number Placeholder 11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rtlCol="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9DC48AB4-CF67-47E3-9873-BD171D89ED1C}" type="slidenum">
              <a:rPr lang="he-IL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8</a:t>
            </a:fld>
            <a:endParaRPr lang="he-IL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1331913" y="4197350"/>
            <a:ext cx="1571625" cy="1588"/>
          </a:xfrm>
          <a:prstGeom prst="line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384675" y="3711575"/>
            <a:ext cx="1785938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en-US" sz="3000">
                <a:latin typeface="Comic Sans MS" pitchFamily="66" charset="0"/>
              </a:rPr>
              <a:t>ABCDEF</a:t>
            </a:r>
            <a:endParaRPr lang="he-IL" sz="3000">
              <a:latin typeface="Comic Sans MS" pitchFamily="66" charset="0"/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2874963" y="3738563"/>
            <a:ext cx="1008062" cy="1587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1335088" y="3738563"/>
            <a:ext cx="1008062" cy="1587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5842000" y="3703638"/>
            <a:ext cx="1785938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rtl="0"/>
            <a:r>
              <a:rPr lang="en-US" sz="3000">
                <a:latin typeface="Comic Sans MS" pitchFamily="66" charset="0"/>
                <a:sym typeface="Wingdings" pitchFamily="2" charset="2"/>
              </a:rPr>
              <a:t>{6,4}</a:t>
            </a:r>
            <a:endParaRPr lang="he-IL" sz="3000">
              <a:latin typeface="Comic Sans MS" pitchFamily="66" charset="0"/>
            </a:endParaRPr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30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2"/>
          <p:cNvSpPr>
            <a:spLocks noGrp="1" noChangeArrowheads="1"/>
          </p:cNvSpPr>
          <p:nvPr>
            <p:ph type="title"/>
          </p:nvPr>
        </p:nvSpPr>
        <p:spPr/>
        <p:txBody>
          <a:bodyPr rtlCol="1">
            <a:no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LZ77 Statistics</a:t>
            </a:r>
          </a:p>
        </p:txBody>
      </p:sp>
      <p:sp>
        <p:nvSpPr>
          <p:cNvPr id="3665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2913" y="1541463"/>
            <a:ext cx="8415337" cy="4530725"/>
          </a:xfrm>
        </p:spPr>
        <p:txBody>
          <a:bodyPr rtlCol="1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Using real life DB of traffic from corporate FW   808MB of HTTP traffic (14,078 responses)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dirty="0" smtClean="0"/>
              <a:t> Compressed / Uncompressed ~ 		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</a:rPr>
              <a:t>19.8%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dirty="0" smtClean="0"/>
              <a:t> Average pointer length ~ 			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</a:rPr>
              <a:t>16.7 Bytes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400" dirty="0" smtClean="0"/>
              <a:t> Bytes represented by pointers / Total bytes ~ </a:t>
            </a:r>
            <a:r>
              <a:rPr lang="en-US" sz="2400" b="1" dirty="0" smtClean="0">
                <a:solidFill>
                  <a:schemeClr val="tx2">
                    <a:lumMod val="50000"/>
                  </a:schemeClr>
                </a:solidFill>
              </a:rPr>
              <a:t>92%</a:t>
            </a:r>
            <a:endParaRPr lang="he-IL" sz="2400" b="1" dirty="0" smtClean="0">
              <a:solidFill>
                <a:schemeClr val="tx2">
                  <a:lumMod val="50000"/>
                </a:schemeClr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/>
          </a:p>
        </p:txBody>
      </p:sp>
      <p:pic>
        <p:nvPicPr>
          <p:cNvPr id="12395" name="Picture 1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2875" y="4164013"/>
            <a:ext cx="4395788" cy="195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tl" rotWithShape="0">
              <a:srgbClr val="000000">
                <a:alpha val="70000"/>
              </a:srgbClr>
            </a:outerShdw>
          </a:effectLst>
        </p:spPr>
      </p:pic>
      <p:pic>
        <p:nvPicPr>
          <p:cNvPr id="12396" name="Picture 10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38663" y="4164013"/>
            <a:ext cx="4557712" cy="1949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144000" cy="838200"/>
          </a:xfrm>
        </p:spPr>
        <p:txBody>
          <a:bodyPr rtlCol="1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4000" smtClean="0">
                <a:cs typeface="Times New Roman" pitchFamily="18" charset="0"/>
              </a:rPr>
              <a:t>Background: </a:t>
            </a:r>
            <a:r>
              <a:rPr lang="en-US" sz="4000" smtClean="0">
                <a:solidFill>
                  <a:schemeClr val="hlink"/>
                </a:solidFill>
                <a:cs typeface="Times New Roman" pitchFamily="18" charset="0"/>
              </a:rPr>
              <a:t>Pattern Matching</a:t>
            </a:r>
            <a:br>
              <a:rPr lang="en-US" sz="4000" smtClean="0">
                <a:solidFill>
                  <a:schemeClr val="hlink"/>
                </a:solidFill>
                <a:cs typeface="Times New Roman" pitchFamily="18" charset="0"/>
              </a:rPr>
            </a:br>
            <a:r>
              <a:rPr lang="en-US" sz="3200" smtClean="0">
                <a:solidFill>
                  <a:schemeClr val="hlink"/>
                </a:solidFill>
                <a:cs typeface="Times New Roman" pitchFamily="18" charset="0"/>
              </a:rPr>
              <a:t>Aho-Corasick Algorithm</a:t>
            </a:r>
          </a:p>
        </p:txBody>
      </p:sp>
      <p:sp>
        <p:nvSpPr>
          <p:cNvPr id="25602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179388" y="2054225"/>
            <a:ext cx="7056437" cy="3660775"/>
          </a:xfrm>
        </p:spPr>
        <p:txBody>
          <a:bodyPr/>
          <a:lstStyle/>
          <a:p>
            <a:r>
              <a:rPr lang="en-US" sz="2800" smtClean="0">
                <a:cs typeface="Arial" charset="0"/>
              </a:rPr>
              <a:t>Deterministic Finite Automata (DFA)</a:t>
            </a:r>
          </a:p>
          <a:p>
            <a:pPr lvl="1"/>
            <a:r>
              <a:rPr lang="en-US" sz="2400" smtClean="0">
                <a:cs typeface="Arial" charset="0"/>
              </a:rPr>
              <a:t>Regular state, and accepting state</a:t>
            </a:r>
          </a:p>
          <a:p>
            <a:r>
              <a:rPr lang="en-US" sz="2800" smtClean="0">
                <a:cs typeface="Arial" charset="0"/>
              </a:rPr>
              <a:t>O(n) search time, n = text size</a:t>
            </a:r>
          </a:p>
          <a:p>
            <a:pPr lvl="1"/>
            <a:r>
              <a:rPr lang="en-US" sz="2400" smtClean="0">
                <a:cs typeface="Arial" charset="0"/>
              </a:rPr>
              <a:t>For each byte traverse one step</a:t>
            </a:r>
          </a:p>
          <a:p>
            <a:r>
              <a:rPr lang="en-US" sz="2800" smtClean="0">
                <a:cs typeface="Arial" charset="0"/>
              </a:rPr>
              <a:t> High memory requirement</a:t>
            </a:r>
          </a:p>
          <a:p>
            <a:pPr lvl="1"/>
            <a:r>
              <a:rPr lang="en-US" sz="2400" smtClean="0">
                <a:cs typeface="Times New Roman" pitchFamily="18" charset="0"/>
              </a:rPr>
              <a:t>Snort:  6.5K patterns </a:t>
            </a:r>
            <a:r>
              <a:rPr lang="en-US" sz="2400" smtClean="0">
                <a:cs typeface="Times New Roman" pitchFamily="18" charset="0"/>
                <a:sym typeface="Wingdings" pitchFamily="2" charset="2"/>
              </a:rPr>
              <a:t></a:t>
            </a:r>
            <a:r>
              <a:rPr lang="en-US" sz="2400" smtClean="0">
                <a:cs typeface="Times New Roman" pitchFamily="18" charset="0"/>
              </a:rPr>
              <a:t> 73MB DFA</a:t>
            </a:r>
            <a:endParaRPr lang="en-US" sz="2400" smtClean="0">
              <a:cs typeface="Arial" charset="0"/>
              <a:sym typeface="Wingdings" pitchFamily="2" charset="2"/>
            </a:endParaRPr>
          </a:p>
          <a:p>
            <a:pPr lvl="1"/>
            <a:r>
              <a:rPr lang="en-US" sz="2400" smtClean="0">
                <a:cs typeface="Arial" charset="0"/>
                <a:sym typeface="Wingdings" pitchFamily="2" charset="2"/>
              </a:rPr>
              <a:t>Most states not in the cache</a:t>
            </a:r>
          </a:p>
        </p:txBody>
      </p:sp>
      <p:sp>
        <p:nvSpPr>
          <p:cNvPr id="15" name="Oval 14"/>
          <p:cNvSpPr/>
          <p:nvPr/>
        </p:nvSpPr>
        <p:spPr>
          <a:xfrm>
            <a:off x="7608115" y="3071810"/>
            <a:ext cx="428628" cy="428628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1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he-IL" sz="1800"/>
          </a:p>
        </p:txBody>
      </p:sp>
      <p:cxnSp>
        <p:nvCxnSpPr>
          <p:cNvPr id="51" name="Straight Arrow Connector 50"/>
          <p:cNvCxnSpPr/>
          <p:nvPr/>
        </p:nvCxnSpPr>
        <p:spPr>
          <a:xfrm rot="16200000" flipV="1">
            <a:off x="7473157" y="4901406"/>
            <a:ext cx="412750" cy="341313"/>
          </a:xfrm>
          <a:prstGeom prst="straightConnector1">
            <a:avLst/>
          </a:prstGeom>
          <a:ln>
            <a:prstDash val="dash"/>
            <a:tailEnd type="arrow"/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grpSp>
        <p:nvGrpSpPr>
          <p:cNvPr id="14344" name="Group 62"/>
          <p:cNvGrpSpPr>
            <a:grpSpLocks/>
          </p:cNvGrpSpPr>
          <p:nvPr/>
        </p:nvGrpSpPr>
        <p:grpSpPr bwMode="auto">
          <a:xfrm>
            <a:off x="7143750" y="3273425"/>
            <a:ext cx="500063" cy="941388"/>
            <a:chOff x="7429520" y="3202544"/>
            <a:chExt cx="500066" cy="940836"/>
          </a:xfrm>
        </p:grpSpPr>
        <p:sp>
          <p:nvSpPr>
            <p:cNvPr id="16" name="Oval 15"/>
            <p:cNvSpPr/>
            <p:nvPr/>
          </p:nvSpPr>
          <p:spPr>
            <a:xfrm>
              <a:off x="7429520" y="3714752"/>
              <a:ext cx="428628" cy="428628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e-IL" sz="1800"/>
            </a:p>
          </p:txBody>
        </p:sp>
        <p:cxnSp>
          <p:nvCxnSpPr>
            <p:cNvPr id="25" name="Straight Arrow Connector 24"/>
            <p:cNvCxnSpPr>
              <a:endCxn id="0" idx="0"/>
            </p:cNvCxnSpPr>
            <p:nvPr/>
          </p:nvCxnSpPr>
          <p:spPr>
            <a:xfrm rot="5400000">
              <a:off x="7608221" y="3393641"/>
              <a:ext cx="356979" cy="28575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4417" name="TextBox 53"/>
            <p:cNvSpPr txBox="1">
              <a:spLocks noChangeArrowheads="1"/>
            </p:cNvSpPr>
            <p:nvPr/>
          </p:nvSpPr>
          <p:spPr bwMode="auto">
            <a:xfrm>
              <a:off x="7500958" y="3202544"/>
              <a:ext cx="28575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latin typeface="Comic Sans MS" pitchFamily="66" charset="0"/>
                </a:rPr>
                <a:t>a</a:t>
              </a:r>
              <a:endParaRPr lang="he-IL" sz="1800" b="1">
                <a:latin typeface="Comic Sans MS" pitchFamily="66" charset="0"/>
              </a:endParaRPr>
            </a:p>
          </p:txBody>
        </p:sp>
      </p:grpSp>
      <p:grpSp>
        <p:nvGrpSpPr>
          <p:cNvPr id="14345" name="Group 63"/>
          <p:cNvGrpSpPr>
            <a:grpSpLocks/>
          </p:cNvGrpSpPr>
          <p:nvPr/>
        </p:nvGrpSpPr>
        <p:grpSpPr bwMode="auto">
          <a:xfrm>
            <a:off x="6929438" y="4130675"/>
            <a:ext cx="642937" cy="798513"/>
            <a:chOff x="7215206" y="4059800"/>
            <a:chExt cx="642942" cy="797960"/>
          </a:xfrm>
        </p:grpSpPr>
        <p:sp>
          <p:nvSpPr>
            <p:cNvPr id="17" name="Oval 16"/>
            <p:cNvSpPr/>
            <p:nvPr/>
          </p:nvSpPr>
          <p:spPr>
            <a:xfrm>
              <a:off x="7429520" y="4429132"/>
              <a:ext cx="428628" cy="428628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e-IL" sz="1800"/>
            </a:p>
          </p:txBody>
        </p:sp>
        <p:cxnSp>
          <p:nvCxnSpPr>
            <p:cNvPr id="26" name="Straight Arrow Connector 25"/>
            <p:cNvCxnSpPr>
              <a:stCxn id="16" idx="4"/>
              <a:endCxn id="17" idx="0"/>
            </p:cNvCxnSpPr>
            <p:nvPr/>
          </p:nvCxnSpPr>
          <p:spPr>
            <a:xfrm rot="5400000">
              <a:off x="7501058" y="4285068"/>
              <a:ext cx="285552" cy="31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4412" name="TextBox 54"/>
            <p:cNvSpPr txBox="1">
              <a:spLocks noChangeArrowheads="1"/>
            </p:cNvSpPr>
            <p:nvPr/>
          </p:nvSpPr>
          <p:spPr bwMode="auto">
            <a:xfrm>
              <a:off x="7215206" y="4059800"/>
              <a:ext cx="28575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latin typeface="Comic Sans MS" pitchFamily="66" charset="0"/>
                </a:rPr>
                <a:t>b</a:t>
              </a:r>
              <a:endParaRPr lang="he-IL" sz="1800" b="1">
                <a:latin typeface="Comic Sans MS" pitchFamily="66" charset="0"/>
              </a:endParaRPr>
            </a:p>
          </p:txBody>
        </p:sp>
      </p:grpSp>
      <p:grpSp>
        <p:nvGrpSpPr>
          <p:cNvPr id="14346" name="Group 64"/>
          <p:cNvGrpSpPr>
            <a:grpSpLocks/>
          </p:cNvGrpSpPr>
          <p:nvPr/>
        </p:nvGrpSpPr>
        <p:grpSpPr bwMode="auto">
          <a:xfrm>
            <a:off x="6929438" y="4845050"/>
            <a:ext cx="642937" cy="798513"/>
            <a:chOff x="7215206" y="4774180"/>
            <a:chExt cx="642942" cy="797960"/>
          </a:xfrm>
        </p:grpSpPr>
        <p:sp>
          <p:nvSpPr>
            <p:cNvPr id="18" name="Oval 17"/>
            <p:cNvSpPr/>
            <p:nvPr/>
          </p:nvSpPr>
          <p:spPr>
            <a:xfrm>
              <a:off x="7429520" y="5143512"/>
              <a:ext cx="428628" cy="428628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e-IL" sz="1800"/>
            </a:p>
          </p:txBody>
        </p:sp>
        <p:cxnSp>
          <p:nvCxnSpPr>
            <p:cNvPr id="29" name="Straight Arrow Connector 28"/>
            <p:cNvCxnSpPr>
              <a:stCxn id="17" idx="4"/>
              <a:endCxn id="18" idx="0"/>
            </p:cNvCxnSpPr>
            <p:nvPr/>
          </p:nvCxnSpPr>
          <p:spPr>
            <a:xfrm rot="5400000">
              <a:off x="7501058" y="4999448"/>
              <a:ext cx="285552" cy="31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4407" name="TextBox 55"/>
            <p:cNvSpPr txBox="1">
              <a:spLocks noChangeArrowheads="1"/>
            </p:cNvSpPr>
            <p:nvPr/>
          </p:nvSpPr>
          <p:spPr bwMode="auto">
            <a:xfrm>
              <a:off x="7215206" y="4774180"/>
              <a:ext cx="28575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latin typeface="Comic Sans MS" pitchFamily="66" charset="0"/>
                </a:rPr>
                <a:t>c</a:t>
              </a:r>
              <a:endParaRPr lang="he-IL" sz="1800" b="1">
                <a:latin typeface="Comic Sans MS" pitchFamily="66" charset="0"/>
              </a:endParaRPr>
            </a:p>
          </p:txBody>
        </p:sp>
      </p:grpSp>
      <p:grpSp>
        <p:nvGrpSpPr>
          <p:cNvPr id="14347" name="Group 65"/>
          <p:cNvGrpSpPr>
            <a:grpSpLocks/>
          </p:cNvGrpSpPr>
          <p:nvPr/>
        </p:nvGrpSpPr>
        <p:grpSpPr bwMode="auto">
          <a:xfrm>
            <a:off x="6929438" y="5559425"/>
            <a:ext cx="642937" cy="798513"/>
            <a:chOff x="7215206" y="5488560"/>
            <a:chExt cx="642942" cy="797960"/>
          </a:xfrm>
        </p:grpSpPr>
        <p:sp>
          <p:nvSpPr>
            <p:cNvPr id="19" name="Oval 18"/>
            <p:cNvSpPr/>
            <p:nvPr/>
          </p:nvSpPr>
          <p:spPr>
            <a:xfrm>
              <a:off x="7429520" y="5857892"/>
              <a:ext cx="428628" cy="428628"/>
            </a:xfrm>
            <a:prstGeom prst="ellips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e-IL" sz="1800"/>
            </a:p>
          </p:txBody>
        </p:sp>
        <p:cxnSp>
          <p:nvCxnSpPr>
            <p:cNvPr id="32" name="Straight Arrow Connector 31"/>
            <p:cNvCxnSpPr>
              <a:stCxn id="18" idx="4"/>
              <a:endCxn id="19" idx="0"/>
            </p:cNvCxnSpPr>
            <p:nvPr/>
          </p:nvCxnSpPr>
          <p:spPr>
            <a:xfrm rot="5400000">
              <a:off x="7501058" y="5713828"/>
              <a:ext cx="285552" cy="31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4402" name="TextBox 56"/>
            <p:cNvSpPr txBox="1">
              <a:spLocks noChangeArrowheads="1"/>
            </p:cNvSpPr>
            <p:nvPr/>
          </p:nvSpPr>
          <p:spPr bwMode="auto">
            <a:xfrm>
              <a:off x="7215206" y="5488560"/>
              <a:ext cx="28575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latin typeface="Comic Sans MS" pitchFamily="66" charset="0"/>
                </a:rPr>
                <a:t>d</a:t>
              </a:r>
              <a:endParaRPr lang="he-IL" sz="1800" b="1">
                <a:latin typeface="Comic Sans MS" pitchFamily="66" charset="0"/>
              </a:endParaRPr>
            </a:p>
          </p:txBody>
        </p:sp>
      </p:grpSp>
      <p:grpSp>
        <p:nvGrpSpPr>
          <p:cNvPr id="14348" name="Group 66"/>
          <p:cNvGrpSpPr>
            <a:grpSpLocks/>
          </p:cNvGrpSpPr>
          <p:nvPr/>
        </p:nvGrpSpPr>
        <p:grpSpPr bwMode="auto">
          <a:xfrm>
            <a:off x="7974013" y="3286125"/>
            <a:ext cx="527050" cy="928688"/>
            <a:chOff x="8259727" y="3214686"/>
            <a:chExt cx="527115" cy="928694"/>
          </a:xfrm>
        </p:grpSpPr>
        <p:sp>
          <p:nvSpPr>
            <p:cNvPr id="20" name="Oval 19"/>
            <p:cNvSpPr/>
            <p:nvPr/>
          </p:nvSpPr>
          <p:spPr>
            <a:xfrm>
              <a:off x="8358214" y="3714752"/>
              <a:ext cx="428628" cy="428628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e-IL" sz="1800"/>
            </a:p>
          </p:txBody>
        </p:sp>
        <p:cxnSp>
          <p:nvCxnSpPr>
            <p:cNvPr id="36" name="Straight Arrow Connector 35"/>
            <p:cNvCxnSpPr>
              <a:stCxn id="15" idx="5"/>
              <a:endCxn id="20" idx="0"/>
            </p:cNvCxnSpPr>
            <p:nvPr/>
          </p:nvCxnSpPr>
          <p:spPr>
            <a:xfrm rot="16200000" flipH="1">
              <a:off x="8241489" y="3383738"/>
              <a:ext cx="349252" cy="312776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4397" name="TextBox 57"/>
            <p:cNvSpPr txBox="1">
              <a:spLocks noChangeArrowheads="1"/>
            </p:cNvSpPr>
            <p:nvPr/>
          </p:nvSpPr>
          <p:spPr bwMode="auto">
            <a:xfrm>
              <a:off x="8429652" y="3214686"/>
              <a:ext cx="28575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latin typeface="Comic Sans MS" pitchFamily="66" charset="0"/>
                </a:rPr>
                <a:t>n</a:t>
              </a:r>
              <a:endParaRPr lang="he-IL" sz="1800" b="1">
                <a:latin typeface="Comic Sans MS" pitchFamily="66" charset="0"/>
              </a:endParaRPr>
            </a:p>
          </p:txBody>
        </p:sp>
      </p:grpSp>
      <p:grpSp>
        <p:nvGrpSpPr>
          <p:cNvPr id="14349" name="Group 67"/>
          <p:cNvGrpSpPr>
            <a:grpSpLocks/>
          </p:cNvGrpSpPr>
          <p:nvPr/>
        </p:nvGrpSpPr>
        <p:grpSpPr bwMode="auto">
          <a:xfrm>
            <a:off x="8072438" y="4143375"/>
            <a:ext cx="571500" cy="785813"/>
            <a:chOff x="8358214" y="4071942"/>
            <a:chExt cx="571504" cy="785818"/>
          </a:xfrm>
        </p:grpSpPr>
        <p:sp>
          <p:nvSpPr>
            <p:cNvPr id="21" name="Oval 20"/>
            <p:cNvSpPr/>
            <p:nvPr/>
          </p:nvSpPr>
          <p:spPr>
            <a:xfrm>
              <a:off x="8358214" y="4429132"/>
              <a:ext cx="428628" cy="428628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e-IL" sz="1800"/>
            </a:p>
          </p:txBody>
        </p:sp>
        <p:cxnSp>
          <p:nvCxnSpPr>
            <p:cNvPr id="41" name="Straight Arrow Connector 40"/>
            <p:cNvCxnSpPr>
              <a:stCxn id="20" idx="4"/>
              <a:endCxn id="21" idx="0"/>
            </p:cNvCxnSpPr>
            <p:nvPr/>
          </p:nvCxnSpPr>
          <p:spPr>
            <a:xfrm rot="5400000">
              <a:off x="8429653" y="4286255"/>
              <a:ext cx="285752" cy="3175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4392" name="TextBox 58"/>
            <p:cNvSpPr txBox="1">
              <a:spLocks noChangeArrowheads="1"/>
            </p:cNvSpPr>
            <p:nvPr/>
          </p:nvSpPr>
          <p:spPr bwMode="auto">
            <a:xfrm>
              <a:off x="8643966" y="4071942"/>
              <a:ext cx="28575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latin typeface="Comic Sans MS" pitchFamily="66" charset="0"/>
                </a:rPr>
                <a:t>b</a:t>
              </a:r>
              <a:endParaRPr lang="he-IL" sz="1800" b="1">
                <a:latin typeface="Comic Sans MS" pitchFamily="66" charset="0"/>
              </a:endParaRPr>
            </a:p>
          </p:txBody>
        </p:sp>
      </p:grpSp>
      <p:grpSp>
        <p:nvGrpSpPr>
          <p:cNvPr id="14350" name="Group 68"/>
          <p:cNvGrpSpPr>
            <a:grpSpLocks/>
          </p:cNvGrpSpPr>
          <p:nvPr/>
        </p:nvGrpSpPr>
        <p:grpSpPr bwMode="auto">
          <a:xfrm>
            <a:off x="8429625" y="4845050"/>
            <a:ext cx="428625" cy="798513"/>
            <a:chOff x="8715372" y="4774180"/>
            <a:chExt cx="428660" cy="797960"/>
          </a:xfrm>
        </p:grpSpPr>
        <p:sp>
          <p:nvSpPr>
            <p:cNvPr id="23" name="Oval 22"/>
            <p:cNvSpPr/>
            <p:nvPr/>
          </p:nvSpPr>
          <p:spPr>
            <a:xfrm>
              <a:off x="8715372" y="5143512"/>
              <a:ext cx="428628" cy="428628"/>
            </a:xfrm>
            <a:prstGeom prst="ellips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e-IL" sz="1800"/>
            </a:p>
          </p:txBody>
        </p:sp>
        <p:cxnSp>
          <p:nvCxnSpPr>
            <p:cNvPr id="44" name="Straight Arrow Connector 43"/>
            <p:cNvCxnSpPr>
              <a:stCxn id="21" idx="5"/>
              <a:endCxn id="23" idx="0"/>
            </p:cNvCxnSpPr>
            <p:nvPr/>
          </p:nvCxnSpPr>
          <p:spPr>
            <a:xfrm rot="16200000" flipH="1">
              <a:off x="8652003" y="4866111"/>
              <a:ext cx="349008" cy="206392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4387" name="TextBox 59"/>
            <p:cNvSpPr txBox="1">
              <a:spLocks noChangeArrowheads="1"/>
            </p:cNvSpPr>
            <p:nvPr/>
          </p:nvSpPr>
          <p:spPr bwMode="auto">
            <a:xfrm>
              <a:off x="8858280" y="4774180"/>
              <a:ext cx="28575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latin typeface="Comic Sans MS" pitchFamily="66" charset="0"/>
                </a:rPr>
                <a:t>c</a:t>
              </a:r>
              <a:endParaRPr lang="he-IL" sz="1800" b="1">
                <a:latin typeface="Comic Sans MS" pitchFamily="66" charset="0"/>
              </a:endParaRPr>
            </a:p>
          </p:txBody>
        </p:sp>
      </p:grpSp>
      <p:grpSp>
        <p:nvGrpSpPr>
          <p:cNvPr id="14351" name="Group 69"/>
          <p:cNvGrpSpPr>
            <a:grpSpLocks/>
          </p:cNvGrpSpPr>
          <p:nvPr/>
        </p:nvGrpSpPr>
        <p:grpSpPr bwMode="auto">
          <a:xfrm>
            <a:off x="7745413" y="4845050"/>
            <a:ext cx="469900" cy="798513"/>
            <a:chOff x="8031004" y="4774180"/>
            <a:chExt cx="470070" cy="797960"/>
          </a:xfrm>
        </p:grpSpPr>
        <p:sp>
          <p:nvSpPr>
            <p:cNvPr id="22" name="Oval 21"/>
            <p:cNvSpPr/>
            <p:nvPr/>
          </p:nvSpPr>
          <p:spPr>
            <a:xfrm>
              <a:off x="8072446" y="5143512"/>
              <a:ext cx="428628" cy="428628"/>
            </a:xfrm>
            <a:prstGeom prst="ellipse">
              <a:avLst/>
            </a:prstGeom>
            <a:ln w="38100">
              <a:solidFill>
                <a:schemeClr val="accent6">
                  <a:lumMod val="50000"/>
                </a:schemeClr>
              </a:solidFill>
            </a:ln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he-IL" sz="1800"/>
            </a:p>
          </p:txBody>
        </p:sp>
        <p:cxnSp>
          <p:nvCxnSpPr>
            <p:cNvPr id="48" name="Straight Arrow Connector 47"/>
            <p:cNvCxnSpPr>
              <a:stCxn id="0" idx="3"/>
              <a:endCxn id="0" idx="0"/>
            </p:cNvCxnSpPr>
            <p:nvPr/>
          </p:nvCxnSpPr>
          <p:spPr>
            <a:xfrm rot="5400000">
              <a:off x="8179673" y="4901814"/>
              <a:ext cx="349008" cy="134987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sp>
          <p:nvSpPr>
            <p:cNvPr id="14382" name="TextBox 60"/>
            <p:cNvSpPr txBox="1">
              <a:spLocks noChangeArrowheads="1"/>
            </p:cNvSpPr>
            <p:nvPr/>
          </p:nvSpPr>
          <p:spPr bwMode="auto">
            <a:xfrm>
              <a:off x="8031004" y="4774180"/>
              <a:ext cx="285752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latin typeface="Comic Sans MS" pitchFamily="66" charset="0"/>
                </a:rPr>
                <a:t>a</a:t>
              </a:r>
              <a:endParaRPr lang="he-IL" sz="1800" b="1">
                <a:latin typeface="Comic Sans MS" pitchFamily="66" charset="0"/>
              </a:endParaRPr>
            </a:p>
          </p:txBody>
        </p:sp>
      </p:grpSp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20" y="1000108"/>
            <a:ext cx="1357322" cy="15001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45" name="TextBox 44"/>
          <p:cNvSpPr txBox="1">
            <a:spLocks noChangeArrowheads="1"/>
          </p:cNvSpPr>
          <p:nvPr/>
        </p:nvSpPr>
        <p:spPr bwMode="auto">
          <a:xfrm>
            <a:off x="7572375" y="4714875"/>
            <a:ext cx="285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>
                <a:latin typeface="Comic Sans MS" pitchFamily="66" charset="0"/>
              </a:rPr>
              <a:t>b</a:t>
            </a:r>
            <a:endParaRPr lang="he-IL" sz="1800" b="1">
              <a:latin typeface="Comic Sans MS" pitchFamily="66" charset="0"/>
            </a:endParaRPr>
          </a:p>
        </p:txBody>
      </p:sp>
      <p:sp>
        <p:nvSpPr>
          <p:cNvPr id="43" name="Slide Number Placeholder 3"/>
          <p:cNvSpPr txBox="1">
            <a:spLocks/>
          </p:cNvSpPr>
          <p:nvPr/>
        </p:nvSpPr>
        <p:spPr>
          <a:xfrm>
            <a:off x="6588125" y="6308725"/>
            <a:ext cx="2133600" cy="365125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C9BD0212-1B24-40DF-8833-2D7EB4F33D09}" type="slidenum">
              <a:rPr lang="he-IL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10</a:t>
            </a:fld>
            <a:endParaRPr lang="he-IL" sz="12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cxnSp>
        <p:nvCxnSpPr>
          <p:cNvPr id="27716" name="AutoShape 68"/>
          <p:cNvCxnSpPr>
            <a:cxnSpLocks noChangeShapeType="1"/>
          </p:cNvCxnSpPr>
          <p:nvPr/>
        </p:nvCxnSpPr>
        <p:spPr bwMode="auto">
          <a:xfrm rot="10800000" flipH="1">
            <a:off x="7083425" y="4017963"/>
            <a:ext cx="1588" cy="715962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7717" name="AutoShape 69"/>
          <p:cNvCxnSpPr>
            <a:cxnSpLocks noChangeShapeType="1"/>
          </p:cNvCxnSpPr>
          <p:nvPr/>
        </p:nvCxnSpPr>
        <p:spPr bwMode="auto">
          <a:xfrm rot="10800000" flipH="1">
            <a:off x="7083425" y="4017963"/>
            <a:ext cx="1588" cy="1428750"/>
          </a:xfrm>
          <a:prstGeom prst="curvedConnector3">
            <a:avLst>
              <a:gd name="adj1" fmla="val -14400005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7718" name="AutoShape 70"/>
          <p:cNvCxnSpPr>
            <a:cxnSpLocks noChangeShapeType="1"/>
          </p:cNvCxnSpPr>
          <p:nvPr/>
        </p:nvCxnSpPr>
        <p:spPr bwMode="auto">
          <a:xfrm rot="10800000" flipH="1">
            <a:off x="7065963" y="4017963"/>
            <a:ext cx="17462" cy="2146300"/>
          </a:xfrm>
          <a:prstGeom prst="curvedConnector3">
            <a:avLst>
              <a:gd name="adj1" fmla="val -1309093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7719" name="AutoShape 71"/>
          <p:cNvCxnSpPr>
            <a:cxnSpLocks noChangeShapeType="1"/>
          </p:cNvCxnSpPr>
          <p:nvPr/>
        </p:nvCxnSpPr>
        <p:spPr bwMode="auto">
          <a:xfrm rot="10800000">
            <a:off x="7626350" y="4017963"/>
            <a:ext cx="79375" cy="142875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7720" name="AutoShape 72"/>
          <p:cNvCxnSpPr>
            <a:cxnSpLocks noChangeShapeType="1"/>
          </p:cNvCxnSpPr>
          <p:nvPr/>
        </p:nvCxnSpPr>
        <p:spPr bwMode="auto">
          <a:xfrm rot="10800000">
            <a:off x="7626350" y="4017963"/>
            <a:ext cx="725488" cy="1428750"/>
          </a:xfrm>
          <a:prstGeom prst="curvedConnector3">
            <a:avLst>
              <a:gd name="adj1" fmla="val 49889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7721" name="AutoShape 73"/>
          <p:cNvCxnSpPr>
            <a:cxnSpLocks noChangeShapeType="1"/>
          </p:cNvCxnSpPr>
          <p:nvPr/>
        </p:nvCxnSpPr>
        <p:spPr bwMode="auto">
          <a:xfrm rot="10800000">
            <a:off x="7626350" y="4017963"/>
            <a:ext cx="384175" cy="715962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7722" name="AutoShape 74"/>
          <p:cNvCxnSpPr>
            <a:cxnSpLocks noChangeShapeType="1"/>
          </p:cNvCxnSpPr>
          <p:nvPr/>
        </p:nvCxnSpPr>
        <p:spPr bwMode="auto">
          <a:xfrm rot="10800000">
            <a:off x="7626350" y="4017963"/>
            <a:ext cx="3841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7723" name="AutoShape 75"/>
          <p:cNvCxnSpPr>
            <a:cxnSpLocks noChangeShapeType="1"/>
          </p:cNvCxnSpPr>
          <p:nvPr/>
        </p:nvCxnSpPr>
        <p:spPr bwMode="auto">
          <a:xfrm flipV="1">
            <a:off x="7626350" y="4017963"/>
            <a:ext cx="384175" cy="2146300"/>
          </a:xfrm>
          <a:prstGeom prst="curvedConnector3">
            <a:avLst>
              <a:gd name="adj1" fmla="val 49588"/>
            </a:avLst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27725" name="AutoShape 77"/>
          <p:cNvCxnSpPr>
            <a:cxnSpLocks noChangeShapeType="1"/>
          </p:cNvCxnSpPr>
          <p:nvPr/>
        </p:nvCxnSpPr>
        <p:spPr bwMode="auto">
          <a:xfrm flipV="1">
            <a:off x="7626350" y="4017963"/>
            <a:ext cx="384175" cy="1428750"/>
          </a:xfrm>
          <a:prstGeom prst="curvedConnector3">
            <a:avLst>
              <a:gd name="adj1" fmla="val 50000"/>
            </a:avLst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27726" name="AutoShape 78"/>
          <p:cNvCxnSpPr>
            <a:cxnSpLocks noChangeShapeType="1"/>
            <a:stCxn id="0" idx="3"/>
          </p:cNvCxnSpPr>
          <p:nvPr/>
        </p:nvCxnSpPr>
        <p:spPr bwMode="auto">
          <a:xfrm flipV="1">
            <a:off x="7510463" y="4017963"/>
            <a:ext cx="500062" cy="698500"/>
          </a:xfrm>
          <a:prstGeom prst="curvedConnector3">
            <a:avLst>
              <a:gd name="adj1" fmla="val 49843"/>
            </a:avLst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27727" name="AutoShape 79"/>
          <p:cNvCxnSpPr>
            <a:cxnSpLocks noChangeShapeType="1"/>
          </p:cNvCxnSpPr>
          <p:nvPr/>
        </p:nvCxnSpPr>
        <p:spPr bwMode="auto">
          <a:xfrm>
            <a:off x="7626350" y="4017963"/>
            <a:ext cx="384175" cy="0"/>
          </a:xfrm>
          <a:prstGeom prst="straightConnector1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27728" name="AutoShape 80"/>
          <p:cNvCxnSpPr>
            <a:cxnSpLocks noChangeShapeType="1"/>
          </p:cNvCxnSpPr>
          <p:nvPr/>
        </p:nvCxnSpPr>
        <p:spPr bwMode="auto">
          <a:xfrm flipH="1" flipV="1">
            <a:off x="8558213" y="4017963"/>
            <a:ext cx="373062" cy="1428750"/>
          </a:xfrm>
          <a:prstGeom prst="curvedConnector3">
            <a:avLst>
              <a:gd name="adj1" fmla="val -60852"/>
            </a:avLst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27729" name="AutoShape 81"/>
          <p:cNvCxnSpPr>
            <a:cxnSpLocks noChangeShapeType="1"/>
          </p:cNvCxnSpPr>
          <p:nvPr/>
        </p:nvCxnSpPr>
        <p:spPr bwMode="auto">
          <a:xfrm flipV="1">
            <a:off x="8558213" y="4017963"/>
            <a:ext cx="1587" cy="715962"/>
          </a:xfrm>
          <a:prstGeom prst="curvedConnector3">
            <a:avLst>
              <a:gd name="adj1" fmla="val 14300005"/>
            </a:avLst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27730" name="AutoShape 82"/>
          <p:cNvCxnSpPr>
            <a:cxnSpLocks noChangeShapeType="1"/>
          </p:cNvCxnSpPr>
          <p:nvPr/>
        </p:nvCxnSpPr>
        <p:spPr bwMode="auto">
          <a:xfrm flipH="1" flipV="1">
            <a:off x="8285163" y="3749675"/>
            <a:ext cx="273050" cy="268288"/>
          </a:xfrm>
          <a:prstGeom prst="curvedConnector4">
            <a:avLst>
              <a:gd name="adj1" fmla="val -83139"/>
              <a:gd name="adj2" fmla="val 185208"/>
            </a:avLst>
          </a:prstGeom>
          <a:noFill/>
          <a:ln w="9525">
            <a:solidFill>
              <a:srgbClr val="FF0000"/>
            </a:solidFill>
            <a:round/>
            <a:headEnd/>
            <a:tailEnd type="triangle" w="med" len="med"/>
          </a:ln>
        </p:spPr>
      </p:cxnSp>
      <p:cxnSp>
        <p:nvCxnSpPr>
          <p:cNvPr id="27731" name="AutoShape 83"/>
          <p:cNvCxnSpPr>
            <a:cxnSpLocks noChangeShapeType="1"/>
          </p:cNvCxnSpPr>
          <p:nvPr/>
        </p:nvCxnSpPr>
        <p:spPr bwMode="auto">
          <a:xfrm rot="10800000" flipH="1">
            <a:off x="7083425" y="3749675"/>
            <a:ext cx="271463" cy="268288"/>
          </a:xfrm>
          <a:prstGeom prst="curvedConnector4">
            <a:avLst>
              <a:gd name="adj1" fmla="val -84208"/>
              <a:gd name="adj2" fmla="val 185208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7732" name="AutoShape 84"/>
          <p:cNvCxnSpPr>
            <a:cxnSpLocks noChangeShapeType="1"/>
          </p:cNvCxnSpPr>
          <p:nvPr/>
        </p:nvCxnSpPr>
        <p:spPr bwMode="auto">
          <a:xfrm rot="10800000" flipH="1">
            <a:off x="7065963" y="3303588"/>
            <a:ext cx="481012" cy="2860675"/>
          </a:xfrm>
          <a:prstGeom prst="curvedConnector3">
            <a:avLst>
              <a:gd name="adj1" fmla="val -47523"/>
            </a:avLst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</p:cxnSp>
      <p:cxnSp>
        <p:nvCxnSpPr>
          <p:cNvPr id="27733" name="AutoShape 85"/>
          <p:cNvCxnSpPr>
            <a:cxnSpLocks noChangeShapeType="1"/>
          </p:cNvCxnSpPr>
          <p:nvPr/>
        </p:nvCxnSpPr>
        <p:spPr bwMode="auto">
          <a:xfrm rot="10800000" flipH="1">
            <a:off x="7083425" y="3303588"/>
            <a:ext cx="463550" cy="2143125"/>
          </a:xfrm>
          <a:prstGeom prst="curvedConnector3">
            <a:avLst>
              <a:gd name="adj1" fmla="val -49315"/>
            </a:avLst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</p:cxnSp>
      <p:cxnSp>
        <p:nvCxnSpPr>
          <p:cNvPr id="27734" name="AutoShape 86"/>
          <p:cNvCxnSpPr>
            <a:cxnSpLocks noChangeShapeType="1"/>
          </p:cNvCxnSpPr>
          <p:nvPr/>
        </p:nvCxnSpPr>
        <p:spPr bwMode="auto">
          <a:xfrm rot="10800000" flipH="1">
            <a:off x="7083425" y="3303588"/>
            <a:ext cx="463550" cy="1430337"/>
          </a:xfrm>
          <a:prstGeom prst="curvedConnector3">
            <a:avLst>
              <a:gd name="adj1" fmla="val -49315"/>
            </a:avLst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</p:cxnSp>
      <p:cxnSp>
        <p:nvCxnSpPr>
          <p:cNvPr id="27735" name="AutoShape 87"/>
          <p:cNvCxnSpPr>
            <a:cxnSpLocks noChangeShapeType="1"/>
          </p:cNvCxnSpPr>
          <p:nvPr/>
        </p:nvCxnSpPr>
        <p:spPr bwMode="auto">
          <a:xfrm rot="10800000" flipH="1">
            <a:off x="7083425" y="3303588"/>
            <a:ext cx="463550" cy="714375"/>
          </a:xfrm>
          <a:prstGeom prst="curvedConnector3">
            <a:avLst>
              <a:gd name="adj1" fmla="val -49315"/>
            </a:avLst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</p:cxnSp>
      <p:cxnSp>
        <p:nvCxnSpPr>
          <p:cNvPr id="27736" name="AutoShape 88"/>
          <p:cNvCxnSpPr>
            <a:cxnSpLocks noChangeShapeType="1"/>
          </p:cNvCxnSpPr>
          <p:nvPr/>
        </p:nvCxnSpPr>
        <p:spPr bwMode="auto">
          <a:xfrm flipH="1" flipV="1">
            <a:off x="8089900" y="3303588"/>
            <a:ext cx="468313" cy="714375"/>
          </a:xfrm>
          <a:prstGeom prst="curvedConnector3">
            <a:avLst>
              <a:gd name="adj1" fmla="val -48477"/>
            </a:avLst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</p:cxnSp>
      <p:cxnSp>
        <p:nvCxnSpPr>
          <p:cNvPr id="27737" name="AutoShape 89"/>
          <p:cNvCxnSpPr>
            <a:cxnSpLocks noChangeShapeType="1"/>
          </p:cNvCxnSpPr>
          <p:nvPr/>
        </p:nvCxnSpPr>
        <p:spPr bwMode="auto">
          <a:xfrm flipH="1" flipV="1">
            <a:off x="8089900" y="3303588"/>
            <a:ext cx="468313" cy="1430337"/>
          </a:xfrm>
          <a:prstGeom prst="curvedConnector3">
            <a:avLst>
              <a:gd name="adj1" fmla="val -48477"/>
            </a:avLst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</p:cxnSp>
      <p:cxnSp>
        <p:nvCxnSpPr>
          <p:cNvPr id="27738" name="AutoShape 90"/>
          <p:cNvCxnSpPr>
            <a:cxnSpLocks noChangeShapeType="1"/>
          </p:cNvCxnSpPr>
          <p:nvPr/>
        </p:nvCxnSpPr>
        <p:spPr bwMode="auto">
          <a:xfrm flipH="1" flipV="1">
            <a:off x="8089900" y="3303588"/>
            <a:ext cx="841375" cy="2143125"/>
          </a:xfrm>
          <a:prstGeom prst="curvedConnector3">
            <a:avLst>
              <a:gd name="adj1" fmla="val -26981"/>
            </a:avLst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</p:cxnSp>
      <p:cxnSp>
        <p:nvCxnSpPr>
          <p:cNvPr id="27739" name="AutoShape 91"/>
          <p:cNvCxnSpPr>
            <a:cxnSpLocks noChangeShapeType="1"/>
          </p:cNvCxnSpPr>
          <p:nvPr/>
        </p:nvCxnSpPr>
        <p:spPr bwMode="auto">
          <a:xfrm flipH="1" flipV="1">
            <a:off x="8089900" y="3303588"/>
            <a:ext cx="200025" cy="2143125"/>
          </a:xfrm>
          <a:prstGeom prst="curvedConnector3">
            <a:avLst>
              <a:gd name="adj1" fmla="val -149208"/>
            </a:avLst>
          </a:prstGeom>
          <a:noFill/>
          <a:ln w="9525">
            <a:solidFill>
              <a:schemeClr val="tx1"/>
            </a:solidFill>
            <a:prstDash val="sysDot"/>
            <a:round/>
            <a:headEnd/>
            <a:tailEnd type="triangle" w="med" len="med"/>
          </a:ln>
        </p:spPr>
      </p:cxnSp>
    </p:spTree>
    <p:custDataLst>
      <p:tags r:id="rId1"/>
    </p:custDataLst>
  </p:cSld>
  <p:clrMapOvr>
    <a:masterClrMapping/>
  </p:clrMapOvr>
  <p:transition advTm="138828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7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7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7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7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7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277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7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7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7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7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27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7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7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7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77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27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27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7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27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6" dur="500"/>
                                        <p:tgtEl>
                                          <p:spTgt spid="27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277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4" dur="500"/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256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2" dur="500"/>
                                        <p:tgtEl>
                                          <p:spTgt spid="256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pPr algn="l"/>
            <a:r>
              <a:rPr lang="en-US" sz="3400" smtClean="0">
                <a:cs typeface="Times New Roman" pitchFamily="18" charset="0"/>
              </a:rPr>
              <a:t>Challenge: </a:t>
            </a:r>
            <a:br>
              <a:rPr lang="en-US" sz="3400" smtClean="0">
                <a:cs typeface="Times New Roman" pitchFamily="18" charset="0"/>
              </a:rPr>
            </a:br>
            <a:r>
              <a:rPr lang="en-US" sz="3400" smtClean="0">
                <a:solidFill>
                  <a:schemeClr val="hlink"/>
                </a:solidFill>
                <a:cs typeface="Times New Roman" pitchFamily="18" charset="0"/>
              </a:rPr>
              <a:t>Decompression vs. Pattern Matching</a:t>
            </a:r>
          </a:p>
        </p:txBody>
      </p:sp>
      <p:sp>
        <p:nvSpPr>
          <p:cNvPr id="10243" name="Rectangle 3"/>
          <p:cNvSpPr>
            <a:spLocks noGrp="1"/>
          </p:cNvSpPr>
          <p:nvPr>
            <p:ph type="body" idx="4294967295"/>
          </p:nvPr>
        </p:nvSpPr>
        <p:spPr>
          <a:xfrm>
            <a:off x="250825" y="1628775"/>
            <a:ext cx="8893175" cy="4525963"/>
          </a:xfrm>
        </p:spPr>
        <p:txBody>
          <a:bodyPr rtlCol="1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b="1" dirty="0" smtClean="0"/>
              <a:t>Decompression: </a:t>
            </a:r>
            <a:r>
              <a:rPr lang="en-US" sz="2400" b="1" dirty="0" smtClean="0">
                <a:solidFill>
                  <a:srgbClr val="9900FF"/>
                </a:solidFill>
              </a:rPr>
              <a:t>Relatively Fast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 smtClean="0"/>
              <a:t>Store last 32KB sliding window per connection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dirty="0" smtClean="0"/>
              <a:t> </a:t>
            </a:r>
            <a:r>
              <a:rPr lang="en-US" sz="2300" b="1" u="sng" dirty="0" smtClean="0"/>
              <a:t>temporal locality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 smtClean="0"/>
              <a:t>Copy consecutive bytes - Cache very useful</a:t>
            </a:r>
            <a:r>
              <a:rPr lang="en-US" sz="2000" dirty="0" smtClean="0">
                <a:sym typeface="Wingdings" pitchFamily="2" charset="2"/>
              </a:rPr>
              <a:t></a:t>
            </a:r>
            <a:r>
              <a:rPr lang="en-US" sz="2000" dirty="0" smtClean="0"/>
              <a:t> </a:t>
            </a:r>
            <a:r>
              <a:rPr lang="en-US" sz="2300" b="1" u="sng" dirty="0" smtClean="0"/>
              <a:t>spatial locality</a:t>
            </a:r>
            <a:endParaRPr lang="en-US" sz="2000" dirty="0" smtClean="0"/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Relatively fast - Need only a few cache accesses per byte  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200" b="1" dirty="0" smtClean="0"/>
              <a:t>Pattern Matching: </a:t>
            </a:r>
            <a:r>
              <a:rPr lang="en-US" sz="2200" b="1" dirty="0" smtClean="0">
                <a:solidFill>
                  <a:srgbClr val="9900FF"/>
                </a:solidFill>
              </a:rPr>
              <a:t>Relatively Slow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dirty="0" smtClean="0"/>
              <a:t>High memory requirement</a:t>
            </a:r>
            <a:r>
              <a:rPr lang="en-US" sz="2000" dirty="0" smtClean="0">
                <a:sym typeface="Wingdings" pitchFamily="2" charset="2"/>
              </a:rPr>
              <a:t> </a:t>
            </a:r>
            <a:r>
              <a:rPr lang="en-US" sz="2300" dirty="0" smtClean="0">
                <a:sym typeface="Wingdings" pitchFamily="2" charset="2"/>
              </a:rPr>
              <a:t>Most states not in the cache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000" b="1" dirty="0" smtClean="0">
                <a:solidFill>
                  <a:srgbClr val="FF0000"/>
                </a:solidFill>
              </a:rPr>
              <a:t>Relatively slow -</a:t>
            </a:r>
            <a:r>
              <a:rPr lang="en-US" sz="2000" dirty="0" smtClean="0"/>
              <a:t> </a:t>
            </a:r>
            <a:r>
              <a:rPr lang="en-US" sz="2000" b="1" dirty="0" smtClean="0">
                <a:solidFill>
                  <a:srgbClr val="FF0000"/>
                </a:solidFill>
              </a:rPr>
              <a:t>2 memory references per byte</a:t>
            </a:r>
            <a:r>
              <a:rPr lang="en-US" sz="2000" dirty="0" smtClean="0"/>
              <a:t>: </a:t>
            </a:r>
          </a:p>
          <a:p>
            <a:pPr lvl="3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dirty="0" smtClean="0"/>
              <a:t>next state, “is pattern” check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000" b="1" dirty="0" smtClean="0"/>
          </a:p>
        </p:txBody>
      </p:sp>
      <p:sp>
        <p:nvSpPr>
          <p:cNvPr id="5" name="Slide Number Placeholder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rtlCol="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A4754D82-2EF2-477D-AB64-B5C0669F4891}" type="slidenum">
              <a:rPr lang="he-IL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11</a:t>
            </a:fld>
            <a:endParaRPr lang="he-IL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15365" name="Group 8"/>
          <p:cNvGrpSpPr>
            <a:grpSpLocks/>
          </p:cNvGrpSpPr>
          <p:nvPr/>
        </p:nvGrpSpPr>
        <p:grpSpPr bwMode="auto">
          <a:xfrm>
            <a:off x="5981700" y="4714875"/>
            <a:ext cx="2428875" cy="1643063"/>
            <a:chOff x="6286512" y="4143380"/>
            <a:chExt cx="3143257" cy="2514606"/>
          </a:xfrm>
        </p:grpSpPr>
        <p:pic>
          <p:nvPicPr>
            <p:cNvPr id="15372" name="Picture 5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286512" y="4143380"/>
              <a:ext cx="3143257" cy="25146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73" name="TextBox 5"/>
            <p:cNvSpPr txBox="1">
              <a:spLocks noChangeArrowheads="1"/>
            </p:cNvSpPr>
            <p:nvPr/>
          </p:nvSpPr>
          <p:spPr bwMode="auto">
            <a:xfrm>
              <a:off x="6643980" y="5715312"/>
              <a:ext cx="643033" cy="561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solidFill>
                    <a:srgbClr val="FF0000"/>
                  </a:solidFill>
                  <a:latin typeface="Comic Sans MS" pitchFamily="66" charset="0"/>
                </a:rPr>
                <a:t>AC</a:t>
              </a:r>
              <a:endParaRPr lang="he-IL" sz="1800" b="1">
                <a:solidFill>
                  <a:srgbClr val="FF0000"/>
                </a:solidFill>
                <a:latin typeface="Comic Sans MS" pitchFamily="66" charset="0"/>
              </a:endParaRPr>
            </a:p>
          </p:txBody>
        </p:sp>
        <p:sp>
          <p:nvSpPr>
            <p:cNvPr id="15374" name="TextBox 6"/>
            <p:cNvSpPr txBox="1">
              <a:spLocks noChangeArrowheads="1"/>
            </p:cNvSpPr>
            <p:nvPr/>
          </p:nvSpPr>
          <p:spPr bwMode="auto">
            <a:xfrm>
              <a:off x="8129323" y="5251264"/>
              <a:ext cx="1201834" cy="561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solidFill>
                    <a:srgbClr val="FF0000"/>
                  </a:solidFill>
                  <a:latin typeface="Comic Sans MS" pitchFamily="66" charset="0"/>
                </a:rPr>
                <a:t>LZ77</a:t>
              </a:r>
              <a:endParaRPr lang="he-IL" sz="1400" b="1">
                <a:solidFill>
                  <a:srgbClr val="FF0000"/>
                </a:solidFill>
                <a:latin typeface="Comic Sans MS" pitchFamily="66" charset="0"/>
              </a:endParaRPr>
            </a:p>
          </p:txBody>
        </p:sp>
      </p:grpSp>
      <p:sp>
        <p:nvSpPr>
          <p:cNvPr id="12" name="Oval 11"/>
          <p:cNvSpPr/>
          <p:nvPr/>
        </p:nvSpPr>
        <p:spPr>
          <a:xfrm>
            <a:off x="6188075" y="5705475"/>
            <a:ext cx="642938" cy="428625"/>
          </a:xfrm>
          <a:prstGeom prst="ellipse">
            <a:avLst/>
          </a:prstGeom>
          <a:solidFill>
            <a:schemeClr val="accent1">
              <a:alpha val="17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fontAlgn="auto">
              <a:spcAft>
                <a:spcPts val="0"/>
              </a:spcAft>
              <a:defRPr/>
            </a:pPr>
            <a:endParaRPr lang="he-IL" sz="1800"/>
          </a:p>
        </p:txBody>
      </p:sp>
      <p:sp>
        <p:nvSpPr>
          <p:cNvPr id="13" name="Notched Right Arrow 12"/>
          <p:cNvSpPr/>
          <p:nvPr/>
        </p:nvSpPr>
        <p:spPr>
          <a:xfrm rot="1844606">
            <a:off x="5752484" y="5440705"/>
            <a:ext cx="488207" cy="257452"/>
          </a:xfrm>
          <a:prstGeom prst="notched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fontAlgn="auto">
              <a:spcAft>
                <a:spcPts val="0"/>
              </a:spcAft>
              <a:defRPr/>
            </a:pPr>
            <a:endParaRPr lang="he-IL" sz="1800"/>
          </a:p>
        </p:txBody>
      </p:sp>
      <p:sp>
        <p:nvSpPr>
          <p:cNvPr id="15370" name="Text Box 15"/>
          <p:cNvSpPr txBox="1">
            <a:spLocks noChangeArrowheads="1"/>
          </p:cNvSpPr>
          <p:nvPr/>
        </p:nvSpPr>
        <p:spPr bwMode="auto">
          <a:xfrm>
            <a:off x="4643438" y="6294438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>
                <a:latin typeface="Comic Sans MS" pitchFamily="66" charset="0"/>
              </a:rPr>
              <a:t>Pattern matching</a:t>
            </a:r>
          </a:p>
        </p:txBody>
      </p:sp>
      <p:sp>
        <p:nvSpPr>
          <p:cNvPr id="15371" name="Text Box 16"/>
          <p:cNvSpPr txBox="1">
            <a:spLocks noChangeArrowheads="1"/>
          </p:cNvSpPr>
          <p:nvPr/>
        </p:nvSpPr>
        <p:spPr bwMode="auto">
          <a:xfrm>
            <a:off x="7429500" y="5722938"/>
            <a:ext cx="20161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 b="1">
                <a:latin typeface="Comic Sans MS" pitchFamily="66" charset="0"/>
              </a:rPr>
              <a:t>Decompression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/>
          </p:cNvSpPr>
          <p:nvPr>
            <p:ph idx="1"/>
          </p:nvPr>
        </p:nvSpPr>
        <p:spPr>
          <a:xfrm>
            <a:off x="285750" y="1714500"/>
            <a:ext cx="8401050" cy="4525963"/>
          </a:xfrm>
        </p:spPr>
        <p:txBody>
          <a:bodyPr/>
          <a:lstStyle/>
          <a:p>
            <a:pPr marL="609600" indent="-609600">
              <a:lnSpc>
                <a:spcPct val="80000"/>
              </a:lnSpc>
            </a:pPr>
            <a:r>
              <a:rPr lang="en-US" sz="2400" b="1" smtClean="0">
                <a:solidFill>
                  <a:srgbClr val="FF1E19"/>
                </a:solidFill>
                <a:cs typeface="Times New Roman" pitchFamily="18" charset="0"/>
              </a:rPr>
              <a:t>Observation 1:</a:t>
            </a:r>
            <a:r>
              <a:rPr lang="en-US" sz="2400" b="1" smtClean="0">
                <a:solidFill>
                  <a:srgbClr val="9900FF"/>
                </a:solidFill>
                <a:cs typeface="Times New Roman" pitchFamily="18" charset="0"/>
              </a:rPr>
              <a:t> Need to decompress prior to pattern matching</a:t>
            </a:r>
          </a:p>
          <a:p>
            <a:pPr marL="990600" lvl="1" indent="-533400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400" smtClean="0">
                <a:cs typeface="Times New Roman" pitchFamily="18" charset="0"/>
              </a:rPr>
              <a:t>LZ77 – adaptive compression</a:t>
            </a:r>
          </a:p>
          <a:p>
            <a:pPr lvl="2">
              <a:lnSpc>
                <a:spcPct val="90000"/>
              </a:lnSpc>
            </a:pPr>
            <a:r>
              <a:rPr lang="en-US" sz="2000" smtClean="0">
                <a:cs typeface="Times New Roman" pitchFamily="18" charset="0"/>
              </a:rPr>
              <a:t>The same string will be encoded differently depending on its location in the text</a:t>
            </a:r>
          </a:p>
          <a:p>
            <a:pPr marL="609600" indent="-609600">
              <a:lnSpc>
                <a:spcPct val="90000"/>
              </a:lnSpc>
            </a:pPr>
            <a:r>
              <a:rPr lang="en-US" sz="2400" b="1" smtClean="0">
                <a:solidFill>
                  <a:srgbClr val="FF1E19"/>
                </a:solidFill>
                <a:cs typeface="Times New Roman" pitchFamily="18" charset="0"/>
              </a:rPr>
              <a:t>Observation 2:</a:t>
            </a:r>
            <a:r>
              <a:rPr lang="en-US" sz="2400" b="1" smtClean="0">
                <a:solidFill>
                  <a:srgbClr val="9900FF"/>
                </a:solidFill>
                <a:cs typeface="Times New Roman" pitchFamily="18" charset="0"/>
              </a:rPr>
              <a:t> Pattern Matching is more computation intensive than decompression</a:t>
            </a:r>
          </a:p>
          <a:p>
            <a:pPr marL="609600" indent="-609600">
              <a:lnSpc>
                <a:spcPct val="90000"/>
              </a:lnSpc>
            </a:pPr>
            <a:endParaRPr lang="en-US" sz="2400" b="1" smtClean="0">
              <a:solidFill>
                <a:srgbClr val="FF1E19"/>
              </a:solidFill>
              <a:cs typeface="Times New Roman" pitchFamily="18" charset="0"/>
            </a:endParaRPr>
          </a:p>
          <a:p>
            <a:pPr marL="609600" indent="-609600">
              <a:lnSpc>
                <a:spcPct val="90000"/>
              </a:lnSpc>
            </a:pPr>
            <a:r>
              <a:rPr lang="en-US" sz="2400" b="1" smtClean="0">
                <a:solidFill>
                  <a:srgbClr val="FF1E19"/>
                </a:solidFill>
                <a:cs typeface="Times New Roman" pitchFamily="18" charset="0"/>
              </a:rPr>
              <a:t>Conclusion:</a:t>
            </a:r>
            <a:r>
              <a:rPr lang="en-US" sz="2400" smtClean="0">
                <a:cs typeface="Times New Roman" pitchFamily="18" charset="0"/>
              </a:rPr>
              <a:t> So decompress all – but accelerate the pattern matching !</a:t>
            </a:r>
          </a:p>
          <a:p>
            <a:pPr marL="609600" indent="-609600">
              <a:lnSpc>
                <a:spcPct val="90000"/>
              </a:lnSpc>
            </a:pPr>
            <a:endParaRPr lang="he-IL" sz="2400" smtClean="0"/>
          </a:p>
          <a:p>
            <a:pPr marL="990600" lvl="1" indent="-533400">
              <a:lnSpc>
                <a:spcPct val="90000"/>
              </a:lnSpc>
            </a:pPr>
            <a:endParaRPr lang="en-US" sz="2400" smtClean="0">
              <a:cs typeface="Times New Roman" pitchFamily="18" charset="0"/>
            </a:endParaRPr>
          </a:p>
          <a:p>
            <a:pPr marL="609600" indent="-609600">
              <a:lnSpc>
                <a:spcPct val="80000"/>
              </a:lnSpc>
            </a:pPr>
            <a:endParaRPr lang="en-US" sz="1800" smtClean="0">
              <a:cs typeface="Times New Roman" pitchFamily="18" charset="0"/>
            </a:endParaRPr>
          </a:p>
          <a:p>
            <a:pPr marL="609600" indent="-609600">
              <a:lnSpc>
                <a:spcPct val="80000"/>
              </a:lnSpc>
            </a:pPr>
            <a:endParaRPr lang="en-US" sz="2400" smtClean="0">
              <a:cs typeface="Times New Roman" pitchFamily="18" charset="0"/>
            </a:endParaRPr>
          </a:p>
          <a:p>
            <a:pPr marL="609600" indent="-609600">
              <a:lnSpc>
                <a:spcPct val="80000"/>
              </a:lnSpc>
            </a:pPr>
            <a:endParaRPr lang="en-US" sz="2400" smtClean="0">
              <a:cs typeface="Times New Roman" pitchFamily="18" charset="0"/>
            </a:endParaRPr>
          </a:p>
          <a:p>
            <a:pPr marL="609600" indent="-609600">
              <a:lnSpc>
                <a:spcPct val="80000"/>
              </a:lnSpc>
              <a:buFont typeface="Wingdings" pitchFamily="2" charset="2"/>
              <a:buNone/>
            </a:pPr>
            <a:endParaRPr lang="en-US" sz="2400" smtClean="0">
              <a:cs typeface="Times New Roman" pitchFamily="18" charset="0"/>
            </a:endParaRPr>
          </a:p>
        </p:txBody>
      </p:sp>
      <p:sp>
        <p:nvSpPr>
          <p:cNvPr id="14" name="Slide Number Placeholder 4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rtlCol="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020A16B7-09E9-4AAB-AB30-B75D231323AB}" type="slidenum">
              <a:rPr lang="he-IL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12</a:t>
            </a:fld>
            <a:endParaRPr lang="he-IL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grpSp>
        <p:nvGrpSpPr>
          <p:cNvPr id="16388" name="Group 8"/>
          <p:cNvGrpSpPr>
            <a:grpSpLocks/>
          </p:cNvGrpSpPr>
          <p:nvPr/>
        </p:nvGrpSpPr>
        <p:grpSpPr bwMode="auto">
          <a:xfrm>
            <a:off x="5981700" y="4714875"/>
            <a:ext cx="2428875" cy="1643063"/>
            <a:chOff x="6286512" y="4143380"/>
            <a:chExt cx="3143257" cy="2514606"/>
          </a:xfrm>
        </p:grpSpPr>
        <p:pic>
          <p:nvPicPr>
            <p:cNvPr id="16396" name="Picture 5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286512" y="4143380"/>
              <a:ext cx="3143257" cy="25146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7" name="TextBox 5"/>
            <p:cNvSpPr txBox="1">
              <a:spLocks noChangeArrowheads="1"/>
            </p:cNvSpPr>
            <p:nvPr/>
          </p:nvSpPr>
          <p:spPr bwMode="auto">
            <a:xfrm>
              <a:off x="6643980" y="5715312"/>
              <a:ext cx="643033" cy="561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solidFill>
                    <a:srgbClr val="FF0000"/>
                  </a:solidFill>
                  <a:latin typeface="Comic Sans MS" pitchFamily="66" charset="0"/>
                </a:rPr>
                <a:t>AC</a:t>
              </a:r>
              <a:endParaRPr lang="he-IL" sz="1800" b="1">
                <a:solidFill>
                  <a:srgbClr val="FF0000"/>
                </a:solidFill>
                <a:latin typeface="Comic Sans MS" pitchFamily="66" charset="0"/>
              </a:endParaRPr>
            </a:p>
          </p:txBody>
        </p:sp>
        <p:sp>
          <p:nvSpPr>
            <p:cNvPr id="16398" name="TextBox 6"/>
            <p:cNvSpPr txBox="1">
              <a:spLocks noChangeArrowheads="1"/>
            </p:cNvSpPr>
            <p:nvPr/>
          </p:nvSpPr>
          <p:spPr bwMode="auto">
            <a:xfrm>
              <a:off x="8129323" y="5251264"/>
              <a:ext cx="1201834" cy="561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sz="1800" b="1">
                  <a:solidFill>
                    <a:srgbClr val="FF0000"/>
                  </a:solidFill>
                  <a:latin typeface="Comic Sans MS" pitchFamily="66" charset="0"/>
                </a:rPr>
                <a:t>LZ77</a:t>
              </a:r>
              <a:endParaRPr lang="he-IL" sz="1400" b="1">
                <a:solidFill>
                  <a:srgbClr val="FF0000"/>
                </a:solidFill>
                <a:latin typeface="Comic Sans MS" pitchFamily="66" charset="0"/>
              </a:endParaRPr>
            </a:p>
          </p:txBody>
        </p:sp>
      </p:grpSp>
      <p:sp>
        <p:nvSpPr>
          <p:cNvPr id="28" name="Oval 27"/>
          <p:cNvSpPr/>
          <p:nvPr/>
        </p:nvSpPr>
        <p:spPr>
          <a:xfrm>
            <a:off x="6188075" y="5705475"/>
            <a:ext cx="642938" cy="428625"/>
          </a:xfrm>
          <a:prstGeom prst="ellipse">
            <a:avLst/>
          </a:prstGeom>
          <a:solidFill>
            <a:schemeClr val="accent1">
              <a:alpha val="17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1" anchor="ctr"/>
          <a:lstStyle/>
          <a:p>
            <a:pPr fontAlgn="auto">
              <a:spcAft>
                <a:spcPts val="0"/>
              </a:spcAft>
              <a:defRPr/>
            </a:pPr>
            <a:endParaRPr lang="he-IL" sz="1800"/>
          </a:p>
        </p:txBody>
      </p:sp>
      <p:sp>
        <p:nvSpPr>
          <p:cNvPr id="29" name="Notched Right Arrow 28"/>
          <p:cNvSpPr/>
          <p:nvPr/>
        </p:nvSpPr>
        <p:spPr>
          <a:xfrm rot="1844606">
            <a:off x="5752484" y="5440705"/>
            <a:ext cx="488207" cy="257452"/>
          </a:xfrm>
          <a:prstGeom prst="notched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fontAlgn="auto">
              <a:spcAft>
                <a:spcPts val="0"/>
              </a:spcAft>
              <a:defRPr/>
            </a:pPr>
            <a:endParaRPr lang="he-IL" sz="1800"/>
          </a:p>
        </p:txBody>
      </p:sp>
      <p:sp>
        <p:nvSpPr>
          <p:cNvPr id="16393" name="Text Box 15"/>
          <p:cNvSpPr txBox="1">
            <a:spLocks noChangeArrowheads="1"/>
          </p:cNvSpPr>
          <p:nvPr/>
        </p:nvSpPr>
        <p:spPr bwMode="auto">
          <a:xfrm>
            <a:off x="4643438" y="6294438"/>
            <a:ext cx="2520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>
                <a:latin typeface="Comic Sans MS" pitchFamily="66" charset="0"/>
              </a:rPr>
              <a:t>Pattern matching</a:t>
            </a:r>
          </a:p>
        </p:txBody>
      </p:sp>
      <p:sp>
        <p:nvSpPr>
          <p:cNvPr id="16394" name="Text Box 16"/>
          <p:cNvSpPr txBox="1">
            <a:spLocks noChangeArrowheads="1"/>
          </p:cNvSpPr>
          <p:nvPr/>
        </p:nvSpPr>
        <p:spPr bwMode="auto">
          <a:xfrm>
            <a:off x="7429500" y="5722938"/>
            <a:ext cx="20161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 b="1">
                <a:latin typeface="Comic Sans MS" pitchFamily="66" charset="0"/>
              </a:rPr>
              <a:t>Decompression</a:t>
            </a:r>
          </a:p>
        </p:txBody>
      </p:sp>
      <p:sp>
        <p:nvSpPr>
          <p:cNvPr id="16395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686800" cy="1143000"/>
          </a:xfrm>
        </p:spPr>
        <p:txBody>
          <a:bodyPr/>
          <a:lstStyle/>
          <a:p>
            <a:pPr algn="l"/>
            <a:r>
              <a:rPr lang="en-US" sz="3400" smtClean="0">
                <a:cs typeface="Times New Roman" pitchFamily="18" charset="0"/>
              </a:rPr>
              <a:t>Observations: </a:t>
            </a:r>
            <a:br>
              <a:rPr lang="en-US" sz="3400" smtClean="0">
                <a:cs typeface="Times New Roman" pitchFamily="18" charset="0"/>
              </a:rPr>
            </a:br>
            <a:r>
              <a:rPr lang="en-US" sz="3400" smtClean="0">
                <a:solidFill>
                  <a:schemeClr val="hlink"/>
                </a:solidFill>
                <a:cs typeface="Times New Roman" pitchFamily="18" charset="0"/>
              </a:rPr>
              <a:t>Decompression vs. Pattern Matching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 idx="4294967295"/>
          </p:nvPr>
        </p:nvSpPr>
        <p:spPr>
          <a:xfrm>
            <a:off x="214313" y="274638"/>
            <a:ext cx="8229600" cy="1143000"/>
          </a:xfrm>
        </p:spPr>
        <p:txBody>
          <a:bodyPr rtlCol="1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800" b="1" smtClean="0"/>
              <a:t>A</a:t>
            </a:r>
            <a:r>
              <a:rPr lang="en-US" sz="3800" smtClean="0"/>
              <a:t>ho-</a:t>
            </a:r>
            <a:r>
              <a:rPr lang="en-US" sz="3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US" sz="3800" smtClean="0"/>
              <a:t>orasick based algorithm for </a:t>
            </a:r>
            <a:r>
              <a:rPr lang="en-US" sz="3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C</a:t>
            </a:r>
            <a:r>
              <a:rPr lang="en-US" sz="3800" smtClean="0"/>
              <a:t>ompressed </a:t>
            </a:r>
            <a:r>
              <a:rPr lang="en-US" sz="3800" b="1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H</a:t>
            </a:r>
            <a:r>
              <a:rPr lang="en-US" sz="3800" smtClean="0"/>
              <a:t>TTP (</a:t>
            </a:r>
            <a:r>
              <a:rPr lang="en-US" sz="3800" b="1" smtClean="0">
                <a:solidFill>
                  <a:srgbClr val="9900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ACCH</a:t>
            </a:r>
            <a:r>
              <a:rPr lang="en-US" sz="3800" smtClean="0"/>
              <a:t>)</a:t>
            </a:r>
          </a:p>
        </p:txBody>
      </p:sp>
      <p:sp>
        <p:nvSpPr>
          <p:cNvPr id="17411" name="Rectangle 3"/>
          <p:cNvSpPr>
            <a:spLocks noGrp="1"/>
          </p:cNvSpPr>
          <p:nvPr>
            <p:ph type="body" idx="4294967295"/>
          </p:nvPr>
        </p:nvSpPr>
        <p:spPr>
          <a:xfrm>
            <a:off x="214313" y="1484313"/>
            <a:ext cx="8929687" cy="4525962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mtClean="0">
              <a:cs typeface="Times New Roman" pitchFamily="18" charset="0"/>
            </a:endParaRP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b="1" u="sng" smtClean="0">
                <a:cs typeface="Times New Roman" pitchFamily="18" charset="0"/>
              </a:rPr>
              <a:t>Main observation</a:t>
            </a:r>
            <a:r>
              <a:rPr lang="en-US" sz="2400" b="1" u="sng" smtClean="0">
                <a:cs typeface="Times New Roman" pitchFamily="18" charset="0"/>
              </a:rPr>
              <a:t>:</a:t>
            </a:r>
          </a:p>
          <a:p>
            <a:pPr>
              <a:lnSpc>
                <a:spcPct val="90000"/>
              </a:lnSpc>
            </a:pPr>
            <a:r>
              <a:rPr lang="en-US" smtClean="0">
                <a:cs typeface="Times New Roman" pitchFamily="18" charset="0"/>
              </a:rPr>
              <a:t>LZ77 pointers point to an already scanned bytes</a:t>
            </a:r>
          </a:p>
          <a:p>
            <a:pPr lvl="1">
              <a:lnSpc>
                <a:spcPct val="90000"/>
              </a:lnSpc>
            </a:pPr>
            <a:r>
              <a:rPr lang="en-US" smtClean="0">
                <a:cs typeface="Times New Roman" pitchFamily="18" charset="0"/>
              </a:rPr>
              <a:t> Add </a:t>
            </a:r>
            <a:r>
              <a:rPr lang="en-US" b="1" smtClean="0">
                <a:solidFill>
                  <a:srgbClr val="FF0000"/>
                </a:solidFill>
                <a:cs typeface="Times New Roman" pitchFamily="18" charset="0"/>
              </a:rPr>
              <a:t>status</a:t>
            </a:r>
            <a:r>
              <a:rPr lang="en-US" smtClean="0">
                <a:cs typeface="Times New Roman" pitchFamily="18" charset="0"/>
              </a:rPr>
              <a:t>: some information about the state we reach at the DFA after scanning that byte</a:t>
            </a:r>
          </a:p>
          <a:p>
            <a:pPr>
              <a:lnSpc>
                <a:spcPct val="90000"/>
              </a:lnSpc>
            </a:pPr>
            <a:r>
              <a:rPr lang="en-US" smtClean="0">
                <a:cs typeface="Times New Roman" pitchFamily="18" charset="0"/>
              </a:rPr>
              <a:t>In the case of a pointer: use the status information on the referred bytes in order to skip calling Aho-Corasick scan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rtlCol="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FF52D4C6-5B71-41BB-B4A6-592B8E0D6ECA}" type="slidenum">
              <a:rPr lang="he-IL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13</a:t>
            </a:fld>
            <a:endParaRPr lang="he-IL" sz="12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3"/>
          <p:cNvSpPr>
            <a:spLocks noGrp="1"/>
          </p:cNvSpPr>
          <p:nvPr>
            <p:ph type="body" idx="4294967295"/>
          </p:nvPr>
        </p:nvSpPr>
        <p:spPr>
          <a:xfrm>
            <a:off x="179388" y="1268413"/>
            <a:ext cx="8964612" cy="561657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000" smtClean="0">
                <a:cs typeface="Times New Roman" pitchFamily="18" charset="0"/>
              </a:rPr>
              <a:t>For start we define </a:t>
            </a:r>
            <a:r>
              <a:rPr lang="en-US" sz="2000" smtClean="0">
                <a:solidFill>
                  <a:srgbClr val="FF0000"/>
                </a:solidFill>
                <a:cs typeface="Times New Roman" pitchFamily="18" charset="0"/>
              </a:rPr>
              <a:t>status</a:t>
            </a:r>
            <a:r>
              <a:rPr lang="en-US" sz="2000" smtClean="0">
                <a:cs typeface="Times New Roman" pitchFamily="18" charset="0"/>
              </a:rPr>
              <a:t>: </a:t>
            </a:r>
          </a:p>
          <a:p>
            <a:pPr lvl="1">
              <a:lnSpc>
                <a:spcPct val="90000"/>
              </a:lnSpc>
            </a:pPr>
            <a:r>
              <a:rPr lang="en-US" sz="2000" b="1" smtClean="0">
                <a:solidFill>
                  <a:srgbClr val="FF0000"/>
                </a:solidFill>
                <a:cs typeface="Times New Roman" pitchFamily="18" charset="0"/>
              </a:rPr>
              <a:t>M</a:t>
            </a:r>
            <a:r>
              <a:rPr lang="en-US" sz="2000" b="1" smtClean="0">
                <a:cs typeface="Times New Roman" pitchFamily="18" charset="0"/>
              </a:rPr>
              <a:t>atch </a:t>
            </a:r>
            <a:r>
              <a:rPr lang="en-US" sz="2000" smtClean="0">
                <a:cs typeface="Times New Roman" pitchFamily="18" charset="0"/>
              </a:rPr>
              <a:t>: match (accept) state at the DFA</a:t>
            </a:r>
          </a:p>
          <a:p>
            <a:pPr lvl="1">
              <a:lnSpc>
                <a:spcPct val="90000"/>
              </a:lnSpc>
            </a:pPr>
            <a:r>
              <a:rPr lang="en-US" sz="2000" b="1" smtClean="0">
                <a:solidFill>
                  <a:srgbClr val="FF0000"/>
                </a:solidFill>
                <a:cs typeface="Times New Roman" pitchFamily="18" charset="0"/>
              </a:rPr>
              <a:t>U</a:t>
            </a:r>
            <a:r>
              <a:rPr lang="en-US" sz="2000" b="1" smtClean="0">
                <a:cs typeface="Times New Roman" pitchFamily="18" charset="0"/>
              </a:rPr>
              <a:t>nmatch</a:t>
            </a:r>
            <a:r>
              <a:rPr lang="en-US" sz="2000" smtClean="0">
                <a:cs typeface="Times New Roman" pitchFamily="18" charset="0"/>
              </a:rPr>
              <a:t> : otherwise</a:t>
            </a:r>
          </a:p>
          <a:p>
            <a:pPr lvl="1">
              <a:lnSpc>
                <a:spcPct val="90000"/>
              </a:lnSpc>
              <a:buFont typeface="Wingdings" pitchFamily="2" charset="2"/>
              <a:buNone/>
            </a:pPr>
            <a:endParaRPr lang="en-US" sz="2000" smtClean="0"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r>
              <a:rPr lang="en-US" sz="2000" b="1" smtClean="0">
                <a:solidFill>
                  <a:srgbClr val="FF1E19"/>
                </a:solidFill>
                <a:cs typeface="Times New Roman" pitchFamily="18" charset="0"/>
              </a:rPr>
              <a:t>Assume for now: </a:t>
            </a:r>
            <a:r>
              <a:rPr lang="en-US" sz="2000" b="1" u="sng" smtClean="0">
                <a:solidFill>
                  <a:srgbClr val="FF1E19"/>
                </a:solidFill>
                <a:cs typeface="Times New Roman" pitchFamily="18" charset="0"/>
              </a:rPr>
              <a:t>no</a:t>
            </a:r>
            <a:r>
              <a:rPr lang="en-US" sz="2000" b="1" smtClean="0">
                <a:solidFill>
                  <a:srgbClr val="FF1E19"/>
                </a:solidFill>
                <a:cs typeface="Times New Roman" pitchFamily="18" charset="0"/>
              </a:rPr>
              <a:t> match in referred bytes</a:t>
            </a:r>
          </a:p>
          <a:p>
            <a:pPr>
              <a:lnSpc>
                <a:spcPct val="90000"/>
              </a:lnSpc>
            </a:pPr>
            <a:endParaRPr lang="en-US" sz="2000" b="1" smtClean="0">
              <a:solidFill>
                <a:srgbClr val="17375E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2000" b="1" smtClean="0">
              <a:solidFill>
                <a:srgbClr val="17375E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2000" b="1" smtClean="0">
              <a:solidFill>
                <a:srgbClr val="17375E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2000" b="1" smtClean="0">
              <a:solidFill>
                <a:srgbClr val="17375E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>
              <a:lnSpc>
                <a:spcPct val="90000"/>
              </a:lnSpc>
            </a:pPr>
            <a:endParaRPr lang="en-US" sz="2000" smtClean="0">
              <a:cs typeface="Times New Roman" pitchFamily="18" charset="0"/>
              <a:sym typeface="Wingdings" pitchFamily="2" charset="2"/>
            </a:endParaRPr>
          </a:p>
          <a:p>
            <a:pPr>
              <a:lnSpc>
                <a:spcPct val="90000"/>
              </a:lnSpc>
            </a:pPr>
            <a:endParaRPr lang="en-US" sz="2000" smtClean="0">
              <a:cs typeface="Times New Roman" pitchFamily="18" charset="0"/>
              <a:sym typeface="Wingdings" pitchFamily="2" charset="2"/>
            </a:endParaRPr>
          </a:p>
          <a:p>
            <a:pPr>
              <a:lnSpc>
                <a:spcPct val="90000"/>
              </a:lnSpc>
            </a:pPr>
            <a:r>
              <a:rPr lang="en-US" sz="2000" smtClean="0">
                <a:cs typeface="Times New Roman" pitchFamily="18" charset="0"/>
                <a:sym typeface="Wingdings" pitchFamily="2" charset="2"/>
              </a:rPr>
              <a:t>Still there</a:t>
            </a:r>
            <a:r>
              <a:rPr lang="en-US" sz="2000" smtClean="0">
                <a:cs typeface="Times New Roman" pitchFamily="18" charset="0"/>
              </a:rPr>
              <a:t> may be a pattern within the boundaries</a:t>
            </a:r>
          </a:p>
          <a:p>
            <a:pPr lvl="1">
              <a:lnSpc>
                <a:spcPct val="90000"/>
              </a:lnSpc>
            </a:pPr>
            <a:r>
              <a:rPr lang="en-US" sz="2000" smtClean="0">
                <a:cs typeface="Times New Roman" pitchFamily="18" charset="0"/>
              </a:rPr>
              <a:t>We can skip scan internal bytes in the pointer</a:t>
            </a:r>
          </a:p>
          <a:p>
            <a:pPr>
              <a:lnSpc>
                <a:spcPct val="90000"/>
              </a:lnSpc>
            </a:pPr>
            <a:r>
              <a:rPr lang="en-US" sz="2000" b="1" smtClean="0">
                <a:cs typeface="Times New Roman" pitchFamily="18" charset="0"/>
              </a:rPr>
              <a:t>Redefine </a:t>
            </a:r>
            <a:r>
              <a:rPr lang="en-US" sz="2000" b="1" smtClean="0">
                <a:solidFill>
                  <a:schemeClr val="accent1"/>
                </a:solidFill>
                <a:cs typeface="Times New Roman" pitchFamily="18" charset="0"/>
              </a:rPr>
              <a:t>status</a:t>
            </a:r>
            <a:endParaRPr lang="en-US" sz="2000" smtClean="0">
              <a:solidFill>
                <a:schemeClr val="accent1"/>
              </a:solidFill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US" sz="2000" smtClean="0">
                <a:cs typeface="Times New Roman" pitchFamily="18" charset="0"/>
              </a:rPr>
              <a:t>Should help us to determine how many bytes to skip</a:t>
            </a:r>
          </a:p>
          <a:p>
            <a:pPr lvl="1">
              <a:lnSpc>
                <a:spcPct val="90000"/>
              </a:lnSpc>
            </a:pPr>
            <a:r>
              <a:rPr lang="en-US" sz="2000" b="1" smtClean="0">
                <a:cs typeface="Times New Roman" pitchFamily="18" charset="0"/>
              </a:rPr>
              <a:t>Requirements: </a:t>
            </a:r>
            <a:r>
              <a:rPr lang="en-US" sz="2000" smtClean="0">
                <a:cs typeface="Times New Roman" pitchFamily="18" charset="0"/>
              </a:rPr>
              <a:t>Minimum space, loose enough to maintain</a:t>
            </a:r>
          </a:p>
          <a:p>
            <a:pPr lvl="1">
              <a:lnSpc>
                <a:spcPct val="90000"/>
              </a:lnSpc>
            </a:pPr>
            <a:endParaRPr lang="en-US" sz="2200" smtClean="0">
              <a:cs typeface="Times New Roman" pitchFamily="18" charset="0"/>
            </a:endParaRPr>
          </a:p>
        </p:txBody>
      </p:sp>
      <p:graphicFrame>
        <p:nvGraphicFramePr>
          <p:cNvPr id="16593" name="Group 209"/>
          <p:cNvGraphicFramePr>
            <a:graphicFrameLocks noGrp="1"/>
          </p:cNvGraphicFramePr>
          <p:nvPr/>
        </p:nvGraphicFramePr>
        <p:xfrm>
          <a:off x="2484438" y="3429000"/>
          <a:ext cx="4591050" cy="1405256"/>
        </p:xfrm>
        <a:graphic>
          <a:graphicData uri="http://schemas.openxmlformats.org/drawingml/2006/table">
            <a:tbl>
              <a:tblPr rtl="1"/>
              <a:tblGrid>
                <a:gridCol w="227013"/>
                <a:gridCol w="227012"/>
                <a:gridCol w="230188"/>
                <a:gridCol w="223837"/>
                <a:gridCol w="227013"/>
                <a:gridCol w="230187"/>
                <a:gridCol w="227013"/>
                <a:gridCol w="238125"/>
                <a:gridCol w="215900"/>
                <a:gridCol w="227012"/>
                <a:gridCol w="227013"/>
                <a:gridCol w="217487"/>
                <a:gridCol w="236538"/>
                <a:gridCol w="227012"/>
                <a:gridCol w="227013"/>
                <a:gridCol w="230187"/>
                <a:gridCol w="227013"/>
                <a:gridCol w="227012"/>
                <a:gridCol w="227013"/>
                <a:gridCol w="271462"/>
              </a:tblGrid>
              <a:tr h="2492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}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{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1" i="0" u="sng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65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6512" name="Rectangle 128"/>
          <p:cNvSpPr>
            <a:spLocks noChangeArrowheads="1"/>
          </p:cNvSpPr>
          <p:nvPr/>
        </p:nvSpPr>
        <p:spPr bwMode="auto">
          <a:xfrm>
            <a:off x="6208713" y="4221163"/>
            <a:ext cx="647700" cy="287337"/>
          </a:xfrm>
          <a:prstGeom prst="rect">
            <a:avLst/>
          </a:prstGeom>
          <a:solidFill>
            <a:schemeClr val="accent1">
              <a:alpha val="5215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e-IL" sz="1800">
              <a:latin typeface="Calibri" pitchFamily="34" charset="0"/>
            </a:endParaRPr>
          </a:p>
        </p:txBody>
      </p:sp>
      <p:sp>
        <p:nvSpPr>
          <p:cNvPr id="16510" name="Rectangle 126"/>
          <p:cNvSpPr>
            <a:spLocks noChangeArrowheads="1"/>
          </p:cNvSpPr>
          <p:nvPr/>
        </p:nvSpPr>
        <p:spPr bwMode="auto">
          <a:xfrm>
            <a:off x="4408488" y="4221163"/>
            <a:ext cx="574675" cy="287337"/>
          </a:xfrm>
          <a:prstGeom prst="rect">
            <a:avLst/>
          </a:prstGeom>
          <a:solidFill>
            <a:schemeClr val="accent1">
              <a:alpha val="52156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e-IL" sz="1800">
              <a:latin typeface="Calibri" pitchFamily="34" charset="0"/>
            </a:endParaRPr>
          </a:p>
        </p:txBody>
      </p:sp>
      <p:sp>
        <p:nvSpPr>
          <p:cNvPr id="18518" name="Text Box 167"/>
          <p:cNvSpPr txBox="1">
            <a:spLocks noChangeArrowheads="1"/>
          </p:cNvSpPr>
          <p:nvPr/>
        </p:nvSpPr>
        <p:spPr bwMode="auto">
          <a:xfrm>
            <a:off x="376238" y="3475038"/>
            <a:ext cx="1285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omic Sans MS" pitchFamily="66" charset="0"/>
              </a:rPr>
              <a:t>Traffic =</a:t>
            </a:r>
          </a:p>
        </p:txBody>
      </p:sp>
      <p:sp>
        <p:nvSpPr>
          <p:cNvPr id="18519" name="Text Box 168"/>
          <p:cNvSpPr txBox="1">
            <a:spLocks noChangeArrowheads="1"/>
          </p:cNvSpPr>
          <p:nvPr/>
        </p:nvSpPr>
        <p:spPr bwMode="auto">
          <a:xfrm>
            <a:off x="376238" y="4221163"/>
            <a:ext cx="21431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omic Sans MS" pitchFamily="66" charset="0"/>
              </a:rPr>
              <a:t>Uncompressed=</a:t>
            </a:r>
          </a:p>
        </p:txBody>
      </p:sp>
      <p:sp>
        <p:nvSpPr>
          <p:cNvPr id="18520" name="Text Box 170"/>
          <p:cNvSpPr txBox="1">
            <a:spLocks noChangeArrowheads="1"/>
          </p:cNvSpPr>
          <p:nvPr/>
        </p:nvSpPr>
        <p:spPr bwMode="auto">
          <a:xfrm>
            <a:off x="376238" y="3848100"/>
            <a:ext cx="12144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omic Sans MS" pitchFamily="66" charset="0"/>
              </a:rPr>
              <a:t>Status =</a:t>
            </a:r>
          </a:p>
        </p:txBody>
      </p:sp>
      <p:sp>
        <p:nvSpPr>
          <p:cNvPr id="18521" name="Line 171"/>
          <p:cNvSpPr>
            <a:spLocks noChangeShapeType="1"/>
          </p:cNvSpPr>
          <p:nvPr/>
        </p:nvSpPr>
        <p:spPr bwMode="auto">
          <a:xfrm>
            <a:off x="2895600" y="3789363"/>
            <a:ext cx="1733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522" name="Line 172"/>
          <p:cNvSpPr>
            <a:spLocks noChangeShapeType="1"/>
          </p:cNvSpPr>
          <p:nvPr/>
        </p:nvSpPr>
        <p:spPr bwMode="auto">
          <a:xfrm>
            <a:off x="2824163" y="4149725"/>
            <a:ext cx="1733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523" name="Line 173"/>
          <p:cNvSpPr>
            <a:spLocks noChangeShapeType="1"/>
          </p:cNvSpPr>
          <p:nvPr/>
        </p:nvSpPr>
        <p:spPr bwMode="auto">
          <a:xfrm>
            <a:off x="2824163" y="4508500"/>
            <a:ext cx="1733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8524" name="Picture 1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3463" y="2428875"/>
            <a:ext cx="148272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58148" y="142852"/>
            <a:ext cx="1034151" cy="114300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8526" name="Title 17"/>
          <p:cNvSpPr>
            <a:spLocks noGrp="1"/>
          </p:cNvSpPr>
          <p:nvPr>
            <p:ph type="title" idx="4294967295"/>
          </p:nvPr>
        </p:nvSpPr>
        <p:spPr>
          <a:xfrm>
            <a:off x="107950" y="0"/>
            <a:ext cx="8229600" cy="1143000"/>
          </a:xfrm>
        </p:spPr>
        <p:txBody>
          <a:bodyPr/>
          <a:lstStyle/>
          <a:p>
            <a:pPr algn="l"/>
            <a:r>
              <a:rPr lang="en-US" smtClean="0">
                <a:cs typeface="Times New Roman" pitchFamily="18" charset="0"/>
              </a:rPr>
              <a:t>ACCH Details:</a:t>
            </a:r>
            <a:endParaRPr lang="he-IL" smtClean="0"/>
          </a:p>
        </p:txBody>
      </p:sp>
      <p:sp>
        <p:nvSpPr>
          <p:cNvPr id="16" name="Slide Number Placeholder 15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rtlCol="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8BF96698-3601-4E2B-86A9-557460B4A484}" type="slidenum">
              <a:rPr lang="he-IL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14</a:t>
            </a:fld>
            <a:endParaRPr lang="he-IL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50410" name="Rectangle 234"/>
          <p:cNvSpPr>
            <a:spLocks noChangeArrowheads="1"/>
          </p:cNvSpPr>
          <p:nvPr/>
        </p:nvSpPr>
        <p:spPr bwMode="auto">
          <a:xfrm>
            <a:off x="4857752" y="36615"/>
            <a:ext cx="4251678" cy="1311128"/>
          </a:xfrm>
          <a:prstGeom prst="rect">
            <a:avLst/>
          </a:prstGeom>
          <a:ln>
            <a:noFill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DFA characteristics</a:t>
            </a:r>
            <a:r>
              <a:rPr lang="en-US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: </a:t>
            </a:r>
          </a:p>
          <a:p>
            <a:pPr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Comic Sans MS" pitchFamily="66" charset="0"/>
              </a:rPr>
              <a:t>If </a:t>
            </a:r>
            <a:r>
              <a:rPr lang="en-US" dirty="0">
                <a:solidFill>
                  <a:srgbClr val="FFC000"/>
                </a:solidFill>
                <a:latin typeface="Comic Sans MS" pitchFamily="66" charset="0"/>
              </a:rPr>
              <a:t>depth</a:t>
            </a:r>
            <a:r>
              <a:rPr lang="en-US" dirty="0">
                <a:solidFill>
                  <a:schemeClr val="bg1"/>
                </a:solidFill>
                <a:latin typeface="Comic Sans MS" pitchFamily="66" charset="0"/>
              </a:rPr>
              <a:t>=</a:t>
            </a:r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</a:t>
            </a:r>
            <a:r>
              <a:rPr lang="en-US" dirty="0">
                <a:latin typeface="Comic Sans MS" pitchFamily="66" charset="0"/>
              </a:rPr>
              <a:t> than </a:t>
            </a:r>
          </a:p>
          <a:p>
            <a:pPr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>
                <a:latin typeface="Comic Sans MS" pitchFamily="66" charset="0"/>
              </a:rPr>
              <a:t>the </a:t>
            </a:r>
            <a:r>
              <a:rPr lang="en-US" dirty="0">
                <a:solidFill>
                  <a:srgbClr val="FFC000"/>
                </a:solidFill>
                <a:latin typeface="Comic Sans MS" pitchFamily="66" charset="0"/>
              </a:rPr>
              <a:t>state</a:t>
            </a:r>
            <a:r>
              <a:rPr lang="en-US" dirty="0">
                <a:latin typeface="Comic Sans MS" pitchFamily="66" charset="0"/>
              </a:rPr>
              <a:t> of the </a:t>
            </a:r>
            <a:r>
              <a:rPr lang="en-US" dirty="0">
                <a:latin typeface="Comic Sans MS" pitchFamily="66" charset="0"/>
              </a:rPr>
              <a:t>DFA is </a:t>
            </a:r>
            <a:r>
              <a:rPr lang="en-US" dirty="0">
                <a:latin typeface="Comic Sans MS" pitchFamily="66" charset="0"/>
              </a:rPr>
              <a:t>determined only by </a:t>
            </a:r>
            <a:r>
              <a:rPr lang="en-US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</a:t>
            </a:r>
            <a:r>
              <a:rPr lang="en-US" dirty="0">
                <a:latin typeface="Comic Sans MS" pitchFamily="66" charset="0"/>
              </a:rPr>
              <a:t> last bytes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6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072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0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072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072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12" grpId="0" animBg="1"/>
      <p:bldP spid="165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/>
          <p:cNvCxnSpPr/>
          <p:nvPr/>
        </p:nvCxnSpPr>
        <p:spPr>
          <a:xfrm flipH="1">
            <a:off x="6545263" y="4135438"/>
            <a:ext cx="2339975" cy="1587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19459" name="Picture 1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51725" y="3141663"/>
            <a:ext cx="148272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Rectangle 2"/>
          <p:cNvSpPr>
            <a:spLocks noGrp="1"/>
          </p:cNvSpPr>
          <p:nvPr>
            <p:ph type="title" idx="4294967295"/>
          </p:nvPr>
        </p:nvSpPr>
        <p:spPr>
          <a:xfrm>
            <a:off x="179388" y="115888"/>
            <a:ext cx="8229600" cy="1143000"/>
          </a:xfrm>
        </p:spPr>
        <p:txBody>
          <a:bodyPr/>
          <a:lstStyle/>
          <a:p>
            <a:pPr algn="l"/>
            <a:r>
              <a:rPr lang="en-US" smtClean="0">
                <a:cs typeface="Times New Roman" pitchFamily="18" charset="0"/>
              </a:rPr>
              <a:t>ACCH Details: </a:t>
            </a:r>
            <a:r>
              <a:rPr lang="en-US" smtClean="0">
                <a:solidFill>
                  <a:schemeClr val="hlink"/>
                </a:solidFill>
                <a:cs typeface="Times New Roman" pitchFamily="18" charset="0"/>
              </a:rPr>
              <a:t>status</a:t>
            </a:r>
          </a:p>
        </p:txBody>
      </p:sp>
      <p:sp>
        <p:nvSpPr>
          <p:cNvPr id="19461" name="Rectangle 3"/>
          <p:cNvSpPr>
            <a:spLocks noGrp="1"/>
          </p:cNvSpPr>
          <p:nvPr>
            <p:ph type="body" idx="4294967295"/>
          </p:nvPr>
        </p:nvSpPr>
        <p:spPr>
          <a:xfrm>
            <a:off x="250825" y="1385888"/>
            <a:ext cx="8893175" cy="5472112"/>
          </a:xfrm>
        </p:spPr>
        <p:txBody>
          <a:bodyPr/>
          <a:lstStyle/>
          <a:p>
            <a:r>
              <a:rPr lang="en-US" sz="2400" smtClean="0">
                <a:cs typeface="Times New Roman" pitchFamily="18" charset="0"/>
              </a:rPr>
              <a:t>Status – </a:t>
            </a:r>
            <a:r>
              <a:rPr lang="en-US" sz="2400" b="1" smtClean="0">
                <a:solidFill>
                  <a:schemeClr val="folHlink"/>
                </a:solidFill>
                <a:cs typeface="Times New Roman" pitchFamily="18" charset="0"/>
              </a:rPr>
              <a:t>approximate depth</a:t>
            </a:r>
            <a:endParaRPr lang="en-US" sz="2400" smtClean="0">
              <a:cs typeface="Times New Roman" pitchFamily="18" charset="0"/>
            </a:endParaRPr>
          </a:p>
          <a:p>
            <a:r>
              <a:rPr lang="en-US" sz="2400" b="1" i="1" smtClean="0">
                <a:solidFill>
                  <a:srgbClr val="0070C0"/>
                </a:solidFill>
                <a:cs typeface="Times New Roman" pitchFamily="18" charset="0"/>
              </a:rPr>
              <a:t>CDepth </a:t>
            </a:r>
            <a:r>
              <a:rPr lang="en-US" sz="2400" smtClean="0">
                <a:solidFill>
                  <a:srgbClr val="FF0000"/>
                </a:solidFill>
                <a:cs typeface="Times New Roman" pitchFamily="18" charset="0"/>
              </a:rPr>
              <a:t>constant parameter</a:t>
            </a:r>
            <a:r>
              <a:rPr lang="en-US" sz="2400" smtClean="0">
                <a:cs typeface="Times New Roman" pitchFamily="18" charset="0"/>
              </a:rPr>
              <a:t> of the ACCH algorithm</a:t>
            </a:r>
          </a:p>
          <a:p>
            <a:pPr lvl="1"/>
            <a:r>
              <a:rPr lang="en-US" sz="1800" smtClean="0">
                <a:cs typeface="Times New Roman" pitchFamily="18" charset="0"/>
              </a:rPr>
              <a:t>The depth that interest us…</a:t>
            </a:r>
          </a:p>
          <a:p>
            <a:pPr>
              <a:buFont typeface="Arial" charset="0"/>
              <a:buNone/>
            </a:pPr>
            <a:endParaRPr lang="en-US" sz="1800" smtClean="0">
              <a:cs typeface="Times New Roman" pitchFamily="18" charset="0"/>
            </a:endParaRPr>
          </a:p>
          <a:p>
            <a:r>
              <a:rPr lang="en-US" sz="2000" smtClean="0">
                <a:cs typeface="Times New Roman" pitchFamily="18" charset="0"/>
              </a:rPr>
              <a:t>Status  three options: </a:t>
            </a:r>
          </a:p>
          <a:p>
            <a:pPr lvl="1"/>
            <a:r>
              <a:rPr lang="en-US" sz="2200" b="1" i="1" smtClean="0">
                <a:solidFill>
                  <a:srgbClr val="FF0000"/>
                </a:solidFill>
                <a:cs typeface="Times New Roman" pitchFamily="18" charset="0"/>
              </a:rPr>
              <a:t>M</a:t>
            </a:r>
            <a:r>
              <a:rPr lang="en-US" sz="2200" b="1" i="1" smtClean="0">
                <a:cs typeface="Times New Roman" pitchFamily="18" charset="0"/>
              </a:rPr>
              <a:t>atch</a:t>
            </a:r>
            <a:r>
              <a:rPr lang="en-US" sz="2200" smtClean="0">
                <a:cs typeface="Times New Roman" pitchFamily="18" charset="0"/>
              </a:rPr>
              <a:t>:       Match state at the DFA</a:t>
            </a:r>
          </a:p>
          <a:p>
            <a:pPr lvl="1"/>
            <a:r>
              <a:rPr lang="en-US" sz="2200" b="1" i="1" smtClean="0">
                <a:solidFill>
                  <a:srgbClr val="FF0000"/>
                </a:solidFill>
                <a:cs typeface="Times New Roman" pitchFamily="18" charset="0"/>
              </a:rPr>
              <a:t>U</a:t>
            </a:r>
            <a:r>
              <a:rPr lang="en-US" sz="2200" b="1" i="1" smtClean="0">
                <a:cs typeface="Times New Roman" pitchFamily="18" charset="0"/>
              </a:rPr>
              <a:t>ncheck</a:t>
            </a:r>
            <a:r>
              <a:rPr lang="en-US" sz="2200" smtClean="0">
                <a:cs typeface="Times New Roman" pitchFamily="18" charset="0"/>
              </a:rPr>
              <a:t>:   Depth &lt; </a:t>
            </a:r>
            <a:r>
              <a:rPr lang="en-US" sz="2200" i="1" smtClean="0">
                <a:solidFill>
                  <a:srgbClr val="0070C0"/>
                </a:solidFill>
                <a:cs typeface="Times New Roman" pitchFamily="18" charset="0"/>
              </a:rPr>
              <a:t>CDepth</a:t>
            </a:r>
          </a:p>
          <a:p>
            <a:pPr lvl="1"/>
            <a:r>
              <a:rPr lang="en-US" sz="2200" b="1" i="1" smtClean="0">
                <a:solidFill>
                  <a:srgbClr val="FF0000"/>
                </a:solidFill>
                <a:cs typeface="Times New Roman" pitchFamily="18" charset="0"/>
              </a:rPr>
              <a:t>C</a:t>
            </a:r>
            <a:r>
              <a:rPr lang="en-US" sz="2200" b="1" i="1" smtClean="0">
                <a:cs typeface="Times New Roman" pitchFamily="18" charset="0"/>
              </a:rPr>
              <a:t>heck</a:t>
            </a:r>
            <a:r>
              <a:rPr lang="en-US" sz="2200" smtClean="0">
                <a:cs typeface="Times New Roman" pitchFamily="18" charset="0"/>
              </a:rPr>
              <a:t>:       Suspicion </a:t>
            </a:r>
            <a:r>
              <a:rPr lang="en-US" sz="2200" smtClean="0">
                <a:cs typeface="Times New Roman" pitchFamily="18" charset="0"/>
                <a:sym typeface="Wingdings" pitchFamily="2" charset="2"/>
              </a:rPr>
              <a:t></a:t>
            </a:r>
            <a:r>
              <a:rPr lang="en-US" sz="2200" smtClean="0">
                <a:cs typeface="Times New Roman" pitchFamily="18" charset="0"/>
              </a:rPr>
              <a:t> Depth ≥ </a:t>
            </a:r>
            <a:r>
              <a:rPr lang="en-US" sz="2200" i="1" smtClean="0">
                <a:solidFill>
                  <a:srgbClr val="0070C0"/>
                </a:solidFill>
                <a:cs typeface="Times New Roman" pitchFamily="18" charset="0"/>
              </a:rPr>
              <a:t>CDepth</a:t>
            </a:r>
          </a:p>
          <a:p>
            <a:pPr lvl="1"/>
            <a:endParaRPr lang="en-US" sz="2200" smtClean="0">
              <a:cs typeface="Times New Roman" pitchFamily="18" charset="0"/>
            </a:endParaRPr>
          </a:p>
          <a:p>
            <a:r>
              <a:rPr lang="en-US" sz="2000" smtClean="0">
                <a:cs typeface="Times New Roman" pitchFamily="18" charset="0"/>
              </a:rPr>
              <a:t>Status (</a:t>
            </a:r>
            <a:r>
              <a:rPr lang="en-US" sz="2000" smtClean="0">
                <a:solidFill>
                  <a:srgbClr val="FF0000"/>
                </a:solidFill>
                <a:cs typeface="Times New Roman" pitchFamily="18" charset="0"/>
              </a:rPr>
              <a:t>2</a:t>
            </a:r>
            <a:r>
              <a:rPr lang="en-US" sz="2000" smtClean="0">
                <a:cs typeface="Times New Roman" pitchFamily="18" charset="0"/>
              </a:rPr>
              <a:t>bits) for each byte in the sliding window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12" y="3763984"/>
            <a:ext cx="1075937" cy="40011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  <a:cs typeface="+mn-cs"/>
              </a:rPr>
              <a:t>CDepth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97788" y="3703638"/>
            <a:ext cx="184150" cy="2444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1</a:t>
            </a:r>
            <a:endParaRPr lang="he-IL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64538" y="3703638"/>
            <a:ext cx="184150" cy="2444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1</a:t>
            </a:r>
            <a:endParaRPr lang="he-IL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64538" y="4213225"/>
            <a:ext cx="184150" cy="2444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2</a:t>
            </a:r>
            <a:endParaRPr lang="he-IL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97788" y="4213225"/>
            <a:ext cx="184150" cy="2444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2</a:t>
            </a:r>
            <a:endParaRPr lang="he-IL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697788" y="4713288"/>
            <a:ext cx="184150" cy="2444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3</a:t>
            </a:r>
            <a:endParaRPr lang="he-IL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97788" y="5213350"/>
            <a:ext cx="184150" cy="2444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4</a:t>
            </a:r>
            <a:endParaRPr lang="he-IL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45463" y="4713288"/>
            <a:ext cx="184150" cy="2444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3</a:t>
            </a:r>
            <a:endParaRPr lang="he-IL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626475" y="4713288"/>
            <a:ext cx="184150" cy="2444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3</a:t>
            </a:r>
            <a:endParaRPr lang="he-IL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021638" y="3208338"/>
            <a:ext cx="184150" cy="2444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0</a:t>
            </a:r>
            <a:endParaRPr lang="he-IL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22" name="Slide Number Placeholder 21"/>
          <p:cNvSpPr txBox="1">
            <a:spLocks noGrp="1"/>
          </p:cNvSpPr>
          <p:nvPr/>
        </p:nvSpPr>
        <p:spPr>
          <a:xfrm>
            <a:off x="6572250" y="6207125"/>
            <a:ext cx="2133600" cy="365125"/>
          </a:xfrm>
          <a:prstGeom prst="rect">
            <a:avLst/>
          </a:prstGeom>
          <a:noFill/>
        </p:spPr>
        <p:txBody>
          <a:bodyPr rtlCol="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C6267E7E-76D2-40E3-A750-35B1B800E856}" type="slidenum">
              <a:rPr lang="he-IL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15</a:t>
            </a:fld>
            <a:endParaRPr lang="he-IL" sz="12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Group 7"/>
          <p:cNvGraphicFramePr>
            <a:graphicFrameLocks noGrp="1"/>
          </p:cNvGraphicFramePr>
          <p:nvPr/>
        </p:nvGraphicFramePr>
        <p:xfrm>
          <a:off x="2506663" y="3500438"/>
          <a:ext cx="4494212" cy="1676400"/>
        </p:xfrm>
        <a:graphic>
          <a:graphicData uri="http://schemas.openxmlformats.org/drawingml/2006/table">
            <a:tbl>
              <a:tblPr rtl="1"/>
              <a:tblGrid>
                <a:gridCol w="223837"/>
                <a:gridCol w="225425"/>
                <a:gridCol w="227013"/>
                <a:gridCol w="220662"/>
                <a:gridCol w="225425"/>
                <a:gridCol w="227013"/>
                <a:gridCol w="223837"/>
                <a:gridCol w="236538"/>
                <a:gridCol w="212725"/>
                <a:gridCol w="223837"/>
                <a:gridCol w="225425"/>
                <a:gridCol w="214313"/>
                <a:gridCol w="234950"/>
                <a:gridCol w="223837"/>
                <a:gridCol w="223838"/>
                <a:gridCol w="228600"/>
                <a:gridCol w="227012"/>
                <a:gridCol w="220663"/>
                <a:gridCol w="225425"/>
                <a:gridCol w="223837"/>
              </a:tblGrid>
              <a:tr h="214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}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{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434" name="Title 1"/>
          <p:cNvSpPr>
            <a:spLocks noGrp="1"/>
          </p:cNvSpPr>
          <p:nvPr>
            <p:ph type="title" idx="4294967295"/>
          </p:nvPr>
        </p:nvSpPr>
        <p:spPr/>
        <p:txBody>
          <a:bodyPr rtlCol="1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dirty="0" smtClean="0"/>
              <a:t>ACCH Details:</a:t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Left Boundary </a:t>
            </a:r>
            <a:endParaRPr lang="he-IL" b="1" dirty="0" smtClean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0584" name="Text Box 190"/>
          <p:cNvSpPr txBox="1">
            <a:spLocks noChangeArrowheads="1"/>
          </p:cNvSpPr>
          <p:nvPr/>
        </p:nvSpPr>
        <p:spPr bwMode="auto">
          <a:xfrm>
            <a:off x="250825" y="1844675"/>
            <a:ext cx="7345363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400">
                <a:latin typeface="Comic Sans MS" pitchFamily="66" charset="0"/>
              </a:rPr>
              <a:t>Scan with </a:t>
            </a:r>
            <a:r>
              <a:rPr lang="en-US" sz="2400" i="1">
                <a:latin typeface="Comic Sans MS" pitchFamily="66" charset="0"/>
              </a:rPr>
              <a:t>Aho-Corasick</a:t>
            </a:r>
            <a:r>
              <a:rPr lang="en-US" sz="2400">
                <a:latin typeface="Comic Sans MS" pitchFamily="66" charset="0"/>
              </a:rPr>
              <a:t>, until the </a:t>
            </a:r>
            <a:r>
              <a:rPr lang="en-US" sz="2400" i="1">
                <a:latin typeface="Comic Sans MS" pitchFamily="66" charset="0"/>
              </a:rPr>
              <a:t>j</a:t>
            </a:r>
            <a:r>
              <a:rPr lang="en-US" sz="2400" i="1" baseline="30000">
                <a:latin typeface="Comic Sans MS" pitchFamily="66" charset="0"/>
              </a:rPr>
              <a:t>th</a:t>
            </a:r>
            <a:r>
              <a:rPr lang="en-US" sz="2400" i="1">
                <a:latin typeface="Comic Sans MS" pitchFamily="66" charset="0"/>
              </a:rPr>
              <a:t> </a:t>
            </a:r>
            <a:r>
              <a:rPr lang="en-US" sz="2400">
                <a:latin typeface="Comic Sans MS" pitchFamily="66" charset="0"/>
              </a:rPr>
              <a:t>byte where the depth of the byte is less or equal to </a:t>
            </a:r>
            <a:r>
              <a:rPr lang="en-US" sz="2400" i="1">
                <a:latin typeface="Comic Sans MS" pitchFamily="66" charset="0"/>
              </a:rPr>
              <a:t>j</a:t>
            </a:r>
            <a:endParaRPr lang="en-US" sz="1800">
              <a:latin typeface="Comic Sans MS" pitchFamily="66" charset="0"/>
            </a:endParaRPr>
          </a:p>
        </p:txBody>
      </p:sp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00958" y="285728"/>
            <a:ext cx="1357322" cy="150019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20587" name="Picture 12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80288" y="2420938"/>
            <a:ext cx="148272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Right Arrow 17"/>
          <p:cNvSpPr/>
          <p:nvPr/>
        </p:nvSpPr>
        <p:spPr>
          <a:xfrm rot="10800000">
            <a:off x="8643966" y="3000372"/>
            <a:ext cx="357190" cy="214314"/>
          </a:xfrm>
          <a:prstGeom prst="rightArrow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fontAlgn="auto">
              <a:spcAft>
                <a:spcPts val="0"/>
              </a:spcAft>
              <a:defRPr/>
            </a:pPr>
            <a:endParaRPr lang="he-IL" sz="180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grpSp>
        <p:nvGrpSpPr>
          <p:cNvPr id="2" name="Right Arrow 18"/>
          <p:cNvGrpSpPr>
            <a:grpSpLocks/>
          </p:cNvGrpSpPr>
          <p:nvPr/>
        </p:nvGrpSpPr>
        <p:grpSpPr bwMode="auto">
          <a:xfrm>
            <a:off x="4164013" y="4816475"/>
            <a:ext cx="627062" cy="766763"/>
            <a:chOff x="2569" y="3034"/>
            <a:chExt cx="395" cy="483"/>
          </a:xfrm>
        </p:grpSpPr>
        <p:pic>
          <p:nvPicPr>
            <p:cNvPr id="20619" name="Right Arrow 18"/>
            <p:cNvPicPr>
              <a:picLocks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569" y="3034"/>
              <a:ext cx="395" cy="48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620" name="Text Box 113"/>
            <p:cNvSpPr txBox="1">
              <a:spLocks noChangeArrowheads="1"/>
            </p:cNvSpPr>
            <p:nvPr/>
          </p:nvSpPr>
          <p:spPr bwMode="auto">
            <a:xfrm rot="-5400000">
              <a:off x="2672" y="3246"/>
              <a:ext cx="191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endParaRPr lang="he-IL" sz="18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20592" name="Text Box 167"/>
          <p:cNvSpPr txBox="1">
            <a:spLocks noChangeArrowheads="1"/>
          </p:cNvSpPr>
          <p:nvPr/>
        </p:nvSpPr>
        <p:spPr bwMode="auto">
          <a:xfrm>
            <a:off x="571500" y="3530600"/>
            <a:ext cx="1285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omic Sans MS" pitchFamily="66" charset="0"/>
              </a:rPr>
              <a:t>Traffic =</a:t>
            </a:r>
          </a:p>
        </p:txBody>
      </p:sp>
      <p:sp>
        <p:nvSpPr>
          <p:cNvPr id="20593" name="Text Box 168"/>
          <p:cNvSpPr txBox="1">
            <a:spLocks noChangeArrowheads="1"/>
          </p:cNvSpPr>
          <p:nvPr/>
        </p:nvSpPr>
        <p:spPr bwMode="auto">
          <a:xfrm>
            <a:off x="571500" y="3902075"/>
            <a:ext cx="2143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omic Sans MS" pitchFamily="66" charset="0"/>
              </a:rPr>
              <a:t>Uncompressed=</a:t>
            </a:r>
          </a:p>
        </p:txBody>
      </p:sp>
      <p:sp>
        <p:nvSpPr>
          <p:cNvPr id="20594" name="Text Box 169"/>
          <p:cNvSpPr txBox="1">
            <a:spLocks noChangeArrowheads="1"/>
          </p:cNvSpPr>
          <p:nvPr/>
        </p:nvSpPr>
        <p:spPr bwMode="auto">
          <a:xfrm>
            <a:off x="571500" y="4271963"/>
            <a:ext cx="1285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omic Sans MS" pitchFamily="66" charset="0"/>
              </a:rPr>
              <a:t>Depth=</a:t>
            </a:r>
          </a:p>
        </p:txBody>
      </p:sp>
      <p:sp>
        <p:nvSpPr>
          <p:cNvPr id="20595" name="Text Box 170"/>
          <p:cNvSpPr txBox="1">
            <a:spLocks noChangeArrowheads="1"/>
          </p:cNvSpPr>
          <p:nvPr/>
        </p:nvSpPr>
        <p:spPr bwMode="auto">
          <a:xfrm>
            <a:off x="571500" y="4643438"/>
            <a:ext cx="12144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omic Sans MS" pitchFamily="66" charset="0"/>
              </a:rPr>
              <a:t>Status=</a:t>
            </a:r>
          </a:p>
        </p:txBody>
      </p:sp>
      <p:sp>
        <p:nvSpPr>
          <p:cNvPr id="20596" name="Line 171"/>
          <p:cNvSpPr>
            <a:spLocks noChangeShapeType="1"/>
          </p:cNvSpPr>
          <p:nvPr/>
        </p:nvSpPr>
        <p:spPr bwMode="auto">
          <a:xfrm>
            <a:off x="2800350" y="3794125"/>
            <a:ext cx="1733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97" name="Line 172"/>
          <p:cNvSpPr>
            <a:spLocks noChangeShapeType="1"/>
          </p:cNvSpPr>
          <p:nvPr/>
        </p:nvSpPr>
        <p:spPr bwMode="auto">
          <a:xfrm>
            <a:off x="2797175" y="4187825"/>
            <a:ext cx="1733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98" name="Line 173"/>
          <p:cNvSpPr>
            <a:spLocks noChangeShapeType="1"/>
          </p:cNvSpPr>
          <p:nvPr/>
        </p:nvSpPr>
        <p:spPr bwMode="auto">
          <a:xfrm>
            <a:off x="2795588" y="4525963"/>
            <a:ext cx="1733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99" name="Line 174"/>
          <p:cNvSpPr>
            <a:spLocks noChangeShapeType="1"/>
          </p:cNvSpPr>
          <p:nvPr/>
        </p:nvSpPr>
        <p:spPr bwMode="auto">
          <a:xfrm>
            <a:off x="2781300" y="4922838"/>
            <a:ext cx="1733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4572000" y="4271963"/>
            <a:ext cx="285750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fontAlgn="auto">
              <a:spcAft>
                <a:spcPts val="0"/>
              </a:spcAft>
              <a:defRPr/>
            </a:pPr>
            <a:endParaRPr lang="he-IL" sz="1800"/>
          </a:p>
        </p:txBody>
      </p:sp>
      <p:sp>
        <p:nvSpPr>
          <p:cNvPr id="37" name="Rectangle 36"/>
          <p:cNvSpPr/>
          <p:nvPr/>
        </p:nvSpPr>
        <p:spPr>
          <a:xfrm>
            <a:off x="4786313" y="4273550"/>
            <a:ext cx="285750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fontAlgn="auto">
              <a:spcAft>
                <a:spcPts val="0"/>
              </a:spcAft>
              <a:defRPr/>
            </a:pPr>
            <a:endParaRPr lang="he-IL" sz="1800"/>
          </a:p>
        </p:txBody>
      </p:sp>
      <p:sp>
        <p:nvSpPr>
          <p:cNvPr id="38" name="Rectangle 37"/>
          <p:cNvSpPr/>
          <p:nvPr/>
        </p:nvSpPr>
        <p:spPr>
          <a:xfrm>
            <a:off x="5046663" y="4273550"/>
            <a:ext cx="285750" cy="7143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fontAlgn="auto">
              <a:spcAft>
                <a:spcPts val="0"/>
              </a:spcAft>
              <a:defRPr/>
            </a:pPr>
            <a:endParaRPr lang="he-IL" sz="1800"/>
          </a:p>
        </p:txBody>
      </p:sp>
      <p:sp>
        <p:nvSpPr>
          <p:cNvPr id="39" name="TextBox 38"/>
          <p:cNvSpPr txBox="1"/>
          <p:nvPr/>
        </p:nvSpPr>
        <p:spPr>
          <a:xfrm>
            <a:off x="4214813" y="5929313"/>
            <a:ext cx="4214812" cy="70802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scanned chars within pointer 	</a:t>
            </a: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3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Depth  			</a:t>
            </a: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0</a:t>
            </a:r>
            <a:endParaRPr lang="he-IL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4214813" y="5929313"/>
            <a:ext cx="4214812" cy="70802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scanned chars within pointer 	</a:t>
            </a: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0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Depth  			</a:t>
            </a: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1</a:t>
            </a:r>
            <a:endParaRPr lang="he-IL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214813" y="5929313"/>
            <a:ext cx="4214812" cy="70802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scanned chars within pointer 	</a:t>
            </a: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1</a:t>
            </a:r>
          </a:p>
          <a:p>
            <a:pPr algn="l" fontAlgn="auto"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Depth  			</a:t>
            </a: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2</a:t>
            </a:r>
            <a:endParaRPr lang="he-IL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4214813" y="5929313"/>
            <a:ext cx="4214812" cy="7016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scanned chars within pointer 	</a:t>
            </a: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2</a:t>
            </a:r>
            <a:endParaRPr lang="en-US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  <a:p>
            <a:pPr algn="l" fontAlgn="auto">
              <a:spcAft>
                <a:spcPts val="0"/>
              </a:spcAft>
              <a:defRPr/>
            </a:pP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+mn-cs"/>
              </a:rPr>
              <a:t>Depth  </a:t>
            </a:r>
            <a:r>
              <a:rPr lang="en-US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+mn-cs"/>
              </a:rPr>
              <a:t>			</a:t>
            </a:r>
            <a:r>
              <a:rPr lang="en-US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+mn-cs"/>
              </a:rPr>
              <a:t>3</a:t>
            </a:r>
            <a:endParaRPr lang="he-IL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28" name="Slide Number Placeholder 27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rtlCol="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9590F69D-ED86-4F03-A4A2-0AC749D5D6B6}" type="slidenum">
              <a:rPr lang="he-IL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16</a:t>
            </a:fld>
            <a:endParaRPr lang="he-IL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3" name="Text Box 166"/>
          <p:cNvSpPr txBox="1">
            <a:spLocks noChangeArrowheads="1"/>
          </p:cNvSpPr>
          <p:nvPr/>
        </p:nvSpPr>
        <p:spPr bwMode="auto">
          <a:xfrm>
            <a:off x="4284663" y="5013325"/>
            <a:ext cx="9683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>
                <a:latin typeface="Comic Sans MS" pitchFamily="66" charset="0"/>
              </a:rPr>
              <a:t>Left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43813" y="2979738"/>
            <a:ext cx="184150" cy="2444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1</a:t>
            </a:r>
            <a:endParaRPr lang="he-IL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8310563" y="2979738"/>
            <a:ext cx="184150" cy="2444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1</a:t>
            </a:r>
            <a:endParaRPr lang="he-IL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310563" y="3489325"/>
            <a:ext cx="184150" cy="2444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2</a:t>
            </a:r>
            <a:endParaRPr lang="he-IL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643813" y="3489325"/>
            <a:ext cx="184150" cy="2444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2</a:t>
            </a:r>
            <a:endParaRPr lang="he-IL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643813" y="3989388"/>
            <a:ext cx="184150" cy="2444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3</a:t>
            </a:r>
            <a:endParaRPr lang="he-IL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643813" y="4489450"/>
            <a:ext cx="184150" cy="2444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4</a:t>
            </a:r>
            <a:endParaRPr lang="he-IL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091488" y="3989388"/>
            <a:ext cx="184150" cy="2444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3</a:t>
            </a:r>
            <a:endParaRPr lang="he-IL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8572500" y="3989388"/>
            <a:ext cx="184150" cy="2444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3</a:t>
            </a:r>
            <a:endParaRPr lang="he-IL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7967663" y="2484438"/>
            <a:ext cx="184150" cy="2444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0</a:t>
            </a:r>
            <a:endParaRPr lang="he-IL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20" name="Rectangle 13"/>
          <p:cNvSpPr>
            <a:spLocks noChangeArrowheads="1"/>
          </p:cNvSpPr>
          <p:nvPr/>
        </p:nvSpPr>
        <p:spPr bwMode="auto">
          <a:xfrm>
            <a:off x="4354513" y="3903663"/>
            <a:ext cx="785812" cy="1073150"/>
          </a:xfrm>
          <a:prstGeom prst="rect">
            <a:avLst/>
          </a:prstGeom>
          <a:solidFill>
            <a:srgbClr val="D5FBEA">
              <a:alpha val="4313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e-IL" sz="1800">
              <a:latin typeface="Calibri" pitchFamily="34" charset="0"/>
            </a:endParaRPr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35 -0.00047 L 0.02396 -0.00047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7.40741E-7 L -0.00018 0.06805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96 -0.00047 L 0.04757 -0.00047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9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0.06805 L 0.02343 0.14143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" y="3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57 -0.00047 L 0.07136 -0.00047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" y="0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64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343 0.1415 L -0.03959 -0.07885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2" y="-11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/>
      <p:bldP spid="40" grpId="0"/>
      <p:bldP spid="40" grpId="1"/>
      <p:bldP spid="41" grpId="0"/>
      <p:bldP spid="41" grpId="1"/>
      <p:bldP spid="42" grpId="0"/>
      <p:bldP spid="42" grpId="1"/>
      <p:bldP spid="23" grpId="0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 idx="4294967295"/>
          </p:nvPr>
        </p:nvSpPr>
        <p:spPr/>
        <p:txBody>
          <a:bodyPr rtlCol="1">
            <a:normAutofit fontScale="9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3800" smtClean="0"/>
              <a:t>ACCH Details: </a:t>
            </a:r>
            <a:r>
              <a:rPr lang="en-US" sz="3400" b="1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Internal-Skipped bytes</a:t>
            </a:r>
          </a:p>
        </p:txBody>
      </p:sp>
      <p:graphicFrame>
        <p:nvGraphicFramePr>
          <p:cNvPr id="20" name="Group 7"/>
          <p:cNvGraphicFramePr>
            <a:graphicFrameLocks noGrp="1"/>
          </p:cNvGraphicFramePr>
          <p:nvPr/>
        </p:nvGraphicFramePr>
        <p:xfrm>
          <a:off x="2714625" y="4500563"/>
          <a:ext cx="4494213" cy="1828801"/>
        </p:xfrm>
        <a:graphic>
          <a:graphicData uri="http://schemas.openxmlformats.org/drawingml/2006/table">
            <a:tbl>
              <a:tblPr rtl="1"/>
              <a:tblGrid>
                <a:gridCol w="223838"/>
                <a:gridCol w="225425"/>
                <a:gridCol w="227012"/>
                <a:gridCol w="220663"/>
                <a:gridCol w="225425"/>
                <a:gridCol w="227012"/>
                <a:gridCol w="223838"/>
                <a:gridCol w="236537"/>
                <a:gridCol w="212725"/>
                <a:gridCol w="223838"/>
                <a:gridCol w="225425"/>
                <a:gridCol w="214312"/>
                <a:gridCol w="234950"/>
                <a:gridCol w="223838"/>
                <a:gridCol w="223837"/>
                <a:gridCol w="228600"/>
                <a:gridCol w="227013"/>
                <a:gridCol w="220662"/>
                <a:gridCol w="225425"/>
                <a:gridCol w="223838"/>
              </a:tblGrid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}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{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51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pSp>
        <p:nvGrpSpPr>
          <p:cNvPr id="2" name="Right Arrow 20"/>
          <p:cNvGrpSpPr>
            <a:grpSpLocks/>
          </p:cNvGrpSpPr>
          <p:nvPr/>
        </p:nvGrpSpPr>
        <p:grpSpPr bwMode="auto">
          <a:xfrm>
            <a:off x="5013325" y="5876925"/>
            <a:ext cx="635000" cy="762000"/>
            <a:chOff x="2991" y="3072"/>
            <a:chExt cx="400" cy="480"/>
          </a:xfrm>
        </p:grpSpPr>
        <p:pic>
          <p:nvPicPr>
            <p:cNvPr id="21621" name="Right Arrow 20"/>
            <p:cNvPicPr>
              <a:picLocks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991" y="3072"/>
              <a:ext cx="400" cy="4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622" name="Text Box 108"/>
            <p:cNvSpPr txBox="1">
              <a:spLocks noChangeArrowheads="1"/>
            </p:cNvSpPr>
            <p:nvPr/>
          </p:nvSpPr>
          <p:spPr bwMode="auto">
            <a:xfrm rot="-5400000">
              <a:off x="3095" y="3282"/>
              <a:ext cx="191" cy="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anchor="ctr"/>
            <a:lstStyle/>
            <a:p>
              <a:endParaRPr lang="he-IL" sz="1800">
                <a:solidFill>
                  <a:srgbClr val="FFFFFF"/>
                </a:solidFill>
                <a:latin typeface="Calibri" pitchFamily="34" charset="0"/>
              </a:endParaRPr>
            </a:p>
          </p:txBody>
        </p:sp>
      </p:grpSp>
      <p:sp>
        <p:nvSpPr>
          <p:cNvPr id="21609" name="Rectangle 13"/>
          <p:cNvSpPr>
            <a:spLocks noChangeArrowheads="1"/>
          </p:cNvSpPr>
          <p:nvPr/>
        </p:nvSpPr>
        <p:spPr bwMode="auto">
          <a:xfrm>
            <a:off x="4564063" y="4913313"/>
            <a:ext cx="785812" cy="1073150"/>
          </a:xfrm>
          <a:prstGeom prst="rect">
            <a:avLst/>
          </a:prstGeom>
          <a:solidFill>
            <a:srgbClr val="D5FBEA">
              <a:alpha val="4313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e-IL" sz="1800">
              <a:latin typeface="Calibri" pitchFamily="34" charset="0"/>
            </a:endParaRPr>
          </a:p>
        </p:txBody>
      </p:sp>
      <p:sp>
        <p:nvSpPr>
          <p:cNvPr id="21610" name="Text Box 166"/>
          <p:cNvSpPr txBox="1">
            <a:spLocks noChangeArrowheads="1"/>
          </p:cNvSpPr>
          <p:nvPr/>
        </p:nvSpPr>
        <p:spPr bwMode="auto">
          <a:xfrm>
            <a:off x="4454525" y="6018213"/>
            <a:ext cx="9683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 b="1">
                <a:latin typeface="Comic Sans MS" pitchFamily="66" charset="0"/>
              </a:rPr>
              <a:t>Left</a:t>
            </a:r>
          </a:p>
        </p:txBody>
      </p:sp>
      <p:sp>
        <p:nvSpPr>
          <p:cNvPr id="21611" name="Text Box 167"/>
          <p:cNvSpPr txBox="1">
            <a:spLocks noChangeArrowheads="1"/>
          </p:cNvSpPr>
          <p:nvPr/>
        </p:nvSpPr>
        <p:spPr bwMode="auto">
          <a:xfrm>
            <a:off x="779463" y="4530725"/>
            <a:ext cx="1285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omic Sans MS" pitchFamily="66" charset="0"/>
              </a:rPr>
              <a:t>Traffic =</a:t>
            </a:r>
          </a:p>
        </p:txBody>
      </p:sp>
      <p:sp>
        <p:nvSpPr>
          <p:cNvPr id="21612" name="Text Box 168"/>
          <p:cNvSpPr txBox="1">
            <a:spLocks noChangeArrowheads="1"/>
          </p:cNvSpPr>
          <p:nvPr/>
        </p:nvSpPr>
        <p:spPr bwMode="auto">
          <a:xfrm>
            <a:off x="779463" y="4902200"/>
            <a:ext cx="2143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omic Sans MS" pitchFamily="66" charset="0"/>
              </a:rPr>
              <a:t>Uncompressed=</a:t>
            </a:r>
          </a:p>
        </p:txBody>
      </p:sp>
      <p:sp>
        <p:nvSpPr>
          <p:cNvPr id="21613" name="Text Box 169"/>
          <p:cNvSpPr txBox="1">
            <a:spLocks noChangeArrowheads="1"/>
          </p:cNvSpPr>
          <p:nvPr/>
        </p:nvSpPr>
        <p:spPr bwMode="auto">
          <a:xfrm>
            <a:off x="779463" y="5272088"/>
            <a:ext cx="1285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omic Sans MS" pitchFamily="66" charset="0"/>
              </a:rPr>
              <a:t>Depth=</a:t>
            </a:r>
          </a:p>
        </p:txBody>
      </p:sp>
      <p:sp>
        <p:nvSpPr>
          <p:cNvPr id="21614" name="Text Box 170"/>
          <p:cNvSpPr txBox="1">
            <a:spLocks noChangeArrowheads="1"/>
          </p:cNvSpPr>
          <p:nvPr/>
        </p:nvSpPr>
        <p:spPr bwMode="auto">
          <a:xfrm>
            <a:off x="779463" y="5643563"/>
            <a:ext cx="12144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omic Sans MS" pitchFamily="66" charset="0"/>
              </a:rPr>
              <a:t>Status=</a:t>
            </a:r>
          </a:p>
        </p:txBody>
      </p:sp>
      <p:sp>
        <p:nvSpPr>
          <p:cNvPr id="21615" name="Line 171"/>
          <p:cNvSpPr>
            <a:spLocks noChangeShapeType="1"/>
          </p:cNvSpPr>
          <p:nvPr/>
        </p:nvSpPr>
        <p:spPr bwMode="auto">
          <a:xfrm>
            <a:off x="3008313" y="4794250"/>
            <a:ext cx="1733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616" name="Line 172"/>
          <p:cNvSpPr>
            <a:spLocks noChangeShapeType="1"/>
          </p:cNvSpPr>
          <p:nvPr/>
        </p:nvSpPr>
        <p:spPr bwMode="auto">
          <a:xfrm>
            <a:off x="3005138" y="5187950"/>
            <a:ext cx="1733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617" name="Line 173"/>
          <p:cNvSpPr>
            <a:spLocks noChangeShapeType="1"/>
          </p:cNvSpPr>
          <p:nvPr/>
        </p:nvSpPr>
        <p:spPr bwMode="auto">
          <a:xfrm>
            <a:off x="3003550" y="5526088"/>
            <a:ext cx="1733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618" name="Line 174"/>
          <p:cNvSpPr>
            <a:spLocks noChangeShapeType="1"/>
          </p:cNvSpPr>
          <p:nvPr/>
        </p:nvSpPr>
        <p:spPr bwMode="auto">
          <a:xfrm>
            <a:off x="2989263" y="5922963"/>
            <a:ext cx="1733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" name="Slide Number Placeholder 22"/>
          <p:cNvSpPr txBox="1">
            <a:spLocks noGrp="1"/>
          </p:cNvSpPr>
          <p:nvPr/>
        </p:nvSpPr>
        <p:spPr>
          <a:xfrm>
            <a:off x="6948488" y="6453188"/>
            <a:ext cx="2133600" cy="365125"/>
          </a:xfrm>
          <a:prstGeom prst="rect">
            <a:avLst/>
          </a:prstGeom>
          <a:noFill/>
        </p:spPr>
        <p:txBody>
          <a:bodyPr rtlCol="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398F60DA-0CB4-42F3-8AF2-8CF482D5AEB9}" type="slidenum">
              <a:rPr lang="he-IL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17</a:t>
            </a:fld>
            <a:endParaRPr lang="he-IL" sz="12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1620" name="Rectangle 120"/>
          <p:cNvSpPr>
            <a:spLocks noChangeArrowheads="1"/>
          </p:cNvSpPr>
          <p:nvPr/>
        </p:nvSpPr>
        <p:spPr bwMode="auto">
          <a:xfrm>
            <a:off x="138113" y="1417638"/>
            <a:ext cx="8751887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rtl="0" eaLnBrk="0" hangingPunct="0">
              <a:spcBef>
                <a:spcPct val="20000"/>
              </a:spcBef>
              <a:buFont typeface="Wingdings" pitchFamily="2" charset="2"/>
              <a:buChar char="n"/>
            </a:pPr>
            <a:r>
              <a:rPr lang="en-US" sz="2400" b="1">
                <a:latin typeface="Comic Sans MS" pitchFamily="66" charset="0"/>
              </a:rPr>
              <a:t>We can skip bytes, since:</a:t>
            </a:r>
          </a:p>
          <a:p>
            <a:pPr marL="742950" lvl="1" indent="-285750" algn="l" rtl="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>
                <a:latin typeface="Comic Sans MS" pitchFamily="66" charset="0"/>
              </a:rPr>
              <a:t>If there is a pattern within the pointer area it must be fully contained </a:t>
            </a:r>
            <a:r>
              <a:rPr lang="en-US">
                <a:latin typeface="Comic Sans MS" pitchFamily="66" charset="0"/>
                <a:sym typeface="Wingdings" pitchFamily="2" charset="2"/>
              </a:rPr>
              <a:t></a:t>
            </a:r>
            <a:r>
              <a:rPr lang="en-US">
                <a:latin typeface="Comic Sans MS" pitchFamily="66" charset="0"/>
              </a:rPr>
              <a:t> must be a </a:t>
            </a:r>
            <a:r>
              <a:rPr lang="en-US" b="1" i="1">
                <a:latin typeface="Comic Sans MS" pitchFamily="66" charset="0"/>
              </a:rPr>
              <a:t>Match</a:t>
            </a:r>
            <a:r>
              <a:rPr lang="en-US" i="1">
                <a:latin typeface="Comic Sans MS" pitchFamily="66" charset="0"/>
              </a:rPr>
              <a:t> </a:t>
            </a:r>
            <a:r>
              <a:rPr lang="en-US">
                <a:latin typeface="Comic Sans MS" pitchFamily="66" charset="0"/>
              </a:rPr>
              <a:t>within the referred bytes. </a:t>
            </a:r>
          </a:p>
          <a:p>
            <a:pPr marL="742950" lvl="1" indent="-285750" algn="l" rtl="0" eaLnBrk="0" hangingPunct="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n"/>
            </a:pPr>
            <a:r>
              <a:rPr lang="en-US">
                <a:latin typeface="Comic Sans MS" pitchFamily="66" charset="0"/>
              </a:rPr>
              <a:t>No </a:t>
            </a:r>
            <a:r>
              <a:rPr lang="en-US" b="1" i="1">
                <a:latin typeface="Comic Sans MS" pitchFamily="66" charset="0"/>
              </a:rPr>
              <a:t>Match</a:t>
            </a:r>
            <a:r>
              <a:rPr lang="en-US">
                <a:latin typeface="Comic Sans MS" pitchFamily="66" charset="0"/>
              </a:rPr>
              <a:t> in the referred bytes </a:t>
            </a:r>
            <a:r>
              <a:rPr lang="en-US">
                <a:latin typeface="Comic Sans MS" pitchFamily="66" charset="0"/>
                <a:sym typeface="Wingdings" pitchFamily="2" charset="2"/>
              </a:rPr>
              <a:t></a:t>
            </a:r>
            <a:r>
              <a:rPr lang="en-US">
                <a:latin typeface="Comic Sans MS" pitchFamily="66" charset="0"/>
              </a:rPr>
              <a:t> skip pointer internal area</a:t>
            </a:r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9 -0.00277 L 0.15087 -0.0027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/>
          </p:cNvSpPr>
          <p:nvPr>
            <p:ph type="body" idx="4294967295"/>
          </p:nvPr>
        </p:nvSpPr>
        <p:spPr>
          <a:xfrm>
            <a:off x="142875" y="1700213"/>
            <a:ext cx="9001125" cy="1384300"/>
          </a:xfrm>
        </p:spPr>
        <p:txBody>
          <a:bodyPr/>
          <a:lstStyle/>
          <a:p>
            <a:r>
              <a:rPr lang="en-US" sz="2000" smtClean="0">
                <a:cs typeface="Times New Roman" pitchFamily="18" charset="0"/>
              </a:rPr>
              <a:t>Let </a:t>
            </a:r>
            <a:r>
              <a:rPr lang="en-US" sz="2000" i="1" smtClean="0">
                <a:cs typeface="Times New Roman" pitchFamily="18" charset="0"/>
              </a:rPr>
              <a:t>unchkPos</a:t>
            </a:r>
            <a:r>
              <a:rPr lang="en-US" sz="2000" smtClean="0">
                <a:cs typeface="Times New Roman" pitchFamily="18" charset="0"/>
              </a:rPr>
              <a:t> = index of the last byte before the end of pointer area that its corresponding byte in the referred bytes has </a:t>
            </a:r>
            <a:r>
              <a:rPr lang="en-US" sz="2000" b="1" i="1" smtClean="0">
                <a:cs typeface="Times New Roman" pitchFamily="18" charset="0"/>
              </a:rPr>
              <a:t>Uncheck </a:t>
            </a:r>
            <a:r>
              <a:rPr lang="en-US" sz="2000" smtClean="0">
                <a:cs typeface="Times New Roman" pitchFamily="18" charset="0"/>
              </a:rPr>
              <a:t>status.</a:t>
            </a:r>
          </a:p>
          <a:p>
            <a:pPr>
              <a:buFont typeface="Wingdings" pitchFamily="2" charset="2"/>
              <a:buNone/>
            </a:pPr>
            <a:r>
              <a:rPr lang="en-US" sz="2000" smtClean="0">
                <a:cs typeface="Times New Roman" pitchFamily="18" charset="0"/>
                <a:sym typeface="Wingdings" pitchFamily="2" charset="2"/>
              </a:rPr>
              <a:t>	 </a:t>
            </a:r>
            <a:r>
              <a:rPr lang="en-US" sz="2000" smtClean="0">
                <a:cs typeface="Times New Roman" pitchFamily="18" charset="0"/>
              </a:rPr>
              <a:t>Skip all bytes </a:t>
            </a:r>
            <a:r>
              <a:rPr lang="en-US" sz="2000" b="1" smtClean="0">
                <a:cs typeface="Times New Roman" pitchFamily="18" charset="0"/>
              </a:rPr>
              <a:t>up to </a:t>
            </a:r>
            <a:r>
              <a:rPr lang="en-US" sz="2000" b="1" i="1" smtClean="0">
                <a:cs typeface="Times New Roman" pitchFamily="18" charset="0"/>
              </a:rPr>
              <a:t>unchkPos</a:t>
            </a:r>
            <a:r>
              <a:rPr lang="en-US" sz="2000" b="1" smtClean="0">
                <a:cs typeface="Times New Roman" pitchFamily="18" charset="0"/>
              </a:rPr>
              <a:t>+1</a:t>
            </a:r>
            <a:r>
              <a:rPr lang="en-US" sz="2000" b="1" smtClean="0">
                <a:solidFill>
                  <a:srgbClr val="0070C0"/>
                </a:solidFill>
                <a:cs typeface="Times New Roman" pitchFamily="18" charset="0"/>
              </a:rPr>
              <a:t>-(CDepth-1)</a:t>
            </a:r>
          </a:p>
          <a:p>
            <a:pPr>
              <a:buFont typeface="Wingdings" pitchFamily="2" charset="2"/>
              <a:buNone/>
            </a:pPr>
            <a:endParaRPr lang="en-US" sz="2000" b="1" smtClean="0">
              <a:solidFill>
                <a:srgbClr val="0070C0"/>
              </a:solidFill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 sz="2000" b="1" smtClean="0">
              <a:solidFill>
                <a:srgbClr val="0070C0"/>
              </a:solidFill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 sz="2400" b="1" smtClean="0">
              <a:solidFill>
                <a:srgbClr val="0070C0"/>
              </a:solidFill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 sz="2400" b="1" smtClean="0">
              <a:solidFill>
                <a:srgbClr val="0070C0"/>
              </a:solidFill>
              <a:cs typeface="Times New Roman" pitchFamily="18" charset="0"/>
            </a:endParaRPr>
          </a:p>
          <a:p>
            <a:endParaRPr lang="en-US" sz="2000" smtClean="0">
              <a:cs typeface="Times New Roman" pitchFamily="18" charset="0"/>
            </a:endParaRPr>
          </a:p>
          <a:p>
            <a:endParaRPr lang="en-US" sz="2000" smtClean="0">
              <a:cs typeface="Times New Roman" pitchFamily="18" charset="0"/>
            </a:endParaRPr>
          </a:p>
          <a:p>
            <a:endParaRPr lang="en-US" sz="2000" smtClean="0">
              <a:cs typeface="Times New Roman" pitchFamily="18" charset="0"/>
            </a:endParaRPr>
          </a:p>
          <a:p>
            <a:endParaRPr lang="en-US" sz="2000" smtClean="0"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 b="1" smtClean="0">
              <a:solidFill>
                <a:srgbClr val="0070C0"/>
              </a:solidFill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 b="1" smtClean="0">
              <a:solidFill>
                <a:srgbClr val="0070C0"/>
              </a:solidFill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 b="1" smtClean="0">
              <a:solidFill>
                <a:srgbClr val="0070C0"/>
              </a:solidFill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endParaRPr lang="en-US" b="1" smtClean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49155" name="Text Box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 rtlCol="1">
            <a:normAutofit fontScale="90000"/>
          </a:bodyPr>
          <a:lstStyle/>
          <a:p>
            <a:pPr algn="l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dirty="0" smtClean="0"/>
              <a:t>ACCH Details:</a:t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Right Boundary</a:t>
            </a:r>
            <a:endParaRPr lang="en-US" b="1" dirty="0" smtClean="0">
              <a:solidFill>
                <a:srgbClr val="0070C0"/>
              </a:solidFill>
            </a:endParaRPr>
          </a:p>
        </p:txBody>
      </p:sp>
      <p:sp>
        <p:nvSpPr>
          <p:cNvPr id="49271" name="Text Box 119"/>
          <p:cNvSpPr txBox="1">
            <a:spLocks noChangeArrowheads="1"/>
          </p:cNvSpPr>
          <p:nvPr/>
        </p:nvSpPr>
        <p:spPr bwMode="auto">
          <a:xfrm>
            <a:off x="5684838" y="3500438"/>
            <a:ext cx="12144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+mn-cs"/>
              </a:rPr>
              <a:t>unchkPos</a:t>
            </a:r>
            <a:endParaRPr lang="en-US" sz="1800" b="1" i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  <a:cs typeface="+mn-cs"/>
            </a:endParaRPr>
          </a:p>
        </p:txBody>
      </p:sp>
      <p:graphicFrame>
        <p:nvGraphicFramePr>
          <p:cNvPr id="25" name="Group 7"/>
          <p:cNvGraphicFramePr>
            <a:graphicFrameLocks noGrp="1"/>
          </p:cNvGraphicFramePr>
          <p:nvPr/>
        </p:nvGraphicFramePr>
        <p:xfrm>
          <a:off x="2555875" y="3860800"/>
          <a:ext cx="4494213" cy="1739266"/>
        </p:xfrm>
        <a:graphic>
          <a:graphicData uri="http://schemas.openxmlformats.org/drawingml/2006/table">
            <a:tbl>
              <a:tblPr rtl="1"/>
              <a:tblGrid>
                <a:gridCol w="223838"/>
                <a:gridCol w="225425"/>
                <a:gridCol w="227012"/>
                <a:gridCol w="220663"/>
                <a:gridCol w="225425"/>
                <a:gridCol w="227012"/>
                <a:gridCol w="223838"/>
                <a:gridCol w="236537"/>
                <a:gridCol w="212725"/>
                <a:gridCol w="223838"/>
                <a:gridCol w="225425"/>
                <a:gridCol w="214312"/>
                <a:gridCol w="234950"/>
                <a:gridCol w="223838"/>
                <a:gridCol w="223837"/>
                <a:gridCol w="228600"/>
                <a:gridCol w="227013"/>
                <a:gridCol w="220662"/>
                <a:gridCol w="225425"/>
                <a:gridCol w="223838"/>
              </a:tblGrid>
              <a:tr h="214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}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{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67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C0C0C0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634" name="Rectangle 13"/>
          <p:cNvSpPr>
            <a:spLocks noChangeArrowheads="1"/>
          </p:cNvSpPr>
          <p:nvPr/>
        </p:nvSpPr>
        <p:spPr bwMode="auto">
          <a:xfrm>
            <a:off x="4389438" y="4273550"/>
            <a:ext cx="785812" cy="1073150"/>
          </a:xfrm>
          <a:prstGeom prst="rect">
            <a:avLst/>
          </a:prstGeom>
          <a:solidFill>
            <a:srgbClr val="D5FBEA">
              <a:alpha val="4313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e-IL" sz="1800">
              <a:latin typeface="Calibri" pitchFamily="34" charset="0"/>
            </a:endParaRPr>
          </a:p>
        </p:txBody>
      </p:sp>
      <p:sp>
        <p:nvSpPr>
          <p:cNvPr id="22635" name="Text Box 167"/>
          <p:cNvSpPr txBox="1">
            <a:spLocks noChangeArrowheads="1"/>
          </p:cNvSpPr>
          <p:nvPr/>
        </p:nvSpPr>
        <p:spPr bwMode="auto">
          <a:xfrm>
            <a:off x="620713" y="3890963"/>
            <a:ext cx="1285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omic Sans MS" pitchFamily="66" charset="0"/>
              </a:rPr>
              <a:t>Traffic =</a:t>
            </a:r>
          </a:p>
        </p:txBody>
      </p:sp>
      <p:sp>
        <p:nvSpPr>
          <p:cNvPr id="22636" name="Text Box 168"/>
          <p:cNvSpPr txBox="1">
            <a:spLocks noChangeArrowheads="1"/>
          </p:cNvSpPr>
          <p:nvPr/>
        </p:nvSpPr>
        <p:spPr bwMode="auto">
          <a:xfrm>
            <a:off x="620713" y="4262438"/>
            <a:ext cx="21431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omic Sans MS" pitchFamily="66" charset="0"/>
              </a:rPr>
              <a:t>Uncompressed=</a:t>
            </a:r>
          </a:p>
        </p:txBody>
      </p:sp>
      <p:sp>
        <p:nvSpPr>
          <p:cNvPr id="22637" name="Text Box 169"/>
          <p:cNvSpPr txBox="1">
            <a:spLocks noChangeArrowheads="1"/>
          </p:cNvSpPr>
          <p:nvPr/>
        </p:nvSpPr>
        <p:spPr bwMode="auto">
          <a:xfrm>
            <a:off x="620713" y="4632325"/>
            <a:ext cx="1285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omic Sans MS" pitchFamily="66" charset="0"/>
              </a:rPr>
              <a:t>Depth=</a:t>
            </a:r>
          </a:p>
        </p:txBody>
      </p:sp>
      <p:sp>
        <p:nvSpPr>
          <p:cNvPr id="22638" name="Text Box 170"/>
          <p:cNvSpPr txBox="1">
            <a:spLocks noChangeArrowheads="1"/>
          </p:cNvSpPr>
          <p:nvPr/>
        </p:nvSpPr>
        <p:spPr bwMode="auto">
          <a:xfrm>
            <a:off x="620713" y="5003800"/>
            <a:ext cx="121443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omic Sans MS" pitchFamily="66" charset="0"/>
              </a:rPr>
              <a:t>Status=</a:t>
            </a:r>
          </a:p>
        </p:txBody>
      </p:sp>
      <p:sp>
        <p:nvSpPr>
          <p:cNvPr id="22639" name="Line 171"/>
          <p:cNvSpPr>
            <a:spLocks noChangeShapeType="1"/>
          </p:cNvSpPr>
          <p:nvPr/>
        </p:nvSpPr>
        <p:spPr bwMode="auto">
          <a:xfrm>
            <a:off x="2849563" y="4154488"/>
            <a:ext cx="1733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0" name="Line 172"/>
          <p:cNvSpPr>
            <a:spLocks noChangeShapeType="1"/>
          </p:cNvSpPr>
          <p:nvPr/>
        </p:nvSpPr>
        <p:spPr bwMode="auto">
          <a:xfrm>
            <a:off x="2846388" y="4548188"/>
            <a:ext cx="1733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1" name="Line 173"/>
          <p:cNvSpPr>
            <a:spLocks noChangeShapeType="1"/>
          </p:cNvSpPr>
          <p:nvPr/>
        </p:nvSpPr>
        <p:spPr bwMode="auto">
          <a:xfrm>
            <a:off x="2844800" y="4886325"/>
            <a:ext cx="1733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642" name="Line 174"/>
          <p:cNvSpPr>
            <a:spLocks noChangeShapeType="1"/>
          </p:cNvSpPr>
          <p:nvPr/>
        </p:nvSpPr>
        <p:spPr bwMode="auto">
          <a:xfrm>
            <a:off x="2830513" y="5283200"/>
            <a:ext cx="1733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38" name="Straight Arrow Connector 37"/>
          <p:cNvCxnSpPr/>
          <p:nvPr/>
        </p:nvCxnSpPr>
        <p:spPr>
          <a:xfrm rot="5400000">
            <a:off x="6099175" y="4038600"/>
            <a:ext cx="357188" cy="158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39" name="Rectangle 13"/>
          <p:cNvSpPr>
            <a:spLocks noChangeArrowheads="1"/>
          </p:cNvSpPr>
          <p:nvPr/>
        </p:nvSpPr>
        <p:spPr bwMode="auto">
          <a:xfrm>
            <a:off x="5189538" y="4273550"/>
            <a:ext cx="914400" cy="1073150"/>
          </a:xfrm>
          <a:prstGeom prst="rect">
            <a:avLst/>
          </a:prstGeom>
          <a:solidFill>
            <a:srgbClr val="FF0000">
              <a:alpha val="12000"/>
            </a:srgb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endParaRPr lang="he-IL" sz="1800"/>
          </a:p>
        </p:txBody>
      </p:sp>
      <p:pic>
        <p:nvPicPr>
          <p:cNvPr id="22645" name="Picture 122" descr="C:\Documents and Settings\YAEL\My Documents\Icone (png)\QUESTION3324234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16688" y="4652963"/>
            <a:ext cx="28575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Slide Number Placeholder 22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rtlCol="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B6BB72AE-C826-4A3F-AF79-AC3D12C67D9B}" type="slidenum">
              <a:rPr lang="he-IL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18</a:t>
            </a:fld>
            <a:endParaRPr lang="he-IL" sz="12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2" name="Rectangle 234"/>
          <p:cNvSpPr>
            <a:spLocks noChangeArrowheads="1"/>
          </p:cNvSpPr>
          <p:nvPr/>
        </p:nvSpPr>
        <p:spPr bwMode="auto">
          <a:xfrm>
            <a:off x="5474226" y="163844"/>
            <a:ext cx="3574166" cy="1172629"/>
          </a:xfrm>
          <a:prstGeom prst="rect">
            <a:avLst/>
          </a:prstGeom>
          <a:ln>
            <a:noFill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DFA </a:t>
            </a:r>
            <a:r>
              <a:rPr lang="en-US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characteristics: </a:t>
            </a:r>
          </a:p>
          <a:p>
            <a:pPr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latin typeface="Comic Sans MS" pitchFamily="66" charset="0"/>
              </a:rPr>
              <a:t>If </a:t>
            </a:r>
            <a:r>
              <a:rPr lang="en-US" sz="1800" dirty="0">
                <a:solidFill>
                  <a:srgbClr val="FFC000"/>
                </a:solidFill>
                <a:latin typeface="Comic Sans MS" pitchFamily="66" charset="0"/>
              </a:rPr>
              <a:t>depth</a:t>
            </a:r>
            <a:r>
              <a:rPr lang="en-US" sz="1800" dirty="0">
                <a:solidFill>
                  <a:schemeClr val="bg1"/>
                </a:solidFill>
                <a:latin typeface="Comic Sans MS" pitchFamily="66" charset="0"/>
              </a:rPr>
              <a:t>=</a:t>
            </a:r>
            <a:r>
              <a:rPr lang="en-US" sz="1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</a:t>
            </a:r>
            <a:r>
              <a:rPr lang="en-US" sz="1800" dirty="0">
                <a:latin typeface="Comic Sans MS" pitchFamily="66" charset="0"/>
              </a:rPr>
              <a:t> than </a:t>
            </a:r>
          </a:p>
          <a:p>
            <a:pPr algn="l" fontAlgn="auto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dirty="0">
                <a:latin typeface="Comic Sans MS" pitchFamily="66" charset="0"/>
              </a:rPr>
              <a:t>the </a:t>
            </a:r>
            <a:r>
              <a:rPr lang="en-US" sz="1800" dirty="0">
                <a:solidFill>
                  <a:srgbClr val="FFC000"/>
                </a:solidFill>
                <a:latin typeface="Comic Sans MS" pitchFamily="66" charset="0"/>
              </a:rPr>
              <a:t>state</a:t>
            </a:r>
            <a:r>
              <a:rPr lang="en-US" sz="1800" dirty="0">
                <a:latin typeface="Comic Sans MS" pitchFamily="66" charset="0"/>
              </a:rPr>
              <a:t> of the </a:t>
            </a:r>
            <a:r>
              <a:rPr lang="en-US" sz="1800" dirty="0">
                <a:latin typeface="Comic Sans MS" pitchFamily="66" charset="0"/>
              </a:rPr>
              <a:t>DFA </a:t>
            </a:r>
            <a:r>
              <a:rPr lang="en-US" sz="1800" dirty="0">
                <a:latin typeface="Comic Sans MS" pitchFamily="66" charset="0"/>
              </a:rPr>
              <a:t>is determined only by </a:t>
            </a:r>
            <a:r>
              <a:rPr lang="en-US" sz="1800" b="1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d</a:t>
            </a:r>
            <a:r>
              <a:rPr lang="en-US" sz="1800" dirty="0">
                <a:latin typeface="Comic Sans MS" pitchFamily="66" charset="0"/>
              </a:rPr>
              <a:t> last bytes</a:t>
            </a:r>
          </a:p>
        </p:txBody>
      </p:sp>
      <p:sp>
        <p:nvSpPr>
          <p:cNvPr id="22650" name="Oval 122"/>
          <p:cNvSpPr>
            <a:spLocks noChangeArrowheads="1"/>
          </p:cNvSpPr>
          <p:nvPr/>
        </p:nvSpPr>
        <p:spPr bwMode="auto">
          <a:xfrm>
            <a:off x="4333875" y="3860800"/>
            <a:ext cx="287338" cy="1512888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he-IL" sz="1800">
              <a:solidFill>
                <a:srgbClr val="00CC00"/>
              </a:solidFill>
              <a:latin typeface="Calibri" pitchFamily="34" charset="0"/>
            </a:endParaRPr>
          </a:p>
        </p:txBody>
      </p:sp>
      <p:sp>
        <p:nvSpPr>
          <p:cNvPr id="22651" name="Oval 123"/>
          <p:cNvSpPr>
            <a:spLocks noChangeArrowheads="1"/>
          </p:cNvSpPr>
          <p:nvPr/>
        </p:nvSpPr>
        <p:spPr bwMode="auto">
          <a:xfrm>
            <a:off x="6134100" y="4221163"/>
            <a:ext cx="287338" cy="1152525"/>
          </a:xfrm>
          <a:prstGeom prst="ellipse">
            <a:avLst/>
          </a:prstGeom>
          <a:noFill/>
          <a:ln w="28575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he-IL" sz="1800">
              <a:solidFill>
                <a:srgbClr val="00CC00"/>
              </a:solidFill>
              <a:latin typeface="Calibri" pitchFamily="34" charset="0"/>
            </a:endParaRPr>
          </a:p>
        </p:txBody>
      </p:sp>
      <p:sp>
        <p:nvSpPr>
          <p:cNvPr id="22652" name="Freeform 124"/>
          <p:cNvSpPr>
            <a:spLocks/>
          </p:cNvSpPr>
          <p:nvPr/>
        </p:nvSpPr>
        <p:spPr bwMode="auto">
          <a:xfrm>
            <a:off x="4476750" y="5445125"/>
            <a:ext cx="1728788" cy="215900"/>
          </a:xfrm>
          <a:custGeom>
            <a:avLst/>
            <a:gdLst>
              <a:gd name="T0" fmla="*/ 0 w 1089"/>
              <a:gd name="T1" fmla="*/ 0 h 227"/>
              <a:gd name="T2" fmla="*/ 545 w 1089"/>
              <a:gd name="T3" fmla="*/ 227 h 227"/>
              <a:gd name="T4" fmla="*/ 1089 w 1089"/>
              <a:gd name="T5" fmla="*/ 0 h 227"/>
              <a:gd name="T6" fmla="*/ 0 60000 65536"/>
              <a:gd name="T7" fmla="*/ 0 60000 65536"/>
              <a:gd name="T8" fmla="*/ 0 60000 65536"/>
              <a:gd name="T9" fmla="*/ 0 w 1089"/>
              <a:gd name="T10" fmla="*/ 0 h 227"/>
              <a:gd name="T11" fmla="*/ 1089 w 1089"/>
              <a:gd name="T12" fmla="*/ 227 h 227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089" h="227">
                <a:moveTo>
                  <a:pt x="0" y="0"/>
                </a:moveTo>
                <a:cubicBezTo>
                  <a:pt x="182" y="113"/>
                  <a:pt x="364" y="227"/>
                  <a:pt x="545" y="227"/>
                </a:cubicBezTo>
                <a:cubicBezTo>
                  <a:pt x="726" y="227"/>
                  <a:pt x="998" y="38"/>
                  <a:pt x="1089" y="0"/>
                </a:cubicBezTo>
              </a:path>
            </a:pathLst>
          </a:custGeom>
          <a:noFill/>
          <a:ln w="28575" cmpd="sng">
            <a:solidFill>
              <a:srgbClr val="FF0000"/>
            </a:solidFill>
            <a:round/>
            <a:headEnd type="none" w="med" len="med"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7308850" y="4076700"/>
            <a:ext cx="1835150" cy="0"/>
          </a:xfrm>
          <a:prstGeom prst="line">
            <a:avLst/>
          </a:prstGeom>
          <a:ln>
            <a:prstDash val="sysDash"/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pic>
        <p:nvPicPr>
          <p:cNvPr id="22655" name="Picture 1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61275" y="3141663"/>
            <a:ext cx="148272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7907338" y="3711575"/>
            <a:ext cx="184150" cy="2444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1</a:t>
            </a:r>
            <a:endParaRPr lang="he-IL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74088" y="3711575"/>
            <a:ext cx="184150" cy="2444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1</a:t>
            </a:r>
            <a:endParaRPr lang="he-IL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574088" y="4221163"/>
            <a:ext cx="184150" cy="2444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2</a:t>
            </a:r>
            <a:endParaRPr lang="he-IL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907338" y="4221163"/>
            <a:ext cx="184150" cy="2444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2</a:t>
            </a:r>
            <a:endParaRPr lang="he-IL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907338" y="4721225"/>
            <a:ext cx="184150" cy="2444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3</a:t>
            </a:r>
            <a:endParaRPr lang="he-IL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907338" y="5221288"/>
            <a:ext cx="184150" cy="2444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4</a:t>
            </a:r>
            <a:endParaRPr lang="he-IL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55013" y="4721225"/>
            <a:ext cx="184150" cy="2444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3</a:t>
            </a:r>
            <a:endParaRPr lang="he-IL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8836025" y="4721225"/>
            <a:ext cx="184150" cy="2444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3</a:t>
            </a:r>
            <a:endParaRPr lang="he-IL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31188" y="3216275"/>
            <a:ext cx="184150" cy="244475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sz="105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  <a:cs typeface="+mn-cs"/>
              </a:rPr>
              <a:t>0</a:t>
            </a:r>
            <a:endParaRPr lang="he-IL" sz="105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  <a:cs typeface="+mn-cs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7151871" y="2840751"/>
            <a:ext cx="161133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  <a:cs typeface="+mn-cs"/>
              </a:rPr>
              <a:t>CDepth</a:t>
            </a:r>
            <a:r>
              <a:rPr lang="en-US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  <a:cs typeface="+mn-cs"/>
              </a:rPr>
              <a:t> = 2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5" name="Group 7"/>
          <p:cNvGraphicFramePr>
            <a:graphicFrameLocks noGrp="1"/>
          </p:cNvGraphicFramePr>
          <p:nvPr/>
        </p:nvGraphicFramePr>
        <p:xfrm>
          <a:off x="2506663" y="3500438"/>
          <a:ext cx="4494212" cy="1676400"/>
        </p:xfrm>
        <a:graphic>
          <a:graphicData uri="http://schemas.openxmlformats.org/drawingml/2006/table">
            <a:tbl>
              <a:tblPr rtl="1"/>
              <a:tblGrid>
                <a:gridCol w="223837"/>
                <a:gridCol w="225425"/>
                <a:gridCol w="227013"/>
                <a:gridCol w="220662"/>
                <a:gridCol w="225425"/>
                <a:gridCol w="227013"/>
                <a:gridCol w="223837"/>
                <a:gridCol w="236538"/>
                <a:gridCol w="212725"/>
                <a:gridCol w="223837"/>
                <a:gridCol w="225425"/>
                <a:gridCol w="214313"/>
                <a:gridCol w="234950"/>
                <a:gridCol w="223837"/>
                <a:gridCol w="223838"/>
                <a:gridCol w="228600"/>
                <a:gridCol w="227012"/>
                <a:gridCol w="220663"/>
                <a:gridCol w="225425"/>
                <a:gridCol w="223837"/>
              </a:tblGrid>
              <a:tr h="214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}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{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sng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9154" name="Rectangle 3"/>
          <p:cNvSpPr>
            <a:spLocks noGrp="1"/>
          </p:cNvSpPr>
          <p:nvPr>
            <p:ph type="body" idx="4294967295"/>
          </p:nvPr>
        </p:nvSpPr>
        <p:spPr>
          <a:xfrm>
            <a:off x="285750" y="1901825"/>
            <a:ext cx="7215188" cy="1384300"/>
          </a:xfrm>
        </p:spPr>
        <p:txBody>
          <a:bodyPr/>
          <a:lstStyle/>
          <a:p>
            <a:r>
              <a:rPr lang="en-US" sz="2000" b="1" smtClean="0">
                <a:solidFill>
                  <a:srgbClr val="FF0000"/>
                </a:solidFill>
                <a:cs typeface="Times New Roman" pitchFamily="18" charset="0"/>
              </a:rPr>
              <a:t>Significant amount is skipped!!!</a:t>
            </a:r>
            <a:r>
              <a:rPr lang="en-US" sz="2000" smtClean="0">
                <a:cs typeface="Times New Roman" pitchFamily="18" charset="0"/>
              </a:rPr>
              <a:t>  Based on the observation that most of the bytes have an </a:t>
            </a:r>
            <a:r>
              <a:rPr lang="en-US" sz="2000" b="1" i="1" smtClean="0">
                <a:cs typeface="Times New Roman" pitchFamily="18" charset="0"/>
              </a:rPr>
              <a:t>Uncheck</a:t>
            </a:r>
            <a:r>
              <a:rPr lang="en-US" sz="2000" smtClean="0">
                <a:cs typeface="Times New Roman" pitchFamily="18" charset="0"/>
              </a:rPr>
              <a:t> status and DFA resides close to root</a:t>
            </a:r>
          </a:p>
          <a:p>
            <a:endParaRPr lang="en-US" sz="2000" smtClean="0">
              <a:cs typeface="Times New Roman" pitchFamily="18" charset="0"/>
            </a:endParaRPr>
          </a:p>
          <a:p>
            <a:endParaRPr lang="en-US" sz="2000" smtClean="0">
              <a:cs typeface="Times New Roman" pitchFamily="18" charset="0"/>
            </a:endParaRPr>
          </a:p>
          <a:p>
            <a:endParaRPr lang="en-US" sz="2000" smtClean="0">
              <a:cs typeface="Times New Roman" pitchFamily="18" charset="0"/>
            </a:endParaRPr>
          </a:p>
          <a:p>
            <a:endParaRPr lang="en-US" sz="2000" smtClean="0">
              <a:cs typeface="Times New Roman" pitchFamily="18" charset="0"/>
            </a:endParaRPr>
          </a:p>
          <a:p>
            <a:endParaRPr lang="en-US" sz="2000" smtClean="0">
              <a:cs typeface="Times New Roman" pitchFamily="18" charset="0"/>
            </a:endParaRPr>
          </a:p>
          <a:p>
            <a:endParaRPr lang="en-US" sz="2000" smtClean="0">
              <a:cs typeface="Times New Roman" pitchFamily="18" charset="0"/>
            </a:endParaRPr>
          </a:p>
          <a:p>
            <a:endParaRPr lang="en-US" sz="2000" smtClean="0">
              <a:cs typeface="Times New Roman" pitchFamily="18" charset="0"/>
            </a:endParaRPr>
          </a:p>
          <a:p>
            <a:endParaRPr lang="en-US" sz="2000" smtClean="0">
              <a:cs typeface="Times New Roman" pitchFamily="18" charset="0"/>
            </a:endParaRPr>
          </a:p>
          <a:p>
            <a:r>
              <a:rPr lang="en-US" sz="2000" smtClean="0">
                <a:cs typeface="Times New Roman" pitchFamily="18" charset="0"/>
              </a:rPr>
              <a:t>At the end of a pointer area the algorithm is synchronized with the DFA that scanned all the bytes</a:t>
            </a:r>
          </a:p>
        </p:txBody>
      </p:sp>
      <p:sp>
        <p:nvSpPr>
          <p:cNvPr id="49155" name="Text Box 4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 rtlCol="1">
            <a:normAutofit fontScale="90000"/>
          </a:bodyPr>
          <a:lstStyle/>
          <a:p>
            <a:pPr algn="l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dirty="0" smtClean="0"/>
              <a:t>ACCH Details:</a:t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Right Boundary</a:t>
            </a:r>
            <a:endParaRPr lang="en-US" b="1" dirty="0" smtClean="0">
              <a:solidFill>
                <a:srgbClr val="0070C0"/>
              </a:solidFill>
            </a:endParaRPr>
          </a:p>
        </p:txBody>
      </p:sp>
      <p:sp>
        <p:nvSpPr>
          <p:cNvPr id="26" name="Right Arrow 25"/>
          <p:cNvSpPr/>
          <p:nvPr/>
        </p:nvSpPr>
        <p:spPr>
          <a:xfrm rot="16200000">
            <a:off x="6032292" y="5103606"/>
            <a:ext cx="357190" cy="214314"/>
          </a:xfrm>
          <a:prstGeom prst="rightArrow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fontAlgn="auto">
              <a:spcAft>
                <a:spcPts val="0"/>
              </a:spcAft>
              <a:defRPr/>
            </a:pPr>
            <a:endParaRPr lang="he-IL" sz="180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23660" name="Rectangle 13"/>
          <p:cNvSpPr>
            <a:spLocks noChangeArrowheads="1"/>
          </p:cNvSpPr>
          <p:nvPr/>
        </p:nvSpPr>
        <p:spPr bwMode="auto">
          <a:xfrm>
            <a:off x="4340225" y="3883025"/>
            <a:ext cx="785813" cy="1073150"/>
          </a:xfrm>
          <a:prstGeom prst="rect">
            <a:avLst/>
          </a:prstGeom>
          <a:solidFill>
            <a:srgbClr val="D5FBEA">
              <a:alpha val="4313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e-IL" sz="1800">
              <a:latin typeface="Calibri" pitchFamily="34" charset="0"/>
            </a:endParaRPr>
          </a:p>
        </p:txBody>
      </p:sp>
      <p:sp>
        <p:nvSpPr>
          <p:cNvPr id="23661" name="Text Box 166"/>
          <p:cNvSpPr txBox="1">
            <a:spLocks noChangeArrowheads="1"/>
          </p:cNvSpPr>
          <p:nvPr/>
        </p:nvSpPr>
        <p:spPr bwMode="auto">
          <a:xfrm>
            <a:off x="4246563" y="5018088"/>
            <a:ext cx="968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 b="1">
                <a:latin typeface="Comic Sans MS" pitchFamily="66" charset="0"/>
              </a:rPr>
              <a:t>Left</a:t>
            </a:r>
          </a:p>
        </p:txBody>
      </p:sp>
      <p:sp>
        <p:nvSpPr>
          <p:cNvPr id="23662" name="Text Box 167"/>
          <p:cNvSpPr txBox="1">
            <a:spLocks noChangeArrowheads="1"/>
          </p:cNvSpPr>
          <p:nvPr/>
        </p:nvSpPr>
        <p:spPr bwMode="auto">
          <a:xfrm>
            <a:off x="571500" y="3530600"/>
            <a:ext cx="1285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omic Sans MS" pitchFamily="66" charset="0"/>
              </a:rPr>
              <a:t>Traffic =</a:t>
            </a:r>
          </a:p>
        </p:txBody>
      </p:sp>
      <p:sp>
        <p:nvSpPr>
          <p:cNvPr id="23663" name="Text Box 168"/>
          <p:cNvSpPr txBox="1">
            <a:spLocks noChangeArrowheads="1"/>
          </p:cNvSpPr>
          <p:nvPr/>
        </p:nvSpPr>
        <p:spPr bwMode="auto">
          <a:xfrm>
            <a:off x="571500" y="3902075"/>
            <a:ext cx="2143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omic Sans MS" pitchFamily="66" charset="0"/>
              </a:rPr>
              <a:t>Uncompressed=</a:t>
            </a:r>
          </a:p>
        </p:txBody>
      </p:sp>
      <p:sp>
        <p:nvSpPr>
          <p:cNvPr id="23664" name="Text Box 169"/>
          <p:cNvSpPr txBox="1">
            <a:spLocks noChangeArrowheads="1"/>
          </p:cNvSpPr>
          <p:nvPr/>
        </p:nvSpPr>
        <p:spPr bwMode="auto">
          <a:xfrm>
            <a:off x="571500" y="4271963"/>
            <a:ext cx="1285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omic Sans MS" pitchFamily="66" charset="0"/>
              </a:rPr>
              <a:t>Depth=</a:t>
            </a:r>
          </a:p>
        </p:txBody>
      </p:sp>
      <p:sp>
        <p:nvSpPr>
          <p:cNvPr id="23665" name="Text Box 170"/>
          <p:cNvSpPr txBox="1">
            <a:spLocks noChangeArrowheads="1"/>
          </p:cNvSpPr>
          <p:nvPr/>
        </p:nvSpPr>
        <p:spPr bwMode="auto">
          <a:xfrm>
            <a:off x="571500" y="4643438"/>
            <a:ext cx="12144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omic Sans MS" pitchFamily="66" charset="0"/>
              </a:rPr>
              <a:t>Status=</a:t>
            </a:r>
          </a:p>
        </p:txBody>
      </p:sp>
      <p:sp>
        <p:nvSpPr>
          <p:cNvPr id="23666" name="Line 171"/>
          <p:cNvSpPr>
            <a:spLocks noChangeShapeType="1"/>
          </p:cNvSpPr>
          <p:nvPr/>
        </p:nvSpPr>
        <p:spPr bwMode="auto">
          <a:xfrm>
            <a:off x="2800350" y="3794125"/>
            <a:ext cx="1733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667" name="Line 172"/>
          <p:cNvSpPr>
            <a:spLocks noChangeShapeType="1"/>
          </p:cNvSpPr>
          <p:nvPr/>
        </p:nvSpPr>
        <p:spPr bwMode="auto">
          <a:xfrm>
            <a:off x="2797175" y="4187825"/>
            <a:ext cx="1733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668" name="Line 173"/>
          <p:cNvSpPr>
            <a:spLocks noChangeShapeType="1"/>
          </p:cNvSpPr>
          <p:nvPr/>
        </p:nvSpPr>
        <p:spPr bwMode="auto">
          <a:xfrm>
            <a:off x="2795588" y="4525963"/>
            <a:ext cx="1733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669" name="Line 174"/>
          <p:cNvSpPr>
            <a:spLocks noChangeShapeType="1"/>
          </p:cNvSpPr>
          <p:nvPr/>
        </p:nvSpPr>
        <p:spPr bwMode="auto">
          <a:xfrm>
            <a:off x="2781300" y="4922838"/>
            <a:ext cx="1733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" name="Rectangle 13"/>
          <p:cNvSpPr>
            <a:spLocks noChangeArrowheads="1"/>
          </p:cNvSpPr>
          <p:nvPr/>
        </p:nvSpPr>
        <p:spPr bwMode="auto">
          <a:xfrm>
            <a:off x="5140325" y="3883025"/>
            <a:ext cx="914400" cy="1073150"/>
          </a:xfrm>
          <a:prstGeom prst="rect">
            <a:avLst/>
          </a:prstGeom>
          <a:solidFill>
            <a:srgbClr val="FF0000">
              <a:alpha val="12000"/>
            </a:srgb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endParaRPr lang="he-IL" sz="1800"/>
          </a:p>
        </p:txBody>
      </p:sp>
      <p:sp>
        <p:nvSpPr>
          <p:cNvPr id="22" name="Rectangle 13"/>
          <p:cNvSpPr>
            <a:spLocks noChangeArrowheads="1"/>
          </p:cNvSpPr>
          <p:nvPr/>
        </p:nvSpPr>
        <p:spPr bwMode="auto">
          <a:xfrm>
            <a:off x="6053138" y="3883025"/>
            <a:ext cx="733425" cy="1073150"/>
          </a:xfrm>
          <a:prstGeom prst="rect">
            <a:avLst/>
          </a:prstGeom>
          <a:solidFill>
            <a:srgbClr val="0070C0">
              <a:alpha val="12000"/>
            </a:srgb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endParaRPr lang="he-IL" sz="1800"/>
          </a:p>
        </p:txBody>
      </p:sp>
      <p:sp>
        <p:nvSpPr>
          <p:cNvPr id="23672" name="Text Box 166"/>
          <p:cNvSpPr txBox="1">
            <a:spLocks noChangeArrowheads="1"/>
          </p:cNvSpPr>
          <p:nvPr/>
        </p:nvSpPr>
        <p:spPr bwMode="auto">
          <a:xfrm>
            <a:off x="5905500" y="5000625"/>
            <a:ext cx="968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 b="1">
                <a:latin typeface="Comic Sans MS" pitchFamily="66" charset="0"/>
              </a:rPr>
              <a:t>Right</a:t>
            </a:r>
          </a:p>
        </p:txBody>
      </p:sp>
      <p:pic>
        <p:nvPicPr>
          <p:cNvPr id="23673" name="Picture 1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29500" y="2428875"/>
            <a:ext cx="1482725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1" name="Rectangle 40"/>
          <p:cNvSpPr/>
          <p:nvPr/>
        </p:nvSpPr>
        <p:spPr>
          <a:xfrm>
            <a:off x="7367771" y="5015626"/>
            <a:ext cx="1611339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  <a:cs typeface="+mn-cs"/>
              </a:rPr>
              <a:t>CDepth</a:t>
            </a:r>
            <a:r>
              <a:rPr lang="en-US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  <a:latin typeface="Comic Sans MS" pitchFamily="66" charset="0"/>
                <a:cs typeface="+mn-cs"/>
              </a:rPr>
              <a:t> = 2</a:t>
            </a:r>
          </a:p>
        </p:txBody>
      </p:sp>
      <p:sp>
        <p:nvSpPr>
          <p:cNvPr id="43" name="Right Arrow 42"/>
          <p:cNvSpPr/>
          <p:nvPr/>
        </p:nvSpPr>
        <p:spPr>
          <a:xfrm rot="10800000">
            <a:off x="8572528" y="2500306"/>
            <a:ext cx="357190" cy="214314"/>
          </a:xfrm>
          <a:prstGeom prst="rightArrow">
            <a:avLst/>
          </a:prstGeom>
          <a:ln/>
          <a:effectLst>
            <a:glow rad="139700">
              <a:schemeClr val="accent2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1" anchor="ctr"/>
          <a:lstStyle/>
          <a:p>
            <a:pPr fontAlgn="auto">
              <a:spcAft>
                <a:spcPts val="0"/>
              </a:spcAft>
              <a:defRPr/>
            </a:pPr>
            <a:endParaRPr lang="he-IL" sz="1800"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7164388" y="5157788"/>
            <a:ext cx="306387" cy="11874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fontAlgn="auto">
              <a:spcAft>
                <a:spcPts val="0"/>
              </a:spcAft>
              <a:defRPr/>
            </a:pPr>
            <a:endParaRPr lang="he-IL" sz="1800"/>
          </a:p>
        </p:txBody>
      </p:sp>
      <p:sp>
        <p:nvSpPr>
          <p:cNvPr id="47" name="Rectangle 46"/>
          <p:cNvSpPr/>
          <p:nvPr/>
        </p:nvSpPr>
        <p:spPr>
          <a:xfrm>
            <a:off x="6948488" y="4652963"/>
            <a:ext cx="180975" cy="11287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fontAlgn="auto">
              <a:spcAft>
                <a:spcPts val="0"/>
              </a:spcAft>
              <a:defRPr/>
            </a:pPr>
            <a:endParaRPr lang="he-IL" sz="1800"/>
          </a:p>
        </p:txBody>
      </p:sp>
      <p:sp>
        <p:nvSpPr>
          <p:cNvPr id="48" name="Rectangle 47"/>
          <p:cNvSpPr/>
          <p:nvPr/>
        </p:nvSpPr>
        <p:spPr>
          <a:xfrm>
            <a:off x="7092950" y="4581525"/>
            <a:ext cx="179388" cy="11287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fontAlgn="auto">
              <a:spcAft>
                <a:spcPts val="0"/>
              </a:spcAft>
              <a:defRPr/>
            </a:pPr>
            <a:endParaRPr lang="he-IL" sz="1800"/>
          </a:p>
        </p:txBody>
      </p:sp>
      <p:sp>
        <p:nvSpPr>
          <p:cNvPr id="23681" name="Text Box 166"/>
          <p:cNvSpPr txBox="1">
            <a:spLocks noChangeArrowheads="1"/>
          </p:cNvSpPr>
          <p:nvPr/>
        </p:nvSpPr>
        <p:spPr bwMode="auto">
          <a:xfrm>
            <a:off x="4992688" y="5005388"/>
            <a:ext cx="12160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 b="1">
                <a:latin typeface="Comic Sans MS" pitchFamily="66" charset="0"/>
              </a:rPr>
              <a:t>Internal (Skip)</a:t>
            </a:r>
          </a:p>
        </p:txBody>
      </p:sp>
      <p:sp>
        <p:nvSpPr>
          <p:cNvPr id="27" name="Slide Number Placeholder 26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rtlCol="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CD4B8902-153E-4FF1-9EDD-4E506F2AB3CF}" type="slidenum">
              <a:rPr lang="he-IL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19</a:t>
            </a:fld>
            <a:endParaRPr lang="he-IL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054398" y="3889561"/>
            <a:ext cx="714380" cy="285752"/>
          </a:xfrm>
          <a:prstGeom prst="rect">
            <a:avLst/>
          </a:prstGeom>
          <a:solidFill>
            <a:schemeClr val="accent1">
              <a:alpha val="30000"/>
            </a:schemeClr>
          </a:solidFill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fontAlgn="auto">
              <a:spcAft>
                <a:spcPts val="0"/>
              </a:spcAft>
              <a:defRPr/>
            </a:pPr>
            <a:endParaRPr lang="he-IL" sz="1800"/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13" hidden="1"/>
          <p:cNvSpPr>
            <a:spLocks noChangeArrowheads="1"/>
          </p:cNvSpPr>
          <p:nvPr/>
        </p:nvSpPr>
        <p:spPr bwMode="auto">
          <a:xfrm>
            <a:off x="5157788" y="3341688"/>
            <a:ext cx="914400" cy="1073150"/>
          </a:xfrm>
          <a:prstGeom prst="rect">
            <a:avLst/>
          </a:prstGeom>
          <a:solidFill>
            <a:srgbClr val="FF0000">
              <a:alpha val="12000"/>
            </a:srgbClr>
          </a:soli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endParaRPr lang="he-IL" sz="1800"/>
          </a:p>
        </p:txBody>
      </p:sp>
      <p:sp>
        <p:nvSpPr>
          <p:cNvPr id="350211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507413" cy="1143000"/>
          </a:xfrm>
        </p:spPr>
        <p:txBody>
          <a:bodyPr rtlCol="1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800" dirty="0" smtClean="0"/>
              <a:t>ACCH Details: </a:t>
            </a:r>
            <a:br>
              <a:rPr lang="en-US" sz="3800" dirty="0" smtClean="0"/>
            </a:br>
            <a:r>
              <a:rPr lang="en-US" sz="3800" dirty="0" smtClean="0"/>
              <a:t>	</a:t>
            </a:r>
            <a:r>
              <a:rPr lang="en-US" sz="3800" b="1" dirty="0" smtClean="0">
                <a:solidFill>
                  <a:srgbClr val="0070C0"/>
                </a:solidFill>
              </a:rPr>
              <a:t>Internal -Skipped bytes</a:t>
            </a:r>
          </a:p>
        </p:txBody>
      </p:sp>
      <p:sp>
        <p:nvSpPr>
          <p:cNvPr id="24580" name="Rectangle 3"/>
          <p:cNvSpPr>
            <a:spLocks noGrp="1"/>
          </p:cNvSpPr>
          <p:nvPr>
            <p:ph type="body" idx="4294967295"/>
          </p:nvPr>
        </p:nvSpPr>
        <p:spPr>
          <a:xfrm>
            <a:off x="246063" y="1500188"/>
            <a:ext cx="8789987" cy="535781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000" smtClean="0">
                <a:cs typeface="Times New Roman" pitchFamily="18" charset="0"/>
              </a:rPr>
              <a:t>Status of skipped bytes is maintained from the referred bytes area</a:t>
            </a:r>
          </a:p>
          <a:p>
            <a:pPr>
              <a:lnSpc>
                <a:spcPct val="80000"/>
              </a:lnSpc>
            </a:pPr>
            <a:endParaRPr lang="en-US" sz="2000" smtClean="0"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2000" smtClean="0"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2800" smtClean="0"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2800" smtClean="0"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2000" smtClean="0"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2000" smtClean="0"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2000" smtClean="0"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2000" smtClean="0"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2000" smtClean="0"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endParaRPr lang="en-US" sz="2000" smtClean="0">
              <a:cs typeface="Times New Roman" pitchFamily="18" charset="0"/>
            </a:endParaRPr>
          </a:p>
          <a:p>
            <a:pPr>
              <a:lnSpc>
                <a:spcPct val="80000"/>
              </a:lnSpc>
            </a:pPr>
            <a:r>
              <a:rPr lang="en-US" sz="2000" smtClean="0">
                <a:cs typeface="Times New Roman" pitchFamily="18" charset="0"/>
              </a:rPr>
              <a:t>Depth(byte in pointer) ≤ Depth(byte in referred bytes)</a:t>
            </a:r>
          </a:p>
          <a:p>
            <a:pPr lvl="1">
              <a:lnSpc>
                <a:spcPct val="80000"/>
              </a:lnSpc>
            </a:pPr>
            <a:r>
              <a:rPr lang="en-US" sz="1800" smtClean="0">
                <a:cs typeface="Times New Roman" pitchFamily="18" charset="0"/>
              </a:rPr>
              <a:t>The depth in the referred bytes might be larger due to prefix of a pattern that starts before the referred bytes</a:t>
            </a:r>
          </a:p>
          <a:p>
            <a:pPr>
              <a:lnSpc>
                <a:spcPct val="80000"/>
              </a:lnSpc>
            </a:pPr>
            <a:r>
              <a:rPr lang="en-US" sz="2000" smtClean="0">
                <a:cs typeface="Times New Roman" pitchFamily="18" charset="0"/>
              </a:rPr>
              <a:t>Copied </a:t>
            </a:r>
            <a:r>
              <a:rPr lang="en-US" sz="2100" b="1" i="1" smtClean="0">
                <a:cs typeface="Times New Roman" pitchFamily="18" charset="0"/>
              </a:rPr>
              <a:t>Uncheck</a:t>
            </a:r>
            <a:r>
              <a:rPr lang="en-US" sz="2100" b="1" smtClean="0">
                <a:cs typeface="Times New Roman" pitchFamily="18" charset="0"/>
              </a:rPr>
              <a:t> </a:t>
            </a:r>
            <a:r>
              <a:rPr lang="en-US" sz="2100" smtClean="0">
                <a:cs typeface="Times New Roman" pitchFamily="18" charset="0"/>
              </a:rPr>
              <a:t>status is correct, </a:t>
            </a:r>
            <a:r>
              <a:rPr lang="en-US" sz="2100" b="1" i="1" smtClean="0">
                <a:cs typeface="Times New Roman" pitchFamily="18" charset="0"/>
              </a:rPr>
              <a:t>Check</a:t>
            </a:r>
            <a:r>
              <a:rPr lang="en-US" sz="2100" smtClean="0">
                <a:cs typeface="Times New Roman" pitchFamily="18" charset="0"/>
              </a:rPr>
              <a:t> may be false…</a:t>
            </a:r>
          </a:p>
          <a:p>
            <a:pPr lvl="1">
              <a:lnSpc>
                <a:spcPct val="80000"/>
              </a:lnSpc>
            </a:pPr>
            <a:r>
              <a:rPr lang="en-US" sz="1800" smtClean="0">
                <a:cs typeface="Times New Roman" pitchFamily="18" charset="0"/>
              </a:rPr>
              <a:t>Correct result ! But may cause additional unnecessary scans. 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1800" smtClean="0">
              <a:cs typeface="Times New Roman" pitchFamily="18" charset="0"/>
            </a:endParaRPr>
          </a:p>
        </p:txBody>
      </p:sp>
      <p:graphicFrame>
        <p:nvGraphicFramePr>
          <p:cNvPr id="17" name="Group 7"/>
          <p:cNvGraphicFramePr>
            <a:graphicFrameLocks noGrp="1"/>
          </p:cNvGraphicFramePr>
          <p:nvPr/>
        </p:nvGraphicFramePr>
        <p:xfrm>
          <a:off x="2506663" y="2928938"/>
          <a:ext cx="4494212" cy="1676400"/>
        </p:xfrm>
        <a:graphic>
          <a:graphicData uri="http://schemas.openxmlformats.org/drawingml/2006/table">
            <a:tbl>
              <a:tblPr rtl="1"/>
              <a:tblGrid>
                <a:gridCol w="223837"/>
                <a:gridCol w="225425"/>
                <a:gridCol w="227013"/>
                <a:gridCol w="220662"/>
                <a:gridCol w="225425"/>
                <a:gridCol w="227013"/>
                <a:gridCol w="223837"/>
                <a:gridCol w="236538"/>
                <a:gridCol w="212725"/>
                <a:gridCol w="223837"/>
                <a:gridCol w="225425"/>
                <a:gridCol w="214313"/>
                <a:gridCol w="234950"/>
                <a:gridCol w="223837"/>
                <a:gridCol w="223838"/>
                <a:gridCol w="228600"/>
                <a:gridCol w="227012"/>
                <a:gridCol w="220663"/>
                <a:gridCol w="225425"/>
                <a:gridCol w="223837"/>
              </a:tblGrid>
              <a:tr h="214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}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{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a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d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b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e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4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?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sng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C0C0C0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m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sng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c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u</a:t>
                      </a: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80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he-I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b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4682" name="Rectangle 13"/>
          <p:cNvSpPr>
            <a:spLocks noChangeArrowheads="1"/>
          </p:cNvSpPr>
          <p:nvPr/>
        </p:nvSpPr>
        <p:spPr bwMode="auto">
          <a:xfrm>
            <a:off x="4370388" y="3297238"/>
            <a:ext cx="785812" cy="1073150"/>
          </a:xfrm>
          <a:prstGeom prst="rect">
            <a:avLst/>
          </a:prstGeom>
          <a:solidFill>
            <a:srgbClr val="D5FBEA">
              <a:alpha val="4313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he-IL" sz="1800">
              <a:latin typeface="Calibri" pitchFamily="34" charset="0"/>
            </a:endParaRPr>
          </a:p>
        </p:txBody>
      </p:sp>
      <p:sp>
        <p:nvSpPr>
          <p:cNvPr id="24683" name="Text Box 166"/>
          <p:cNvSpPr txBox="1">
            <a:spLocks noChangeArrowheads="1"/>
          </p:cNvSpPr>
          <p:nvPr/>
        </p:nvSpPr>
        <p:spPr bwMode="auto">
          <a:xfrm>
            <a:off x="4246563" y="4446588"/>
            <a:ext cx="96837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 b="1">
                <a:latin typeface="Comic Sans MS" pitchFamily="66" charset="0"/>
              </a:rPr>
              <a:t>Left</a:t>
            </a:r>
          </a:p>
        </p:txBody>
      </p:sp>
      <p:sp>
        <p:nvSpPr>
          <p:cNvPr id="24684" name="Text Box 167"/>
          <p:cNvSpPr txBox="1">
            <a:spLocks noChangeArrowheads="1"/>
          </p:cNvSpPr>
          <p:nvPr/>
        </p:nvSpPr>
        <p:spPr bwMode="auto">
          <a:xfrm>
            <a:off x="571500" y="2959100"/>
            <a:ext cx="128587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omic Sans MS" pitchFamily="66" charset="0"/>
              </a:rPr>
              <a:t>Traffic =</a:t>
            </a:r>
          </a:p>
        </p:txBody>
      </p:sp>
      <p:sp>
        <p:nvSpPr>
          <p:cNvPr id="24685" name="Text Box 168"/>
          <p:cNvSpPr txBox="1">
            <a:spLocks noChangeArrowheads="1"/>
          </p:cNvSpPr>
          <p:nvPr/>
        </p:nvSpPr>
        <p:spPr bwMode="auto">
          <a:xfrm>
            <a:off x="571500" y="3330575"/>
            <a:ext cx="21431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omic Sans MS" pitchFamily="66" charset="0"/>
              </a:rPr>
              <a:t>Uncompressed=</a:t>
            </a:r>
          </a:p>
        </p:txBody>
      </p:sp>
      <p:sp>
        <p:nvSpPr>
          <p:cNvPr id="24686" name="Text Box 169"/>
          <p:cNvSpPr txBox="1">
            <a:spLocks noChangeArrowheads="1"/>
          </p:cNvSpPr>
          <p:nvPr/>
        </p:nvSpPr>
        <p:spPr bwMode="auto">
          <a:xfrm>
            <a:off x="571500" y="3700463"/>
            <a:ext cx="12858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omic Sans MS" pitchFamily="66" charset="0"/>
              </a:rPr>
              <a:t>Depth=</a:t>
            </a:r>
          </a:p>
        </p:txBody>
      </p:sp>
      <p:sp>
        <p:nvSpPr>
          <p:cNvPr id="24687" name="Text Box 170"/>
          <p:cNvSpPr txBox="1">
            <a:spLocks noChangeArrowheads="1"/>
          </p:cNvSpPr>
          <p:nvPr/>
        </p:nvSpPr>
        <p:spPr bwMode="auto">
          <a:xfrm>
            <a:off x="571500" y="4071938"/>
            <a:ext cx="12144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omic Sans MS" pitchFamily="66" charset="0"/>
              </a:rPr>
              <a:t>Status=</a:t>
            </a:r>
          </a:p>
        </p:txBody>
      </p:sp>
      <p:sp>
        <p:nvSpPr>
          <p:cNvPr id="24688" name="Line 171"/>
          <p:cNvSpPr>
            <a:spLocks noChangeShapeType="1"/>
          </p:cNvSpPr>
          <p:nvPr/>
        </p:nvSpPr>
        <p:spPr bwMode="auto">
          <a:xfrm>
            <a:off x="2800350" y="3222625"/>
            <a:ext cx="1733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89" name="Line 172"/>
          <p:cNvSpPr>
            <a:spLocks noChangeShapeType="1"/>
          </p:cNvSpPr>
          <p:nvPr/>
        </p:nvSpPr>
        <p:spPr bwMode="auto">
          <a:xfrm>
            <a:off x="2797175" y="3616325"/>
            <a:ext cx="1733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90" name="Line 173"/>
          <p:cNvSpPr>
            <a:spLocks noChangeShapeType="1"/>
          </p:cNvSpPr>
          <p:nvPr/>
        </p:nvSpPr>
        <p:spPr bwMode="auto">
          <a:xfrm>
            <a:off x="2795588" y="3954463"/>
            <a:ext cx="1733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91" name="Line 174"/>
          <p:cNvSpPr>
            <a:spLocks noChangeShapeType="1"/>
          </p:cNvSpPr>
          <p:nvPr/>
        </p:nvSpPr>
        <p:spPr bwMode="auto">
          <a:xfrm>
            <a:off x="2781300" y="4351338"/>
            <a:ext cx="17335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92" name="Text Box 166"/>
          <p:cNvSpPr txBox="1">
            <a:spLocks noChangeArrowheads="1"/>
          </p:cNvSpPr>
          <p:nvPr/>
        </p:nvSpPr>
        <p:spPr bwMode="auto">
          <a:xfrm>
            <a:off x="5953125" y="4429125"/>
            <a:ext cx="96837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 b="1">
                <a:latin typeface="Comic Sans MS" pitchFamily="66" charset="0"/>
              </a:rPr>
              <a:t>Right</a:t>
            </a:r>
          </a:p>
        </p:txBody>
      </p:sp>
      <p:sp>
        <p:nvSpPr>
          <p:cNvPr id="24693" name="Text Box 166"/>
          <p:cNvSpPr txBox="1">
            <a:spLocks noChangeArrowheads="1"/>
          </p:cNvSpPr>
          <p:nvPr/>
        </p:nvSpPr>
        <p:spPr bwMode="auto">
          <a:xfrm>
            <a:off x="4992688" y="4433888"/>
            <a:ext cx="1216025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 b="1">
                <a:latin typeface="Comic Sans MS" pitchFamily="66" charset="0"/>
              </a:rPr>
              <a:t>Internal (Skip)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278438" y="4068763"/>
            <a:ext cx="863600" cy="2936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fontAlgn="auto">
              <a:spcAft>
                <a:spcPts val="0"/>
              </a:spcAft>
              <a:defRPr/>
            </a:pPr>
            <a:endParaRPr lang="he-IL" sz="1800"/>
          </a:p>
        </p:txBody>
      </p:sp>
      <p:sp>
        <p:nvSpPr>
          <p:cNvPr id="20" name="Rectangle 19"/>
          <p:cNvSpPr/>
          <p:nvPr/>
        </p:nvSpPr>
        <p:spPr>
          <a:xfrm>
            <a:off x="3452813" y="4006850"/>
            <a:ext cx="857250" cy="285750"/>
          </a:xfrm>
          <a:prstGeom prst="rect">
            <a:avLst/>
          </a:prstGeom>
          <a:solidFill>
            <a:schemeClr val="accent1">
              <a:alpha val="33000"/>
            </a:schemeClr>
          </a:solidFill>
          <a:ln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fontAlgn="auto">
              <a:spcAft>
                <a:spcPts val="0"/>
              </a:spcAft>
              <a:defRPr/>
            </a:pPr>
            <a:endParaRPr lang="he-IL" sz="1800"/>
          </a:p>
        </p:txBody>
      </p:sp>
      <p:sp>
        <p:nvSpPr>
          <p:cNvPr id="31" name="Rectangle 13"/>
          <p:cNvSpPr>
            <a:spLocks noChangeArrowheads="1"/>
          </p:cNvSpPr>
          <p:nvPr/>
        </p:nvSpPr>
        <p:spPr bwMode="auto">
          <a:xfrm>
            <a:off x="6097588" y="3297238"/>
            <a:ext cx="719137" cy="1073150"/>
          </a:xfrm>
          <a:prstGeom prst="rect">
            <a:avLst/>
          </a:prstGeom>
          <a:solidFill>
            <a:schemeClr val="bg1">
              <a:alpha val="63000"/>
            </a:schemeClr>
          </a:solidFill>
          <a:ln w="9525" algn="ctr">
            <a:solidFill>
              <a:srgbClr val="BE4B48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wrap="none" anchor="ctr"/>
          <a:lstStyle/>
          <a:p>
            <a:pPr fontAlgn="auto">
              <a:spcAft>
                <a:spcPts val="0"/>
              </a:spcAft>
              <a:defRPr/>
            </a:pPr>
            <a:endParaRPr lang="he-IL" sz="1800">
              <a:solidFill>
                <a:schemeClr val="dk1"/>
              </a:solidFill>
              <a:latin typeface="+mn-lt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08 0.00185 C 0.01302 0.0081 0.00469 -0.00046 0.01094 0.01227 C 0.01215 0.01482 0.01406 0.01713 0.01493 0.01991 C 0.01667 0.02801 0.01719 0.03334 0.02257 0.0382 C 0.02483 0.04259 0.02639 0.04422 0.03021 0.04607 C 0.04184 0.05764 0.06042 0.05556 0.07361 0.05625 C 0.10191 0.05556 0.13316 0.05996 0.16059 0.04607 C 0.16667 0.04283 0.17031 0.03565 0.17604 0.0331 C 0.17865 0.02801 0.1849 0.01968 0.18854 0.01621 C 0.19201 0.00972 0.19062 0.01366 0.19062 0.00324 " pathEditMode="relative" rAng="0" ptsTypes="fffffffffA">
                                      <p:cBhvr>
                                        <p:cTn id="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" y="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9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0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1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507413" cy="1143000"/>
          </a:xfrm>
        </p:spPr>
        <p:txBody>
          <a:bodyPr rtlCol="1">
            <a:normAutofit fontScale="90000"/>
          </a:bodyPr>
          <a:lstStyle/>
          <a:p>
            <a:pPr algn="l" fontAlgn="auto">
              <a:spcAft>
                <a:spcPts val="0"/>
              </a:spcAft>
              <a:defRPr/>
            </a:pPr>
            <a:r>
              <a:rPr lang="en-US" sz="3800" dirty="0" smtClean="0"/>
              <a:t>ACCH Details: </a:t>
            </a:r>
            <a:br>
              <a:rPr lang="en-US" sz="3800" dirty="0" smtClean="0"/>
            </a:br>
            <a:r>
              <a:rPr lang="en-US" sz="3800" dirty="0" smtClean="0"/>
              <a:t>	</a:t>
            </a:r>
            <a:r>
              <a:rPr lang="en-US" sz="3800" b="1" dirty="0" smtClean="0">
                <a:solidFill>
                  <a:srgbClr val="0070C0"/>
                </a:solidFill>
              </a:rPr>
              <a:t>Internal Matches</a:t>
            </a:r>
          </a:p>
        </p:txBody>
      </p:sp>
      <p:sp>
        <p:nvSpPr>
          <p:cNvPr id="25603" name="Rectangle 21"/>
          <p:cNvSpPr>
            <a:spLocks noChangeArrowheads="1"/>
          </p:cNvSpPr>
          <p:nvPr/>
        </p:nvSpPr>
        <p:spPr bwMode="auto">
          <a:xfrm>
            <a:off x="800100" y="1892300"/>
            <a:ext cx="2070100" cy="292100"/>
          </a:xfrm>
          <a:prstGeom prst="rect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 marL="533400" indent="-533400" algn="l" rtl="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he-IL" sz="2400"/>
          </a:p>
        </p:txBody>
      </p:sp>
      <p:sp>
        <p:nvSpPr>
          <p:cNvPr id="25604" name="Rectangle 23"/>
          <p:cNvSpPr>
            <a:spLocks noChangeArrowheads="1"/>
          </p:cNvSpPr>
          <p:nvPr/>
        </p:nvSpPr>
        <p:spPr bwMode="auto">
          <a:xfrm>
            <a:off x="3733800" y="1892300"/>
            <a:ext cx="4191000" cy="292100"/>
          </a:xfrm>
          <a:prstGeom prst="rect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 marL="533400" indent="-533400" algn="l" rtl="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he-IL" sz="2400"/>
          </a:p>
        </p:txBody>
      </p:sp>
      <p:sp>
        <p:nvSpPr>
          <p:cNvPr id="25605" name="Rectangle 24"/>
          <p:cNvSpPr>
            <a:spLocks noChangeArrowheads="1"/>
          </p:cNvSpPr>
          <p:nvPr/>
        </p:nvSpPr>
        <p:spPr bwMode="auto">
          <a:xfrm>
            <a:off x="787400" y="1892300"/>
            <a:ext cx="254000" cy="292100"/>
          </a:xfrm>
          <a:prstGeom prst="rect">
            <a:avLst/>
          </a:prstGeom>
          <a:solidFill>
            <a:srgbClr val="92D050">
              <a:alpha val="43137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indent="-533400"/>
            <a:endParaRPr lang="he-IL" sz="1800">
              <a:latin typeface="Calibri" pitchFamily="34" charset="0"/>
            </a:endParaRPr>
          </a:p>
        </p:txBody>
      </p:sp>
      <p:sp>
        <p:nvSpPr>
          <p:cNvPr id="25606" name="Rectangle 25"/>
          <p:cNvSpPr>
            <a:spLocks noChangeArrowheads="1"/>
          </p:cNvSpPr>
          <p:nvPr/>
        </p:nvSpPr>
        <p:spPr bwMode="auto">
          <a:xfrm>
            <a:off x="2608263" y="1892300"/>
            <a:ext cx="255587" cy="292100"/>
          </a:xfrm>
          <a:prstGeom prst="rect">
            <a:avLst/>
          </a:prstGeom>
          <a:solidFill>
            <a:srgbClr val="00B0F0">
              <a:alpha val="72156"/>
            </a:srgbClr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 marL="533400" indent="-533400" algn="l" rtl="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he-IL" sz="2400"/>
          </a:p>
        </p:txBody>
      </p:sp>
      <p:sp>
        <p:nvSpPr>
          <p:cNvPr id="38" name="Rectangle 37"/>
          <p:cNvSpPr/>
          <p:nvPr/>
        </p:nvSpPr>
        <p:spPr bwMode="auto">
          <a:xfrm>
            <a:off x="4622800" y="1892300"/>
            <a:ext cx="254000" cy="292100"/>
          </a:xfrm>
          <a:prstGeom prst="rect">
            <a:avLst/>
          </a:prstGeom>
          <a:solidFill>
            <a:schemeClr val="accent6">
              <a:lumMod val="75000"/>
              <a:alpha val="64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1"/>
          <a:lstStyle/>
          <a:p>
            <a:pPr marL="533400" indent="-533400" algn="l" rtl="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/>
            </a:pPr>
            <a:endParaRPr lang="he-IL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Rectangle 38"/>
          <p:cNvSpPr/>
          <p:nvPr/>
        </p:nvSpPr>
        <p:spPr bwMode="auto">
          <a:xfrm>
            <a:off x="5499100" y="1898650"/>
            <a:ext cx="254000" cy="292100"/>
          </a:xfrm>
          <a:prstGeom prst="rect">
            <a:avLst/>
          </a:prstGeom>
          <a:solidFill>
            <a:schemeClr val="accent6">
              <a:lumMod val="75000"/>
              <a:alpha val="64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1"/>
          <a:lstStyle/>
          <a:p>
            <a:pPr marL="533400" indent="-533400" algn="l" rtl="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/>
            </a:pPr>
            <a:endParaRPr lang="he-IL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40" name="Rectangle 39"/>
          <p:cNvSpPr/>
          <p:nvPr/>
        </p:nvSpPr>
        <p:spPr bwMode="auto">
          <a:xfrm>
            <a:off x="6400800" y="1892300"/>
            <a:ext cx="254000" cy="292100"/>
          </a:xfrm>
          <a:prstGeom prst="rect">
            <a:avLst/>
          </a:prstGeom>
          <a:solidFill>
            <a:schemeClr val="accent6">
              <a:lumMod val="75000"/>
              <a:alpha val="64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1"/>
          <a:lstStyle/>
          <a:p>
            <a:pPr marL="533400" indent="-533400" algn="l" rtl="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/>
            </a:pPr>
            <a:endParaRPr lang="he-IL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32" name="Rectangle 31"/>
          <p:cNvSpPr>
            <a:spLocks noChangeArrowheads="1"/>
          </p:cNvSpPr>
          <p:nvPr/>
        </p:nvSpPr>
        <p:spPr bwMode="auto">
          <a:xfrm>
            <a:off x="3733800" y="1892300"/>
            <a:ext cx="1139825" cy="292100"/>
          </a:xfrm>
          <a:prstGeom prst="rect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 marL="533400" indent="-533400" algn="l" rtl="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he-IL" sz="2400"/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4876800" y="1892300"/>
            <a:ext cx="885825" cy="292100"/>
          </a:xfrm>
          <a:prstGeom prst="rect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 marL="533400" indent="-533400" algn="l" rtl="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he-IL" sz="2400"/>
          </a:p>
        </p:txBody>
      </p:sp>
      <p:sp>
        <p:nvSpPr>
          <p:cNvPr id="34" name="Rectangle 33"/>
          <p:cNvSpPr>
            <a:spLocks noChangeArrowheads="1"/>
          </p:cNvSpPr>
          <p:nvPr/>
        </p:nvSpPr>
        <p:spPr bwMode="auto">
          <a:xfrm>
            <a:off x="5762625" y="1892300"/>
            <a:ext cx="887413" cy="292100"/>
          </a:xfrm>
          <a:prstGeom prst="rect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 marL="533400" indent="-533400" algn="l" rtl="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he-IL" sz="2400"/>
          </a:p>
        </p:txBody>
      </p:sp>
      <p:sp>
        <p:nvSpPr>
          <p:cNvPr id="35" name="Rectangle 34"/>
          <p:cNvSpPr>
            <a:spLocks noChangeArrowheads="1"/>
          </p:cNvSpPr>
          <p:nvPr/>
        </p:nvSpPr>
        <p:spPr bwMode="auto">
          <a:xfrm>
            <a:off x="6650038" y="1892300"/>
            <a:ext cx="1274762" cy="292100"/>
          </a:xfrm>
          <a:prstGeom prst="rect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 marL="533400" indent="-533400" algn="l" rtl="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he-IL" sz="2400"/>
          </a:p>
        </p:txBody>
      </p:sp>
      <p:sp>
        <p:nvSpPr>
          <p:cNvPr id="25614" name="Rectangle 36"/>
          <p:cNvSpPr>
            <a:spLocks noChangeArrowheads="1"/>
          </p:cNvSpPr>
          <p:nvPr/>
        </p:nvSpPr>
        <p:spPr bwMode="auto">
          <a:xfrm>
            <a:off x="3733800" y="1885950"/>
            <a:ext cx="254000" cy="292100"/>
          </a:xfrm>
          <a:prstGeom prst="rect">
            <a:avLst/>
          </a:prstGeom>
          <a:solidFill>
            <a:srgbClr val="92D050">
              <a:alpha val="43137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indent="-533400"/>
            <a:endParaRPr lang="he-IL" sz="1800">
              <a:latin typeface="Calibri" pitchFamily="34" charset="0"/>
            </a:endParaRPr>
          </a:p>
        </p:txBody>
      </p:sp>
      <p:sp>
        <p:nvSpPr>
          <p:cNvPr id="41" name="Rectangle 40"/>
          <p:cNvSpPr>
            <a:spLocks noChangeArrowheads="1"/>
          </p:cNvSpPr>
          <p:nvPr/>
        </p:nvSpPr>
        <p:spPr bwMode="auto">
          <a:xfrm>
            <a:off x="7670800" y="1898650"/>
            <a:ext cx="254000" cy="292100"/>
          </a:xfrm>
          <a:prstGeom prst="rect">
            <a:avLst/>
          </a:prstGeom>
          <a:solidFill>
            <a:srgbClr val="00B0F0">
              <a:alpha val="72156"/>
            </a:srgbClr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 marL="533400" indent="-533400" algn="l" rtl="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he-IL" sz="2400"/>
          </a:p>
        </p:txBody>
      </p:sp>
      <p:sp>
        <p:nvSpPr>
          <p:cNvPr id="25616" name="Rectangle 42"/>
          <p:cNvSpPr>
            <a:spLocks noChangeArrowheads="1"/>
          </p:cNvSpPr>
          <p:nvPr/>
        </p:nvSpPr>
        <p:spPr bwMode="auto">
          <a:xfrm>
            <a:off x="787400" y="2397125"/>
            <a:ext cx="254000" cy="292100"/>
          </a:xfrm>
          <a:prstGeom prst="rect">
            <a:avLst/>
          </a:prstGeom>
          <a:solidFill>
            <a:srgbClr val="92D050">
              <a:alpha val="43137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indent="-533400"/>
            <a:endParaRPr lang="he-IL" sz="1800">
              <a:latin typeface="Calibri" pitchFamily="34" charset="0"/>
            </a:endParaRPr>
          </a:p>
        </p:txBody>
      </p:sp>
      <p:sp>
        <p:nvSpPr>
          <p:cNvPr id="25617" name="Rectangle 43"/>
          <p:cNvSpPr>
            <a:spLocks noChangeArrowheads="1"/>
          </p:cNvSpPr>
          <p:nvPr/>
        </p:nvSpPr>
        <p:spPr bwMode="auto">
          <a:xfrm>
            <a:off x="785813" y="2917825"/>
            <a:ext cx="255587" cy="290513"/>
          </a:xfrm>
          <a:prstGeom prst="rect">
            <a:avLst/>
          </a:prstGeom>
          <a:solidFill>
            <a:srgbClr val="00B0F0">
              <a:alpha val="72156"/>
            </a:srgbClr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 marL="533400" indent="-533400" algn="l" rtl="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he-IL" sz="2400"/>
          </a:p>
        </p:txBody>
      </p:sp>
      <p:sp>
        <p:nvSpPr>
          <p:cNvPr id="45" name="TextBox 44"/>
          <p:cNvSpPr txBox="1"/>
          <p:nvPr/>
        </p:nvSpPr>
        <p:spPr>
          <a:xfrm>
            <a:off x="1244600" y="2357438"/>
            <a:ext cx="1930400" cy="461962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Comic Sans MS" pitchFamily="66" charset="0"/>
                <a:cs typeface="+mj-cs"/>
              </a:rPr>
              <a:t>Left Scan</a:t>
            </a:r>
            <a:endParaRPr lang="he-IL" sz="2400" dirty="0">
              <a:latin typeface="Comic Sans MS" pitchFamily="66" charset="0"/>
              <a:cs typeface="+mj-cs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244600" y="2857500"/>
            <a:ext cx="1930400" cy="4619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Comic Sans MS" pitchFamily="66" charset="0"/>
                <a:cs typeface="+mj-cs"/>
              </a:rPr>
              <a:t>Right Scan</a:t>
            </a:r>
            <a:endParaRPr lang="he-IL" sz="2400" dirty="0">
              <a:latin typeface="Comic Sans MS" pitchFamily="66" charset="0"/>
              <a:cs typeface="+mj-cs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14375" y="4425950"/>
            <a:ext cx="7700963" cy="2087563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marL="342900" indent="-342900" algn="l" rtl="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Comic Sans MS" pitchFamily="66" charset="0"/>
                <a:cs typeface="+mj-cs"/>
              </a:rPr>
              <a:t>In case of internal Matches:</a:t>
            </a:r>
          </a:p>
          <a:p>
            <a:pPr marL="800100" lvl="2" indent="-342900" algn="l" rtl="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Comic Sans MS" pitchFamily="66" charset="0"/>
                <a:cs typeface="+mj-cs"/>
              </a:rPr>
              <a:t>Slice pointer into sections using the byte with status Match as section right boundary</a:t>
            </a:r>
          </a:p>
          <a:p>
            <a:pPr marL="800100" lvl="2" indent="-342900" algn="l" rtl="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Comic Sans MS" pitchFamily="66" charset="0"/>
                <a:cs typeface="+mj-cs"/>
              </a:rPr>
              <a:t>For each section, perform “right boundary scan” in order to re-sync with DFA</a:t>
            </a:r>
          </a:p>
          <a:p>
            <a:pPr marL="800100" lvl="2" indent="-342900" algn="l" rtl="0" fontAlgn="auto">
              <a:lnSpc>
                <a:spcPct val="80000"/>
              </a:lnSpc>
              <a:spcBef>
                <a:spcPct val="2000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>
                <a:latin typeface="Comic Sans MS" pitchFamily="66" charset="0"/>
                <a:cs typeface="+mj-cs"/>
              </a:rPr>
              <a:t>Fully copied pattern would be detected</a:t>
            </a:r>
            <a:endParaRPr lang="he-IL" sz="2400" dirty="0">
              <a:latin typeface="Comic Sans MS" pitchFamily="66" charset="0"/>
              <a:cs typeface="+mj-cs"/>
            </a:endParaRPr>
          </a:p>
        </p:txBody>
      </p:sp>
      <p:sp>
        <p:nvSpPr>
          <p:cNvPr id="48" name="Flowchart: Connector 47"/>
          <p:cNvSpPr/>
          <p:nvPr/>
        </p:nvSpPr>
        <p:spPr bwMode="auto">
          <a:xfrm>
            <a:off x="4810125" y="2009775"/>
            <a:ext cx="66675" cy="66675"/>
          </a:xfrm>
          <a:prstGeom prst="flowChartConnector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rtlCol="1"/>
          <a:lstStyle/>
          <a:p>
            <a:pPr marL="533400" indent="-533400" algn="l" rtl="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/>
            </a:pPr>
            <a:endParaRPr lang="he-IL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Flowchart: Connector 48"/>
          <p:cNvSpPr/>
          <p:nvPr/>
        </p:nvSpPr>
        <p:spPr bwMode="auto">
          <a:xfrm>
            <a:off x="5686425" y="2009775"/>
            <a:ext cx="66675" cy="66675"/>
          </a:xfrm>
          <a:prstGeom prst="flowChartConnector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rtlCol="1"/>
          <a:lstStyle/>
          <a:p>
            <a:pPr marL="533400" indent="-533400" algn="l" rtl="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/>
            </a:pPr>
            <a:endParaRPr lang="he-IL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Flowchart: Connector 49"/>
          <p:cNvSpPr/>
          <p:nvPr/>
        </p:nvSpPr>
        <p:spPr bwMode="auto">
          <a:xfrm>
            <a:off x="6572251" y="2009775"/>
            <a:ext cx="66675" cy="66675"/>
          </a:xfrm>
          <a:prstGeom prst="flowChartConnector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rtlCol="1"/>
          <a:lstStyle/>
          <a:p>
            <a:pPr marL="533400" indent="-533400" algn="l" rtl="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/>
            </a:pPr>
            <a:endParaRPr lang="he-IL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Rectangle 53"/>
          <p:cNvSpPr/>
          <p:nvPr/>
        </p:nvSpPr>
        <p:spPr bwMode="auto">
          <a:xfrm>
            <a:off x="785813" y="3441700"/>
            <a:ext cx="255587" cy="290513"/>
          </a:xfrm>
          <a:prstGeom prst="rect">
            <a:avLst/>
          </a:prstGeom>
          <a:solidFill>
            <a:schemeClr val="accent6">
              <a:lumMod val="75000"/>
              <a:alpha val="64000"/>
            </a:scheme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tlCol="1"/>
          <a:lstStyle/>
          <a:p>
            <a:pPr marL="533400" indent="-533400" algn="l" rtl="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/>
            </a:pPr>
            <a:endParaRPr lang="he-IL" sz="3600">
              <a:latin typeface="Arial" pitchFamily="34" charset="0"/>
              <a:cs typeface="Arial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1244600" y="3395663"/>
            <a:ext cx="4899025" cy="461962"/>
          </a:xfrm>
          <a:prstGeom prst="rect">
            <a:avLst/>
          </a:prstGeom>
          <a:noFill/>
        </p:spPr>
        <p:txBody>
          <a:bodyPr rtlCol="1">
            <a:spAutoFit/>
          </a:bodyPr>
          <a:lstStyle/>
          <a:p>
            <a:pPr algn="l" rtl="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dirty="0">
                <a:latin typeface="Comic Sans MS" pitchFamily="66" charset="0"/>
                <a:cs typeface="+mj-cs"/>
              </a:rPr>
              <a:t>Right Scan </a:t>
            </a:r>
            <a:r>
              <a:rPr lang="en-US" dirty="0">
                <a:latin typeface="Comic Sans MS" pitchFamily="66" charset="0"/>
                <a:cs typeface="+mj-cs"/>
              </a:rPr>
              <a:t>(end of Match Section)</a:t>
            </a:r>
            <a:endParaRPr lang="he-IL" sz="2400" dirty="0">
              <a:latin typeface="Comic Sans MS" pitchFamily="66" charset="0"/>
              <a:cs typeface="+mj-cs"/>
            </a:endParaRPr>
          </a:p>
        </p:txBody>
      </p:sp>
      <p:sp>
        <p:nvSpPr>
          <p:cNvPr id="27" name="TextBox 26"/>
          <p:cNvSpPr txBox="1">
            <a:spLocks noChangeArrowheads="1"/>
          </p:cNvSpPr>
          <p:nvPr/>
        </p:nvSpPr>
        <p:spPr bwMode="auto">
          <a:xfrm>
            <a:off x="6572250" y="2773363"/>
            <a:ext cx="1214438" cy="3698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800">
                <a:latin typeface="Comic Sans MS" pitchFamily="66" charset="0"/>
              </a:rPr>
              <a:t>matches</a:t>
            </a:r>
            <a:endParaRPr lang="he-IL" sz="1800">
              <a:latin typeface="Comic Sans MS" pitchFamily="66" charset="0"/>
            </a:endParaRPr>
          </a:p>
        </p:txBody>
      </p:sp>
      <p:cxnSp>
        <p:nvCxnSpPr>
          <p:cNvPr id="29" name="Straight Arrow Connector 28"/>
          <p:cNvCxnSpPr>
            <a:stCxn id="27" idx="0"/>
            <a:endCxn id="0" idx="2"/>
          </p:cNvCxnSpPr>
          <p:nvPr/>
        </p:nvCxnSpPr>
        <p:spPr>
          <a:xfrm rot="16200000" flipV="1">
            <a:off x="5630069" y="1223169"/>
            <a:ext cx="730250" cy="23701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27" idx="0"/>
            <a:endCxn id="0" idx="3"/>
          </p:cNvCxnSpPr>
          <p:nvPr/>
        </p:nvCxnSpPr>
        <p:spPr>
          <a:xfrm rot="16200000" flipV="1">
            <a:off x="6084888" y="1677987"/>
            <a:ext cx="706438" cy="148431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>
            <a:stCxn id="27" idx="0"/>
            <a:endCxn id="0" idx="0"/>
          </p:cNvCxnSpPr>
          <p:nvPr/>
        </p:nvCxnSpPr>
        <p:spPr>
          <a:xfrm rot="16200000" flipV="1">
            <a:off x="6511132" y="2104231"/>
            <a:ext cx="763588" cy="5746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32" grpId="0" animBg="1"/>
      <p:bldP spid="33" grpId="0" animBg="1"/>
      <p:bldP spid="34" grpId="0" animBg="1"/>
      <p:bldP spid="35" grpId="0" animBg="1"/>
      <p:bldP spid="41" grpId="0" animBg="1"/>
      <p:bldP spid="2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cs typeface="Times New Roman" pitchFamily="18" charset="0"/>
              </a:rPr>
              <a:t>Optimization I</a:t>
            </a:r>
            <a:endParaRPr lang="he-IL" smtClean="0"/>
          </a:p>
        </p:txBody>
      </p:sp>
      <p:sp>
        <p:nvSpPr>
          <p:cNvPr id="27651" name="Content Placeholder 4"/>
          <p:cNvSpPr>
            <a:spLocks noGrp="1"/>
          </p:cNvSpPr>
          <p:nvPr>
            <p:ph idx="1"/>
          </p:nvPr>
        </p:nvSpPr>
        <p:spPr>
          <a:xfrm>
            <a:off x="457200" y="1260475"/>
            <a:ext cx="8229600" cy="5264150"/>
          </a:xfrm>
        </p:spPr>
        <p:txBody>
          <a:bodyPr/>
          <a:lstStyle/>
          <a:p>
            <a:r>
              <a:rPr lang="en-US" sz="2300" smtClean="0">
                <a:cs typeface="Times New Roman" pitchFamily="18" charset="0"/>
              </a:rPr>
              <a:t>Maintain a list of </a:t>
            </a:r>
            <a:r>
              <a:rPr lang="en-US" sz="2300" b="1" i="1" smtClean="0">
                <a:solidFill>
                  <a:schemeClr val="accent2"/>
                </a:solidFill>
                <a:cs typeface="Times New Roman" pitchFamily="18" charset="0"/>
              </a:rPr>
              <a:t>Match occurrences</a:t>
            </a:r>
            <a:r>
              <a:rPr lang="en-US" sz="2300" smtClean="0">
                <a:cs typeface="Times New Roman" pitchFamily="18" charset="0"/>
              </a:rPr>
              <a:t> and the corresponding pattern/s</a:t>
            </a:r>
            <a:endParaRPr lang="en-US" sz="2400" smtClean="0">
              <a:cs typeface="Times New Roman" pitchFamily="18" charset="0"/>
            </a:endParaRPr>
          </a:p>
          <a:p>
            <a:r>
              <a:rPr lang="en-US" sz="2400" b="1" i="1" smtClean="0">
                <a:cs typeface="Times New Roman" pitchFamily="18" charset="0"/>
              </a:rPr>
              <a:t>Match</a:t>
            </a:r>
            <a:r>
              <a:rPr lang="en-US" sz="2400" smtClean="0">
                <a:cs typeface="Times New Roman" pitchFamily="18" charset="0"/>
              </a:rPr>
              <a:t> in the referred bytes </a:t>
            </a:r>
            <a:r>
              <a:rPr lang="en-US" sz="2400" smtClean="0">
                <a:cs typeface="Times New Roman" pitchFamily="18" charset="0"/>
                <a:sym typeface="Wingdings" pitchFamily="2" charset="2"/>
              </a:rPr>
              <a:t> </a:t>
            </a:r>
            <a:r>
              <a:rPr lang="en-US" sz="2300" smtClean="0">
                <a:cs typeface="Times New Roman" pitchFamily="18" charset="0"/>
              </a:rPr>
              <a:t>Check if the matched pattern is fully contained in the pointer area </a:t>
            </a:r>
            <a:r>
              <a:rPr lang="en-US" sz="2300" smtClean="0">
                <a:cs typeface="Times New Roman" pitchFamily="18" charset="0"/>
                <a:sym typeface="Wingdings" pitchFamily="2" charset="2"/>
              </a:rPr>
              <a:t> if so we have a match!</a:t>
            </a:r>
            <a:endParaRPr lang="en-US" sz="2300" smtClean="0">
              <a:cs typeface="Times New Roman" pitchFamily="18" charset="0"/>
            </a:endParaRPr>
          </a:p>
          <a:p>
            <a:pPr lvl="1"/>
            <a:r>
              <a:rPr lang="en-US" sz="2200" smtClean="0">
                <a:cs typeface="Times New Roman" pitchFamily="18" charset="0"/>
              </a:rPr>
              <a:t>Just compare the pattern length with the pointer area</a:t>
            </a:r>
          </a:p>
          <a:p>
            <a:endParaRPr lang="he-IL" smtClean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3FDEE30-6B5A-4183-860F-B7DAA71BBAA0}" type="slidenum">
              <a:rPr lang="he-IL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27653" name="Rectangle 5"/>
          <p:cNvSpPr>
            <a:spLocks noChangeArrowheads="1"/>
          </p:cNvSpPr>
          <p:nvPr/>
        </p:nvSpPr>
        <p:spPr bwMode="auto">
          <a:xfrm>
            <a:off x="465138" y="3849688"/>
            <a:ext cx="4191000" cy="292100"/>
          </a:xfrm>
          <a:prstGeom prst="rect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 marL="533400" indent="-533400" algn="l" rtl="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he-IL" sz="2400"/>
          </a:p>
        </p:txBody>
      </p:sp>
      <p:sp>
        <p:nvSpPr>
          <p:cNvPr id="27654" name="Rectangle 13"/>
          <p:cNvSpPr>
            <a:spLocks noChangeArrowheads="1"/>
          </p:cNvSpPr>
          <p:nvPr/>
        </p:nvSpPr>
        <p:spPr bwMode="auto">
          <a:xfrm>
            <a:off x="465138" y="3843338"/>
            <a:ext cx="254000" cy="292100"/>
          </a:xfrm>
          <a:prstGeom prst="rect">
            <a:avLst/>
          </a:prstGeom>
          <a:solidFill>
            <a:srgbClr val="92D050">
              <a:alpha val="43137"/>
            </a:srgbClr>
          </a:solidFill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wrap="none" anchor="ctr"/>
          <a:lstStyle/>
          <a:p>
            <a:pPr indent="-533400"/>
            <a:endParaRPr lang="he-IL" sz="1800">
              <a:latin typeface="Calibri" pitchFamily="34" charset="0"/>
            </a:endParaRPr>
          </a:p>
        </p:txBody>
      </p:sp>
      <p:sp>
        <p:nvSpPr>
          <p:cNvPr id="27655" name="Rectangle 14"/>
          <p:cNvSpPr>
            <a:spLocks noChangeArrowheads="1"/>
          </p:cNvSpPr>
          <p:nvPr/>
        </p:nvSpPr>
        <p:spPr bwMode="auto">
          <a:xfrm>
            <a:off x="4402138" y="3856038"/>
            <a:ext cx="254000" cy="292100"/>
          </a:xfrm>
          <a:prstGeom prst="rect">
            <a:avLst/>
          </a:prstGeom>
          <a:solidFill>
            <a:srgbClr val="00B0F0">
              <a:alpha val="74901"/>
            </a:srgbClr>
          </a:solidFill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 marL="533400" indent="-533400" algn="l" rtl="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</a:pPr>
            <a:endParaRPr lang="he-IL" sz="2400"/>
          </a:p>
        </p:txBody>
      </p:sp>
      <p:sp>
        <p:nvSpPr>
          <p:cNvPr id="16" name="Flowchart: Connector 15"/>
          <p:cNvSpPr/>
          <p:nvPr/>
        </p:nvSpPr>
        <p:spPr bwMode="auto">
          <a:xfrm>
            <a:off x="1542145" y="3967231"/>
            <a:ext cx="66675" cy="66675"/>
          </a:xfrm>
          <a:prstGeom prst="flowChartConnector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rtlCol="1"/>
          <a:lstStyle/>
          <a:p>
            <a:pPr marL="533400" indent="-533400" algn="l" rtl="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/>
            </a:pPr>
            <a:endParaRPr lang="he-IL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Flowchart: Connector 16"/>
          <p:cNvSpPr/>
          <p:nvPr/>
        </p:nvSpPr>
        <p:spPr bwMode="auto">
          <a:xfrm>
            <a:off x="2418445" y="3967231"/>
            <a:ext cx="66675" cy="66675"/>
          </a:xfrm>
          <a:prstGeom prst="flowChartConnector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rtlCol="1"/>
          <a:lstStyle/>
          <a:p>
            <a:pPr marL="533400" indent="-533400" algn="l" rtl="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/>
            </a:pPr>
            <a:endParaRPr lang="he-IL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Flowchart: Connector 17"/>
          <p:cNvSpPr/>
          <p:nvPr/>
        </p:nvSpPr>
        <p:spPr bwMode="auto">
          <a:xfrm>
            <a:off x="3304271" y="3967231"/>
            <a:ext cx="66675" cy="66675"/>
          </a:xfrm>
          <a:prstGeom prst="flowChartConnector">
            <a:avLst/>
          </a:prstGeom>
          <a:solidFill>
            <a:srgbClr val="FF0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txBody>
          <a:bodyPr rtlCol="1"/>
          <a:lstStyle/>
          <a:p>
            <a:pPr marL="533400" indent="-533400" algn="l" rtl="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Char char="n"/>
              <a:defRPr/>
            </a:pPr>
            <a:endParaRPr lang="he-IL" sz="240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9900" y="4454525"/>
            <a:ext cx="1114425" cy="3683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rtlCol="1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Offset</a:t>
            </a:r>
            <a:endParaRPr lang="he-IL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584325" y="4449763"/>
            <a:ext cx="1557338" cy="368300"/>
          </a:xfrm>
          <a:prstGeom prst="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txBody>
          <a:bodyPr rtlCol="1">
            <a:spAutoFit/>
          </a:bodyPr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Pattern list</a:t>
            </a:r>
            <a:endParaRPr lang="he-IL" sz="1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cs typeface="+mn-cs"/>
            </a:endParaRPr>
          </a:p>
        </p:txBody>
      </p:sp>
      <p:sp>
        <p:nvSpPr>
          <p:cNvPr id="27667" name="TextBox 21"/>
          <p:cNvSpPr txBox="1">
            <a:spLocks noChangeArrowheads="1"/>
          </p:cNvSpPr>
          <p:nvPr/>
        </p:nvSpPr>
        <p:spPr bwMode="auto">
          <a:xfrm>
            <a:off x="469900" y="4821238"/>
            <a:ext cx="1114425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alibri" pitchFamily="34" charset="0"/>
              </a:rPr>
              <a:t>xxxxx</a:t>
            </a:r>
            <a:endParaRPr lang="he-IL" sz="1800">
              <a:latin typeface="Calibri" pitchFamily="34" charset="0"/>
            </a:endParaRPr>
          </a:p>
        </p:txBody>
      </p:sp>
      <p:sp>
        <p:nvSpPr>
          <p:cNvPr id="27668" name="TextBox 22"/>
          <p:cNvSpPr txBox="1">
            <a:spLocks noChangeArrowheads="1"/>
          </p:cNvSpPr>
          <p:nvPr/>
        </p:nvSpPr>
        <p:spPr bwMode="auto">
          <a:xfrm>
            <a:off x="1584325" y="4816475"/>
            <a:ext cx="1557338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alibri" pitchFamily="34" charset="0"/>
              </a:rPr>
              <a:t>‘abcd’</a:t>
            </a:r>
            <a:endParaRPr lang="he-IL" sz="1800">
              <a:latin typeface="Calibri" pitchFamily="34" charset="0"/>
            </a:endParaRPr>
          </a:p>
        </p:txBody>
      </p:sp>
      <p:sp>
        <p:nvSpPr>
          <p:cNvPr id="27669" name="TextBox 23"/>
          <p:cNvSpPr txBox="1">
            <a:spLocks noChangeArrowheads="1"/>
          </p:cNvSpPr>
          <p:nvPr/>
        </p:nvSpPr>
        <p:spPr bwMode="auto">
          <a:xfrm>
            <a:off x="469900" y="5189538"/>
            <a:ext cx="1114425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alibri" pitchFamily="34" charset="0"/>
              </a:rPr>
              <a:t>yyyyy</a:t>
            </a:r>
            <a:endParaRPr lang="he-IL" sz="1800">
              <a:latin typeface="Calibri" pitchFamily="34" charset="0"/>
            </a:endParaRPr>
          </a:p>
        </p:txBody>
      </p:sp>
      <p:sp>
        <p:nvSpPr>
          <p:cNvPr id="27670" name="TextBox 24"/>
          <p:cNvSpPr txBox="1">
            <a:spLocks noChangeArrowheads="1"/>
          </p:cNvSpPr>
          <p:nvPr/>
        </p:nvSpPr>
        <p:spPr bwMode="auto">
          <a:xfrm>
            <a:off x="1584325" y="5184775"/>
            <a:ext cx="1557338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alibri" pitchFamily="34" charset="0"/>
              </a:rPr>
              <a:t>‘xyz’;’klmxyz’</a:t>
            </a:r>
            <a:endParaRPr lang="he-IL" sz="1800">
              <a:latin typeface="Calibri" pitchFamily="34" charset="0"/>
            </a:endParaRPr>
          </a:p>
        </p:txBody>
      </p:sp>
      <p:sp>
        <p:nvSpPr>
          <p:cNvPr id="27671" name="TextBox 25"/>
          <p:cNvSpPr txBox="1">
            <a:spLocks noChangeArrowheads="1"/>
          </p:cNvSpPr>
          <p:nvPr/>
        </p:nvSpPr>
        <p:spPr bwMode="auto">
          <a:xfrm>
            <a:off x="469900" y="5557838"/>
            <a:ext cx="1114425" cy="3698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alibri" pitchFamily="34" charset="0"/>
              </a:rPr>
              <a:t>zzzzzz</a:t>
            </a:r>
            <a:endParaRPr lang="he-IL" sz="1800">
              <a:latin typeface="Calibri" pitchFamily="34" charset="0"/>
            </a:endParaRPr>
          </a:p>
        </p:txBody>
      </p:sp>
      <p:sp>
        <p:nvSpPr>
          <p:cNvPr id="27672" name="TextBox 26"/>
          <p:cNvSpPr txBox="1">
            <a:spLocks noChangeArrowheads="1"/>
          </p:cNvSpPr>
          <p:nvPr/>
        </p:nvSpPr>
        <p:spPr bwMode="auto">
          <a:xfrm>
            <a:off x="1584325" y="5553075"/>
            <a:ext cx="1557338" cy="3698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latin typeface="Calibri" pitchFamily="34" charset="0"/>
              </a:rPr>
              <a:t>‘000’;’00000’</a:t>
            </a:r>
            <a:endParaRPr lang="he-IL" sz="1800">
              <a:latin typeface="Calibri" pitchFamily="34" charset="0"/>
            </a:endParaRPr>
          </a:p>
        </p:txBody>
      </p:sp>
      <p:sp>
        <p:nvSpPr>
          <p:cNvPr id="27688" name="Text Box 40"/>
          <p:cNvSpPr txBox="1">
            <a:spLocks noChangeArrowheads="1"/>
          </p:cNvSpPr>
          <p:nvPr/>
        </p:nvSpPr>
        <p:spPr bwMode="auto">
          <a:xfrm>
            <a:off x="3563938" y="4365625"/>
            <a:ext cx="5580062" cy="215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l"/>
            <a:r>
              <a:rPr lang="en-US" sz="1800">
                <a:solidFill>
                  <a:schemeClr val="accent2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Pro’s:</a:t>
            </a:r>
            <a:r>
              <a:rPr lang="en-US" sz="180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 </a:t>
            </a:r>
          </a:p>
          <a:p>
            <a:pPr marL="800100" lvl="1" indent="-342900" algn="l" rtl="0">
              <a:buFontTx/>
              <a:buChar char="•"/>
            </a:pPr>
            <a:r>
              <a:rPr lang="en-US" sz="180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Scans only pointer’s borders</a:t>
            </a:r>
          </a:p>
          <a:p>
            <a:pPr marL="800100" lvl="1" indent="-342900" algn="l" rtl="0">
              <a:buFontTx/>
              <a:buChar char="•"/>
            </a:pPr>
            <a:r>
              <a:rPr lang="en-US" sz="180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Great for data with many matches</a:t>
            </a:r>
          </a:p>
          <a:p>
            <a:pPr marL="342900" indent="-342900" algn="l"/>
            <a:r>
              <a:rPr lang="en-US" sz="1800">
                <a:solidFill>
                  <a:schemeClr val="accent2"/>
                </a:solidFill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Con’s</a:t>
            </a:r>
          </a:p>
          <a:p>
            <a:pPr marL="800100" lvl="1" indent="-342900" algn="l" rtl="0">
              <a:buFontTx/>
              <a:buChar char="•"/>
            </a:pPr>
            <a:r>
              <a:rPr lang="en-US" sz="180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Extra memory used for handling data structure</a:t>
            </a:r>
          </a:p>
          <a:p>
            <a:pPr marL="800100" lvl="1" indent="-342900" algn="l" rtl="0">
              <a:buFontTx/>
              <a:buChar char="•"/>
            </a:pPr>
            <a:r>
              <a:rPr lang="en-US" sz="1800"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~2KB per open session (for snort pattern set)</a:t>
            </a:r>
            <a:endParaRPr lang="he-IL" sz="1800">
              <a:latin typeface="Comic Sans MS" pitchFamily="66" charset="0"/>
              <a:ea typeface="Arial Unicode MS" pitchFamily="34" charset="-128"/>
              <a:cs typeface="Arial Unicode MS" pitchFamily="34" charset="-128"/>
            </a:endParaRPr>
          </a:p>
          <a:p>
            <a:pPr marL="342900" indent="-342900" algn="l" rtl="0">
              <a:spcBef>
                <a:spcPct val="50000"/>
              </a:spcBef>
              <a:buFontTx/>
              <a:buChar char="•"/>
            </a:pPr>
            <a:endParaRPr lang="en-US" sz="1800">
              <a:latin typeface="Comic Sans MS" pitchFamily="66" charset="0"/>
              <a:ea typeface="Arial Unicode MS" pitchFamily="34" charset="-128"/>
              <a:cs typeface="Arial Unicode MS" pitchFamily="34" charset="-128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cs typeface="Times New Roman" pitchFamily="18" charset="0"/>
              </a:rPr>
              <a:t>Experimental Results</a:t>
            </a:r>
          </a:p>
        </p:txBody>
      </p:sp>
      <p:sp>
        <p:nvSpPr>
          <p:cNvPr id="23555" name="Rectangle 3"/>
          <p:cNvSpPr>
            <a:spLocks noGrp="1"/>
          </p:cNvSpPr>
          <p:nvPr>
            <p:ph type="body" idx="4294967295"/>
          </p:nvPr>
        </p:nvSpPr>
        <p:spPr>
          <a:xfrm>
            <a:off x="457200" y="1357313"/>
            <a:ext cx="8229600" cy="4525962"/>
          </a:xfrm>
        </p:spPr>
        <p:txBody>
          <a:bodyPr rtlCol="1">
            <a:normAutofit lnSpcReduction="10000"/>
          </a:bodyPr>
          <a:lstStyle/>
          <a:p>
            <a:pPr lvl="1" fontAlgn="auto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200" b="1" dirty="0" smtClean="0">
              <a:solidFill>
                <a:srgbClr val="953735"/>
              </a:solidFill>
            </a:endParaRP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Data Set:</a:t>
            </a:r>
            <a:endParaRPr lang="en-US" sz="2200" b="1" dirty="0" smtClean="0">
              <a:solidFill>
                <a:srgbClr val="0070C0"/>
              </a:solidFill>
            </a:endParaRP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200" b="1" dirty="0" smtClean="0">
                <a:solidFill>
                  <a:srgbClr val="0070C0"/>
                </a:solidFill>
              </a:rPr>
              <a:t>14,078</a:t>
            </a:r>
            <a:r>
              <a:rPr lang="en-US" sz="2200" dirty="0" smtClean="0"/>
              <a:t> compressed HTTP responses </a:t>
            </a:r>
            <a:r>
              <a:rPr lang="en-US" sz="2000" i="1" dirty="0" smtClean="0"/>
              <a:t>(list from alexa.org TOP 1M)</a:t>
            </a:r>
            <a:endParaRPr lang="en-US" sz="2200" i="1" dirty="0" smtClean="0"/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200" b="1" dirty="0" smtClean="0">
                <a:solidFill>
                  <a:srgbClr val="0070C0"/>
                </a:solidFill>
              </a:rPr>
              <a:t>808MB</a:t>
            </a:r>
            <a:r>
              <a:rPr lang="en-US" sz="2200" dirty="0" smtClean="0"/>
              <a:t> in an uncompressed form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200" b="1" dirty="0" smtClean="0">
                <a:solidFill>
                  <a:srgbClr val="0070C0"/>
                </a:solidFill>
              </a:rPr>
              <a:t>160MB</a:t>
            </a:r>
            <a:r>
              <a:rPr lang="en-US" sz="2200" dirty="0" smtClean="0"/>
              <a:t> in compressed form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200" b="1" dirty="0" smtClean="0">
                <a:solidFill>
                  <a:srgbClr val="0070C0"/>
                </a:solidFill>
              </a:rPr>
              <a:t>92.1%</a:t>
            </a:r>
            <a:r>
              <a:rPr lang="en-US" sz="2200" dirty="0" smtClean="0"/>
              <a:t> represented by pointers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200" b="1" dirty="0" smtClean="0">
                <a:solidFill>
                  <a:srgbClr val="0070C0"/>
                </a:solidFill>
              </a:rPr>
              <a:t>16.7</a:t>
            </a:r>
            <a:r>
              <a:rPr lang="en-US" sz="2200" dirty="0" smtClean="0"/>
              <a:t> average pointer length</a:t>
            </a:r>
          </a:p>
          <a:p>
            <a:pPr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en-US" sz="2400" dirty="0" smtClean="0"/>
              <a:t>Pattern Set: 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200" dirty="0" smtClean="0"/>
              <a:t>ModSecurity:	124  patterns	(655 hits)</a:t>
            </a:r>
          </a:p>
          <a:p>
            <a:pPr lvl="1" fontAlgn="auto">
              <a:spcAft>
                <a:spcPts val="0"/>
              </a:spcAft>
              <a:buFont typeface="Arial" pitchFamily="34" charset="0"/>
              <a:buChar char="–"/>
              <a:defRPr/>
            </a:pPr>
            <a:r>
              <a:rPr lang="en-US" sz="2200" dirty="0" smtClean="0"/>
              <a:t>Snort:		8K patterns  	(14M hits)</a:t>
            </a:r>
            <a:br>
              <a:rPr lang="en-US" sz="2200" dirty="0" smtClean="0"/>
            </a:br>
            <a:r>
              <a:rPr lang="en-US" sz="2200" dirty="0" smtClean="0"/>
              <a:t>			1.2K textual</a:t>
            </a: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rtlCol="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5EED168C-BD06-4934-9D16-57921DD2B32F}" type="slidenum">
              <a:rPr lang="he-IL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23</a:t>
            </a:fld>
            <a:endParaRPr lang="he-IL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 idx="4294967295"/>
          </p:nvPr>
        </p:nvSpPr>
        <p:spPr>
          <a:xfrm>
            <a:off x="250825" y="260350"/>
            <a:ext cx="8642350" cy="1143000"/>
          </a:xfrm>
        </p:spPr>
        <p:txBody>
          <a:bodyPr/>
          <a:lstStyle/>
          <a:p>
            <a:r>
              <a:rPr lang="en-US" smtClean="0">
                <a:cs typeface="Times New Roman" pitchFamily="18" charset="0"/>
              </a:rPr>
              <a:t>Experimental Results: Snort</a:t>
            </a:r>
            <a:endParaRPr lang="he-IL" smtClean="0"/>
          </a:p>
        </p:txBody>
      </p:sp>
      <p:pic>
        <p:nvPicPr>
          <p:cNvPr id="24579" name="Picture 3" descr="C:\Documents and Settings\YAEL\My Documents\Study\Thesis\Figures\ScanPerformance.em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40" y="1290969"/>
            <a:ext cx="7273328" cy="3271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  <p:sp>
        <p:nvSpPr>
          <p:cNvPr id="5" name="Rectangle 4"/>
          <p:cNvSpPr/>
          <p:nvPr/>
        </p:nvSpPr>
        <p:spPr>
          <a:xfrm>
            <a:off x="5170494" y="2659059"/>
            <a:ext cx="428628" cy="1643074"/>
          </a:xfrm>
          <a:prstGeom prst="rect">
            <a:avLst/>
          </a:prstGeom>
          <a:solidFill>
            <a:schemeClr val="accent1">
              <a:alpha val="23000"/>
            </a:schemeClr>
          </a:solidFill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he-IL" sz="1800"/>
          </a:p>
        </p:txBody>
      </p:sp>
      <p:sp>
        <p:nvSpPr>
          <p:cNvPr id="8" name="Slide Number Placeholder 7"/>
          <p:cNvSpPr txBox="1">
            <a:spLocks noGrp="1"/>
          </p:cNvSpPr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</p:spPr>
        <p:txBody>
          <a:bodyPr rtlCol="1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32170D15-7456-47EC-A9EE-DD2FB1E42566}" type="slidenum">
              <a:rPr lang="he-IL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24</a:t>
            </a:fld>
            <a:endParaRPr lang="he-IL" sz="120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90123" name="Text Box 11"/>
          <p:cNvSpPr txBox="1">
            <a:spLocks noChangeArrowheads="1"/>
          </p:cNvSpPr>
          <p:nvPr/>
        </p:nvSpPr>
        <p:spPr bwMode="auto">
          <a:xfrm>
            <a:off x="1258888" y="2852738"/>
            <a:ext cx="2089150" cy="27463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200" b="1">
                <a:solidFill>
                  <a:srgbClr val="FF0000"/>
                </a:solidFill>
              </a:rPr>
              <a:t>Memory references ratio</a:t>
            </a:r>
          </a:p>
        </p:txBody>
      </p:sp>
      <p:sp>
        <p:nvSpPr>
          <p:cNvPr id="90124" name="Text Box 12"/>
          <p:cNvSpPr txBox="1">
            <a:spLocks noChangeArrowheads="1"/>
          </p:cNvSpPr>
          <p:nvPr/>
        </p:nvSpPr>
        <p:spPr bwMode="auto">
          <a:xfrm>
            <a:off x="1258888" y="2349500"/>
            <a:ext cx="1728787" cy="5492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l">
              <a:spcBef>
                <a:spcPct val="50000"/>
              </a:spcBef>
            </a:pPr>
            <a:r>
              <a:rPr lang="en-US" sz="1200" b="1">
                <a:solidFill>
                  <a:schemeClr val="hlink"/>
                </a:solidFill>
              </a:rPr>
              <a:t>Scanned bytes ratio</a:t>
            </a:r>
          </a:p>
          <a:p>
            <a:pPr algn="l">
              <a:spcBef>
                <a:spcPct val="50000"/>
              </a:spcBef>
            </a:pPr>
            <a:endParaRPr lang="en-US" sz="1200" b="1">
              <a:solidFill>
                <a:schemeClr val="hlink"/>
              </a:solidFill>
            </a:endParaRPr>
          </a:p>
        </p:txBody>
      </p:sp>
      <p:sp>
        <p:nvSpPr>
          <p:cNvPr id="90125" name="Text Box 13"/>
          <p:cNvSpPr txBox="1">
            <a:spLocks noChangeArrowheads="1"/>
          </p:cNvSpPr>
          <p:nvPr/>
        </p:nvSpPr>
        <p:spPr bwMode="auto">
          <a:xfrm>
            <a:off x="668338" y="1624013"/>
            <a:ext cx="2679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400" b="1"/>
          </a:p>
        </p:txBody>
      </p:sp>
      <p:sp>
        <p:nvSpPr>
          <p:cNvPr id="90126" name="Rectangle 14"/>
          <p:cNvSpPr>
            <a:spLocks noChangeArrowheads="1"/>
          </p:cNvSpPr>
          <p:nvPr/>
        </p:nvSpPr>
        <p:spPr bwMode="auto">
          <a:xfrm>
            <a:off x="668338" y="1552575"/>
            <a:ext cx="2679700" cy="796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0127" name="Rectangle 15"/>
          <p:cNvSpPr>
            <a:spLocks noChangeArrowheads="1"/>
          </p:cNvSpPr>
          <p:nvPr/>
        </p:nvSpPr>
        <p:spPr bwMode="auto">
          <a:xfrm>
            <a:off x="328613" y="4732338"/>
            <a:ext cx="8815387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l" rtl="0">
              <a:spcBef>
                <a:spcPct val="20000"/>
              </a:spcBef>
              <a:buFont typeface="Arial" charset="0"/>
              <a:buChar char="•"/>
            </a:pPr>
            <a:r>
              <a:rPr lang="en-US">
                <a:latin typeface="Comic Sans MS" pitchFamily="66" charset="0"/>
                <a:cs typeface="Times New Roman" pitchFamily="18" charset="0"/>
              </a:rPr>
              <a:t>CDepth = 2 is optimal</a:t>
            </a:r>
          </a:p>
          <a:p>
            <a:pPr marL="342900" indent="-342900" algn="l" rtl="0">
              <a:spcBef>
                <a:spcPct val="20000"/>
              </a:spcBef>
              <a:buFont typeface="Arial" charset="0"/>
              <a:buChar char="•"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Times New Roman" pitchFamily="18" charset="0"/>
              </a:rPr>
              <a:t>Gain: </a:t>
            </a:r>
            <a:r>
              <a:rPr lang="en-US">
                <a:solidFill>
                  <a:schemeClr val="hlink"/>
                </a:solidFill>
                <a:latin typeface="Comic Sans MS" pitchFamily="66" charset="0"/>
                <a:cs typeface="Times New Roman" pitchFamily="18" charset="0"/>
              </a:rPr>
              <a:t>Snort -</a:t>
            </a: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cs typeface="Times New Roman" pitchFamily="18" charset="0"/>
              </a:rPr>
              <a:t> 0.</a:t>
            </a:r>
            <a:r>
              <a:rPr lang="en-US">
                <a:latin typeface="Comic Sans MS" pitchFamily="66" charset="0"/>
                <a:cs typeface="Times New Roman" pitchFamily="18" charset="0"/>
              </a:rPr>
              <a:t>27 scanned bytes ratio and 0.4 memory references ratio   </a:t>
            </a:r>
          </a:p>
          <a:p>
            <a:pPr marL="342900" indent="-342900" algn="l" rtl="0">
              <a:spcBef>
                <a:spcPct val="20000"/>
              </a:spcBef>
              <a:buFont typeface="Arial" charset="0"/>
              <a:buNone/>
            </a:pPr>
            <a:r>
              <a:rPr lang="en-US">
                <a:latin typeface="Comic Sans MS" pitchFamily="66" charset="0"/>
                <a:cs typeface="Times New Roman" pitchFamily="18" charset="0"/>
              </a:rPr>
              <a:t>	</a:t>
            </a:r>
            <a:r>
              <a:rPr lang="en-US">
                <a:solidFill>
                  <a:schemeClr val="hlink"/>
                </a:solidFill>
                <a:latin typeface="Comic Sans MS" pitchFamily="66" charset="0"/>
                <a:cs typeface="Times New Roman" pitchFamily="18" charset="0"/>
              </a:rPr>
              <a:t>ModSecurity –</a:t>
            </a:r>
            <a:r>
              <a:rPr lang="en-US">
                <a:latin typeface="Comic Sans MS" pitchFamily="66" charset="0"/>
                <a:cs typeface="Times New Roman" pitchFamily="18" charset="0"/>
              </a:rPr>
              <a:t> 0.18 scanned bytes ratio and 0.3 memory references ratio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cs typeface="Times New Roman" pitchFamily="18" charset="0"/>
              </a:rPr>
              <a:t>Wrap-up</a:t>
            </a:r>
            <a:endParaRPr lang="he-IL" smtClean="0"/>
          </a:p>
        </p:txBody>
      </p:sp>
      <p:sp>
        <p:nvSpPr>
          <p:cNvPr id="88067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r>
              <a:rPr lang="en-US" sz="2400" smtClean="0">
                <a:cs typeface="Times New Roman" pitchFamily="18" charset="0"/>
              </a:rPr>
              <a:t>First paper that addresses the multi pattern matching over compressed HTTP problem</a:t>
            </a:r>
          </a:p>
          <a:p>
            <a:endParaRPr lang="en-US" sz="2400" smtClean="0">
              <a:cs typeface="Times New Roman" pitchFamily="18" charset="0"/>
            </a:endParaRPr>
          </a:p>
          <a:p>
            <a:r>
              <a:rPr lang="en-US" sz="2400" smtClean="0">
                <a:cs typeface="Times New Roman" pitchFamily="18" charset="0"/>
              </a:rPr>
              <a:t>Accelerating the pattern matching using compression</a:t>
            </a:r>
            <a:r>
              <a:rPr lang="en-US" sz="2400" b="1" smtClean="0">
                <a:cs typeface="Times New Roman" pitchFamily="18" charset="0"/>
              </a:rPr>
              <a:t> </a:t>
            </a:r>
            <a:r>
              <a:rPr lang="en-US" sz="2400" smtClean="0">
                <a:cs typeface="Times New Roman" pitchFamily="18" charset="0"/>
              </a:rPr>
              <a:t>information </a:t>
            </a:r>
          </a:p>
          <a:p>
            <a:pPr>
              <a:buFont typeface="Arial" charset="0"/>
              <a:buNone/>
            </a:pPr>
            <a:endParaRPr lang="en-US" sz="2400" smtClean="0">
              <a:cs typeface="Times New Roman" pitchFamily="18" charset="0"/>
            </a:endParaRPr>
          </a:p>
          <a:p>
            <a:r>
              <a:rPr lang="en-US" sz="2400" smtClean="0">
                <a:cs typeface="Times New Roman" pitchFamily="18" charset="0"/>
              </a:rPr>
              <a:t>Surprisingly, we show that </a:t>
            </a:r>
            <a:r>
              <a:rPr lang="en-US" sz="2400" smtClean="0">
                <a:solidFill>
                  <a:srgbClr val="FF1E19"/>
                </a:solidFill>
                <a:cs typeface="Times New Roman" pitchFamily="18" charset="0"/>
              </a:rPr>
              <a:t>it is faster</a:t>
            </a:r>
            <a:r>
              <a:rPr lang="en-US" sz="2400" smtClean="0">
                <a:cs typeface="Times New Roman" pitchFamily="18" charset="0"/>
              </a:rPr>
              <a:t> </a:t>
            </a:r>
          </a:p>
          <a:p>
            <a:pPr>
              <a:buFont typeface="Arial" charset="0"/>
              <a:buNone/>
            </a:pPr>
            <a:r>
              <a:rPr lang="en-US" sz="2400" smtClean="0">
                <a:cs typeface="Times New Roman" pitchFamily="18" charset="0"/>
              </a:rPr>
              <a:t>	to do pattern matching on the compressed data, with the penalty of decompression, than running pattern matching on regular traffic</a:t>
            </a:r>
          </a:p>
          <a:p>
            <a:pPr lvl="1"/>
            <a:r>
              <a:rPr lang="en-US" sz="2400" smtClean="0">
                <a:cs typeface="Times New Roman" pitchFamily="18" charset="0"/>
              </a:rPr>
              <a:t>Experiment:  2.4 times faster with Snort patterns!</a:t>
            </a:r>
          </a:p>
          <a:p>
            <a:pPr lvl="1">
              <a:buFont typeface="Arial" charset="0"/>
              <a:buNone/>
            </a:pPr>
            <a:endParaRPr lang="en-US" sz="2400" smtClean="0">
              <a:cs typeface="Times New Roman" pitchFamily="18" charset="0"/>
            </a:endParaRPr>
          </a:p>
        </p:txBody>
      </p:sp>
      <p:sp>
        <p:nvSpPr>
          <p:cNvPr id="4" name="Slide Number Placeholder 3"/>
          <p:cNvSpPr txBox="1">
            <a:spLocks noGrp="1"/>
          </p:cNvSpPr>
          <p:nvPr/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</p:spPr>
        <p:txBody>
          <a:bodyPr rtlCol="1" anchor="ctr"/>
          <a:lstStyle/>
          <a:p>
            <a:pPr algn="l" fontAlgn="auto">
              <a:spcBef>
                <a:spcPts val="0"/>
              </a:spcBef>
              <a:spcAft>
                <a:spcPts val="0"/>
              </a:spcAft>
              <a:defRPr/>
            </a:pPr>
            <a:fld id="{4A2EB738-B106-4AAA-860F-4319144C34D2}" type="slidenum">
              <a:rPr lang="he-IL"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rPr>
              <a:pPr algn="l" fontAlgn="auto">
                <a:spcBef>
                  <a:spcPts val="0"/>
                </a:spcBef>
                <a:spcAft>
                  <a:spcPts val="0"/>
                </a:spcAft>
                <a:defRPr/>
              </a:pPr>
              <a:t>25</a:t>
            </a:fld>
            <a:endParaRPr lang="en-US" sz="1200" dirty="0">
              <a:solidFill>
                <a:schemeClr val="tx1">
                  <a:tint val="75000"/>
                </a:schemeClr>
              </a:solidFill>
              <a:latin typeface="+mn-lt"/>
              <a:cs typeface="+mn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5"/>
          <p:cNvSpPr txBox="1">
            <a:spLocks noGrp="1" noChangeArrowheads="1"/>
          </p:cNvSpPr>
          <p:nvPr/>
        </p:nvSpPr>
        <p:spPr bwMode="auto">
          <a:xfrm>
            <a:off x="6781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fld id="{4F704155-3097-44AD-B846-A44CB081806A}" type="slidenum">
              <a:rPr lang="he-IL" sz="1000">
                <a:latin typeface="Calibri" pitchFamily="34" charset="0"/>
              </a:rPr>
              <a:pPr/>
              <a:t>26</a:t>
            </a:fld>
            <a:endParaRPr lang="en-US" sz="1000">
              <a:latin typeface="Calibri" pitchFamily="34" charset="0"/>
            </a:endParaRPr>
          </a:p>
        </p:txBody>
      </p:sp>
      <p:sp>
        <p:nvSpPr>
          <p:cNvPr id="370691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cap="none" smtClean="0">
                <a:cs typeface="Times New Roman" pitchFamily="18" charset="0"/>
              </a:rPr>
              <a:t>Questions ? 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 rtlCol="1">
            <a:normAutofit/>
          </a:bodyPr>
          <a:lstStyle/>
          <a:p>
            <a:pPr fontAlgn="auto">
              <a:spcAft>
                <a:spcPts val="0"/>
              </a:spcAft>
              <a:buFont typeface="Arial" pitchFamily="34" charset="0"/>
              <a:buNone/>
              <a:defRPr/>
            </a:pPr>
            <a:endParaRPr lang="he-IL" smtClean="0"/>
          </a:p>
        </p:txBody>
      </p:sp>
      <p:sp>
        <p:nvSpPr>
          <p:cNvPr id="37893" name="Text Box 4"/>
          <p:cNvSpPr txBox="1">
            <a:spLocks noChangeArrowheads="1"/>
          </p:cNvSpPr>
          <p:nvPr/>
        </p:nvSpPr>
        <p:spPr bwMode="auto">
          <a:xfrm>
            <a:off x="2938463" y="3352800"/>
            <a:ext cx="4564062" cy="73818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lIns="0" rIns="0">
            <a:spAutoFit/>
          </a:bodyPr>
          <a:lstStyle/>
          <a:p>
            <a:pPr algn="l"/>
            <a:endParaRPr lang="en-US">
              <a:latin typeface="Calibri" pitchFamily="34" charset="0"/>
            </a:endParaRPr>
          </a:p>
          <a:p>
            <a:pPr algn="l"/>
            <a:endParaRPr lang="en-US">
              <a:latin typeface="Calibri" pitchFamily="34" charset="0"/>
            </a:endParaRPr>
          </a:p>
        </p:txBody>
      </p:sp>
    </p:spTree>
  </p:cSld>
  <p:clrMapOvr>
    <a:masterClrMapping/>
  </p:clrMapOvr>
  <p:transition advTm="8533">
    <p:fad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2|12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11.7|2.5|1.8|3.1|25|2.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8.9|1.8|2.7|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3.3|9.2|6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.8|0.5|0.4|0.8|11.4|1.1|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9.3|0.6|0.7|0.9|1.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6.8|31.1|7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7|3.2|7.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0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1|0.6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11021</TotalTime>
  <Words>1852</Words>
  <Application>Microsoft Office PowerPoint</Application>
  <PresentationFormat>On-screen Show (4:3)</PresentationFormat>
  <Paragraphs>725</Paragraphs>
  <Slides>26</Slides>
  <Notes>26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6" baseType="lpstr">
      <vt:lpstr>Calibri</vt:lpstr>
      <vt:lpstr>Arial</vt:lpstr>
      <vt:lpstr>Cooper Black</vt:lpstr>
      <vt:lpstr>Times New Roman</vt:lpstr>
      <vt:lpstr>Comic Sans MS</vt:lpstr>
      <vt:lpstr>Wingdings</vt:lpstr>
      <vt:lpstr>Arial Unicode MS</vt:lpstr>
      <vt:lpstr>Aharoni</vt:lpstr>
      <vt:lpstr>Office Theme</vt:lpstr>
      <vt:lpstr>VISIO</vt:lpstr>
      <vt:lpstr>Accelerating Multi-Pattern Matching on Compressed HTTP Traffic </vt:lpstr>
      <vt:lpstr>Motivation: Compressed Http</vt:lpstr>
      <vt:lpstr>Motivation: Pattern Matching</vt:lpstr>
      <vt:lpstr>Our contribution:   Accelerator Algorithm   </vt:lpstr>
      <vt:lpstr>Accelerator Algorithm Idea</vt:lpstr>
      <vt:lpstr>Related Work</vt:lpstr>
      <vt:lpstr>Background:   Compressed HTTP uses GZIP</vt:lpstr>
      <vt:lpstr>Background: LZ77 Compression</vt:lpstr>
      <vt:lpstr>LZ77 Statistics</vt:lpstr>
      <vt:lpstr>Background: Pattern Matching Aho-Corasick Algorithm</vt:lpstr>
      <vt:lpstr>Challenge:  Decompression vs. Pattern Matching</vt:lpstr>
      <vt:lpstr>Observations:  Decompression vs. Pattern Matching</vt:lpstr>
      <vt:lpstr>Aho-Corasick based algorithm for Compressed HTTP (ACCH)</vt:lpstr>
      <vt:lpstr>ACCH Details:</vt:lpstr>
      <vt:lpstr>ACCH Details: status</vt:lpstr>
      <vt:lpstr>ACCH Details:  Left Boundary </vt:lpstr>
      <vt:lpstr>ACCH Details: Internal-Skipped bytes</vt:lpstr>
      <vt:lpstr>ACCH Details:  Right Boundary</vt:lpstr>
      <vt:lpstr>ACCH Details:  Right Boundary</vt:lpstr>
      <vt:lpstr>ACCH Details:   Internal -Skipped bytes</vt:lpstr>
      <vt:lpstr>ACCH Details:   Internal Matches</vt:lpstr>
      <vt:lpstr>Optimization I</vt:lpstr>
      <vt:lpstr>Experimental Results</vt:lpstr>
      <vt:lpstr>Experimental Results: Snort</vt:lpstr>
      <vt:lpstr>Wrap-up</vt:lpstr>
      <vt:lpstr>Questions ?  </vt:lpstr>
    </vt:vector>
  </TitlesOfParts>
  <Company>Comverse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Accelerating Multi-Pattern Matching on Compressed HTTP Traffic </dc:title>
  <dc:creator>YAEL</dc:creator>
  <cp:lastModifiedBy>Yaron</cp:lastModifiedBy>
  <cp:revision>25</cp:revision>
  <dcterms:created xsi:type="dcterms:W3CDTF">2010-03-03T22:03:10Z</dcterms:created>
  <dcterms:modified xsi:type="dcterms:W3CDTF">2010-09-04T19:19:01Z</dcterms:modified>
</cp:coreProperties>
</file>