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59" r:id="rId2"/>
    <p:sldId id="289" r:id="rId3"/>
    <p:sldId id="292" r:id="rId4"/>
    <p:sldId id="304" r:id="rId5"/>
    <p:sldId id="305" r:id="rId6"/>
    <p:sldId id="307" r:id="rId7"/>
    <p:sldId id="293" r:id="rId8"/>
    <p:sldId id="294" r:id="rId9"/>
    <p:sldId id="295" r:id="rId10"/>
    <p:sldId id="300" r:id="rId11"/>
    <p:sldId id="312" r:id="rId12"/>
    <p:sldId id="301" r:id="rId13"/>
    <p:sldId id="309" r:id="rId14"/>
    <p:sldId id="310" r:id="rId15"/>
    <p:sldId id="313" r:id="rId16"/>
    <p:sldId id="296" r:id="rId17"/>
    <p:sldId id="297" r:id="rId18"/>
    <p:sldId id="302" r:id="rId19"/>
    <p:sldId id="342" r:id="rId20"/>
    <p:sldId id="315" r:id="rId21"/>
    <p:sldId id="327" r:id="rId22"/>
    <p:sldId id="328" r:id="rId23"/>
    <p:sldId id="326" r:id="rId24"/>
    <p:sldId id="317" r:id="rId25"/>
    <p:sldId id="318" r:id="rId26"/>
    <p:sldId id="314" r:id="rId27"/>
    <p:sldId id="319" r:id="rId28"/>
    <p:sldId id="333" r:id="rId29"/>
    <p:sldId id="334" r:id="rId30"/>
    <p:sldId id="288" r:id="rId31"/>
    <p:sldId id="321" r:id="rId32"/>
    <p:sldId id="336" r:id="rId33"/>
    <p:sldId id="337" r:id="rId34"/>
    <p:sldId id="338" r:id="rId35"/>
    <p:sldId id="331" r:id="rId36"/>
    <p:sldId id="340" r:id="rId37"/>
    <p:sldId id="332" r:id="rId38"/>
    <p:sldId id="341" r:id="rId39"/>
    <p:sldId id="335" r:id="rId40"/>
    <p:sldId id="261" r:id="rId41"/>
    <p:sldId id="329" r:id="rId42"/>
    <p:sldId id="330" r:id="rId43"/>
    <p:sldId id="322" r:id="rId44"/>
    <p:sldId id="323" r:id="rId45"/>
    <p:sldId id="324" r:id="rId46"/>
    <p:sldId id="325" r:id="rId47"/>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200"/>
    <a:srgbClr val="000000"/>
    <a:srgbClr val="B4B4B4"/>
    <a:srgbClr val="F1F1F1"/>
    <a:srgbClr val="FAE600"/>
    <a:srgbClr val="646464"/>
    <a:srgbClr val="8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44" autoAdjust="0"/>
    <p:restoredTop sz="81636" autoAdjust="0"/>
  </p:normalViewPr>
  <p:slideViewPr>
    <p:cSldViewPr>
      <p:cViewPr varScale="1">
        <p:scale>
          <a:sx n="79" d="100"/>
          <a:sy n="79" d="100"/>
        </p:scale>
        <p:origin x="-98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3564" y="-120"/>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3E4F5B-9144-4FD1-96CE-C190B45C63A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he-IL"/>
        </a:p>
      </dgm:t>
    </dgm:pt>
    <dgm:pt modelId="{CC7C40DA-6298-47C0-9BFF-45F6E03382C1}">
      <dgm:prSet phldrT="[Text]"/>
      <dgm:spPr/>
      <dgm:t>
        <a:bodyPr/>
        <a:lstStyle/>
        <a:p>
          <a:pPr rtl="1"/>
          <a:r>
            <a:rPr lang="en-US" dirty="0" smtClean="0">
              <a:solidFill>
                <a:srgbClr val="000000"/>
              </a:solidFill>
            </a:rPr>
            <a:t>Initial Browser Access</a:t>
          </a:r>
          <a:endParaRPr lang="he-IL" dirty="0">
            <a:solidFill>
              <a:srgbClr val="000000"/>
            </a:solidFill>
          </a:endParaRPr>
        </a:p>
      </dgm:t>
    </dgm:pt>
    <dgm:pt modelId="{5E735EC9-D8CB-4C74-8B96-83D69A6058E1}" type="parTrans" cxnId="{18030E29-5AA3-43E3-A20B-9D142149686D}">
      <dgm:prSet/>
      <dgm:spPr/>
      <dgm:t>
        <a:bodyPr/>
        <a:lstStyle/>
        <a:p>
          <a:pPr rtl="1"/>
          <a:endParaRPr lang="he-IL"/>
        </a:p>
      </dgm:t>
    </dgm:pt>
    <dgm:pt modelId="{F6CC2520-12BC-46D4-B894-2071748C5124}" type="sibTrans" cxnId="{18030E29-5AA3-43E3-A20B-9D142149686D}">
      <dgm:prSet/>
      <dgm:spPr/>
      <dgm:t>
        <a:bodyPr/>
        <a:lstStyle/>
        <a:p>
          <a:pPr rtl="1"/>
          <a:endParaRPr lang="he-IL"/>
        </a:p>
      </dgm:t>
    </dgm:pt>
    <dgm:pt modelId="{1ABCB37D-8C7A-4D53-9F30-F58BF4317DAF}">
      <dgm:prSet phldrT="[Text]"/>
      <dgm:spPr/>
      <dgm:t>
        <a:bodyPr/>
        <a:lstStyle/>
        <a:p>
          <a:pPr rtl="1"/>
          <a:r>
            <a:rPr lang="en-US" dirty="0" smtClean="0">
              <a:solidFill>
                <a:srgbClr val="000000"/>
              </a:solidFill>
            </a:rPr>
            <a:t>Session Memory Association</a:t>
          </a:r>
          <a:endParaRPr lang="he-IL" dirty="0">
            <a:solidFill>
              <a:srgbClr val="000000"/>
            </a:solidFill>
          </a:endParaRPr>
        </a:p>
      </dgm:t>
    </dgm:pt>
    <dgm:pt modelId="{CEF930EB-E0F8-433B-A4E4-A5B89F1C5B09}" type="parTrans" cxnId="{DE0D0C04-9B2B-44CA-9F7D-0B59FFF2F9F0}">
      <dgm:prSet/>
      <dgm:spPr/>
      <dgm:t>
        <a:bodyPr/>
        <a:lstStyle/>
        <a:p>
          <a:pPr rtl="1"/>
          <a:endParaRPr lang="he-IL"/>
        </a:p>
      </dgm:t>
    </dgm:pt>
    <dgm:pt modelId="{9543DF84-8024-42B6-B7CD-C7E5A80919EA}" type="sibTrans" cxnId="{DE0D0C04-9B2B-44CA-9F7D-0B59FFF2F9F0}">
      <dgm:prSet/>
      <dgm:spPr/>
      <dgm:t>
        <a:bodyPr/>
        <a:lstStyle/>
        <a:p>
          <a:pPr rtl="1"/>
          <a:endParaRPr lang="he-IL"/>
        </a:p>
      </dgm:t>
    </dgm:pt>
    <dgm:pt modelId="{B20C93A1-58ED-444A-A527-0CEEA1B8AEC0}">
      <dgm:prSet phldrT="[Text]"/>
      <dgm:spPr>
        <a:blipFill rotWithShape="0">
          <a:blip xmlns:r="http://schemas.openxmlformats.org/officeDocument/2006/relationships" r:embed="rId1"/>
          <a:tile tx="0" ty="0" sx="100000" sy="100000" flip="none" algn="tl"/>
        </a:blipFill>
      </dgm:spPr>
      <dgm:t>
        <a:bodyPr/>
        <a:lstStyle/>
        <a:p>
          <a:pPr rtl="1"/>
          <a:r>
            <a:rPr lang="en-US" dirty="0" smtClean="0">
              <a:solidFill>
                <a:srgbClr val="000000"/>
              </a:solidFill>
            </a:rPr>
            <a:t>Session Identifier Storage</a:t>
          </a:r>
          <a:endParaRPr lang="he-IL" dirty="0">
            <a:solidFill>
              <a:srgbClr val="000000"/>
            </a:solidFill>
          </a:endParaRPr>
        </a:p>
      </dgm:t>
    </dgm:pt>
    <dgm:pt modelId="{EC4705AD-80FE-4AEC-B04B-ADAC3338F464}" type="parTrans" cxnId="{92CA24EF-CB98-40AB-B41F-0D431908124D}">
      <dgm:prSet/>
      <dgm:spPr/>
      <dgm:t>
        <a:bodyPr/>
        <a:lstStyle/>
        <a:p>
          <a:pPr rtl="1"/>
          <a:endParaRPr lang="he-IL"/>
        </a:p>
      </dgm:t>
    </dgm:pt>
    <dgm:pt modelId="{E23309B3-381A-49DB-98C7-06DD85E70588}" type="sibTrans" cxnId="{92CA24EF-CB98-40AB-B41F-0D431908124D}">
      <dgm:prSet/>
      <dgm:spPr/>
      <dgm:t>
        <a:bodyPr/>
        <a:lstStyle/>
        <a:p>
          <a:pPr rtl="1"/>
          <a:endParaRPr lang="he-IL"/>
        </a:p>
      </dgm:t>
    </dgm:pt>
    <dgm:pt modelId="{6D9195CB-55E3-4876-BD5A-0893491F0B11}">
      <dgm:prSet phldrT="[Text]"/>
      <dgm:spPr/>
      <dgm:t>
        <a:bodyPr/>
        <a:lstStyle/>
        <a:p>
          <a:pPr rtl="1"/>
          <a:r>
            <a:rPr lang="en-US" dirty="0" smtClean="0">
              <a:solidFill>
                <a:srgbClr val="000000"/>
              </a:solidFill>
            </a:rPr>
            <a:t>Session Identifier Reuse</a:t>
          </a:r>
          <a:endParaRPr lang="he-IL" dirty="0">
            <a:solidFill>
              <a:srgbClr val="000000"/>
            </a:solidFill>
          </a:endParaRPr>
        </a:p>
      </dgm:t>
    </dgm:pt>
    <dgm:pt modelId="{1E50EC9E-8CD6-4687-B52C-25033575782F}" type="parTrans" cxnId="{5A78C0D0-F1ED-46E5-A55D-844B0D0C828B}">
      <dgm:prSet/>
      <dgm:spPr/>
      <dgm:t>
        <a:bodyPr/>
        <a:lstStyle/>
        <a:p>
          <a:pPr rtl="1"/>
          <a:endParaRPr lang="he-IL"/>
        </a:p>
      </dgm:t>
    </dgm:pt>
    <dgm:pt modelId="{674FC238-C8A3-45A7-B915-83537D3B6080}" type="sibTrans" cxnId="{5A78C0D0-F1ED-46E5-A55D-844B0D0C828B}">
      <dgm:prSet/>
      <dgm:spPr/>
      <dgm:t>
        <a:bodyPr/>
        <a:lstStyle/>
        <a:p>
          <a:pPr rtl="1"/>
          <a:endParaRPr lang="he-IL"/>
        </a:p>
      </dgm:t>
    </dgm:pt>
    <dgm:pt modelId="{50C629AA-EFDE-4FF4-B2E9-9AF6A3D1CC24}">
      <dgm:prSet phldrT="[Text]"/>
      <dgm:spPr/>
      <dgm:t>
        <a:bodyPr/>
        <a:lstStyle/>
        <a:p>
          <a:pPr rtl="1"/>
          <a:r>
            <a:rPr lang="en-US" dirty="0" smtClean="0">
              <a:solidFill>
                <a:srgbClr val="000000"/>
              </a:solidFill>
            </a:rPr>
            <a:t>Session Identifier Generation</a:t>
          </a:r>
          <a:endParaRPr lang="he-IL" dirty="0">
            <a:solidFill>
              <a:srgbClr val="000000"/>
            </a:solidFill>
          </a:endParaRPr>
        </a:p>
      </dgm:t>
    </dgm:pt>
    <dgm:pt modelId="{B64C824F-4F4F-4BC2-AD5B-1265989D009A}" type="parTrans" cxnId="{A883F72D-B814-4ADA-BA18-7E8AAF181078}">
      <dgm:prSet/>
      <dgm:spPr/>
      <dgm:t>
        <a:bodyPr/>
        <a:lstStyle/>
        <a:p>
          <a:pPr rtl="1"/>
          <a:endParaRPr lang="he-IL"/>
        </a:p>
      </dgm:t>
    </dgm:pt>
    <dgm:pt modelId="{1DFB9293-191A-41C5-A174-AEF9AADEB81B}" type="sibTrans" cxnId="{A883F72D-B814-4ADA-BA18-7E8AAF181078}">
      <dgm:prSet/>
      <dgm:spPr/>
      <dgm:t>
        <a:bodyPr/>
        <a:lstStyle/>
        <a:p>
          <a:pPr rtl="1"/>
          <a:endParaRPr lang="he-IL"/>
        </a:p>
      </dgm:t>
    </dgm:pt>
    <dgm:pt modelId="{592C9310-C7BC-47D1-996F-39EE49B2DEEF}" type="pres">
      <dgm:prSet presAssocID="{073E4F5B-9144-4FD1-96CE-C190B45C63A0}" presName="Name0" presStyleCnt="0">
        <dgm:presLayoutVars>
          <dgm:chPref val="3"/>
          <dgm:dir/>
          <dgm:animLvl val="lvl"/>
          <dgm:resizeHandles/>
        </dgm:presLayoutVars>
      </dgm:prSet>
      <dgm:spPr/>
      <dgm:t>
        <a:bodyPr/>
        <a:lstStyle/>
        <a:p>
          <a:pPr rtl="1"/>
          <a:endParaRPr lang="he-IL"/>
        </a:p>
      </dgm:t>
    </dgm:pt>
    <dgm:pt modelId="{4F537C2C-4F44-471D-B096-6D68552DCCFE}" type="pres">
      <dgm:prSet presAssocID="{CC7C40DA-6298-47C0-9BFF-45F6E03382C1}" presName="horFlow" presStyleCnt="0"/>
      <dgm:spPr/>
    </dgm:pt>
    <dgm:pt modelId="{569B9566-A62B-4E35-A2DA-8006AE596EDD}" type="pres">
      <dgm:prSet presAssocID="{CC7C40DA-6298-47C0-9BFF-45F6E03382C1}" presName="bigChev" presStyleLbl="node1" presStyleIdx="0" presStyleCnt="1"/>
      <dgm:spPr/>
      <dgm:t>
        <a:bodyPr/>
        <a:lstStyle/>
        <a:p>
          <a:pPr rtl="1"/>
          <a:endParaRPr lang="he-IL"/>
        </a:p>
      </dgm:t>
    </dgm:pt>
    <dgm:pt modelId="{8AD5F77E-3B08-4361-82B7-673CCD8C3922}" type="pres">
      <dgm:prSet presAssocID="{B64C824F-4F4F-4BC2-AD5B-1265989D009A}" presName="parTrans" presStyleCnt="0"/>
      <dgm:spPr/>
    </dgm:pt>
    <dgm:pt modelId="{69D637B2-5E41-4A34-90F0-4CD64E96330F}" type="pres">
      <dgm:prSet presAssocID="{50C629AA-EFDE-4FF4-B2E9-9AF6A3D1CC24}" presName="node" presStyleLbl="alignAccFollowNode1" presStyleIdx="0" presStyleCnt="4">
        <dgm:presLayoutVars>
          <dgm:bulletEnabled val="1"/>
        </dgm:presLayoutVars>
      </dgm:prSet>
      <dgm:spPr/>
      <dgm:t>
        <a:bodyPr/>
        <a:lstStyle/>
        <a:p>
          <a:pPr rtl="1"/>
          <a:endParaRPr lang="he-IL"/>
        </a:p>
      </dgm:t>
    </dgm:pt>
    <dgm:pt modelId="{4CEC8E12-23E1-442B-8516-0459A17E1A32}" type="pres">
      <dgm:prSet presAssocID="{1DFB9293-191A-41C5-A174-AEF9AADEB81B}" presName="sibTrans" presStyleCnt="0"/>
      <dgm:spPr/>
    </dgm:pt>
    <dgm:pt modelId="{998D2F05-1E3B-42A1-B335-3E67F3686838}" type="pres">
      <dgm:prSet presAssocID="{1ABCB37D-8C7A-4D53-9F30-F58BF4317DAF}" presName="node" presStyleLbl="alignAccFollowNode1" presStyleIdx="1" presStyleCnt="4">
        <dgm:presLayoutVars>
          <dgm:bulletEnabled val="1"/>
        </dgm:presLayoutVars>
      </dgm:prSet>
      <dgm:spPr/>
      <dgm:t>
        <a:bodyPr/>
        <a:lstStyle/>
        <a:p>
          <a:pPr rtl="1"/>
          <a:endParaRPr lang="he-IL"/>
        </a:p>
      </dgm:t>
    </dgm:pt>
    <dgm:pt modelId="{B03F8D11-E965-4392-9BB4-5FED04296BFD}" type="pres">
      <dgm:prSet presAssocID="{9543DF84-8024-42B6-B7CD-C7E5A80919EA}" presName="sibTrans" presStyleCnt="0"/>
      <dgm:spPr/>
    </dgm:pt>
    <dgm:pt modelId="{C255F3A7-4546-4A96-8E83-1B98CC883B4E}" type="pres">
      <dgm:prSet presAssocID="{B20C93A1-58ED-444A-A527-0CEEA1B8AEC0}" presName="node" presStyleLbl="alignAccFollowNode1" presStyleIdx="2" presStyleCnt="4">
        <dgm:presLayoutVars>
          <dgm:bulletEnabled val="1"/>
        </dgm:presLayoutVars>
      </dgm:prSet>
      <dgm:spPr/>
      <dgm:t>
        <a:bodyPr/>
        <a:lstStyle/>
        <a:p>
          <a:pPr rtl="1"/>
          <a:endParaRPr lang="he-IL"/>
        </a:p>
      </dgm:t>
    </dgm:pt>
    <dgm:pt modelId="{22B8381B-6D2B-47D7-98C3-D85AAFD50F52}" type="pres">
      <dgm:prSet presAssocID="{E23309B3-381A-49DB-98C7-06DD85E70588}" presName="sibTrans" presStyleCnt="0"/>
      <dgm:spPr/>
    </dgm:pt>
    <dgm:pt modelId="{9D0FD16A-BD2F-40B3-8215-4A1741FFD36D}" type="pres">
      <dgm:prSet presAssocID="{6D9195CB-55E3-4876-BD5A-0893491F0B11}" presName="node" presStyleLbl="alignAccFollowNode1" presStyleIdx="3" presStyleCnt="4">
        <dgm:presLayoutVars>
          <dgm:bulletEnabled val="1"/>
        </dgm:presLayoutVars>
      </dgm:prSet>
      <dgm:spPr/>
      <dgm:t>
        <a:bodyPr/>
        <a:lstStyle/>
        <a:p>
          <a:pPr rtl="1"/>
          <a:endParaRPr lang="he-IL"/>
        </a:p>
      </dgm:t>
    </dgm:pt>
  </dgm:ptLst>
  <dgm:cxnLst>
    <dgm:cxn modelId="{2DC1DF3B-2D2B-4CDB-BA4D-3A2685634780}" type="presOf" srcId="{B20C93A1-58ED-444A-A527-0CEEA1B8AEC0}" destId="{C255F3A7-4546-4A96-8E83-1B98CC883B4E}" srcOrd="0" destOrd="0" presId="urn:microsoft.com/office/officeart/2005/8/layout/lProcess3"/>
    <dgm:cxn modelId="{8AC4996A-FDE8-42E0-8B57-5A57B12C7E86}" type="presOf" srcId="{073E4F5B-9144-4FD1-96CE-C190B45C63A0}" destId="{592C9310-C7BC-47D1-996F-39EE49B2DEEF}" srcOrd="0" destOrd="0" presId="urn:microsoft.com/office/officeart/2005/8/layout/lProcess3"/>
    <dgm:cxn modelId="{DE0D0C04-9B2B-44CA-9F7D-0B59FFF2F9F0}" srcId="{CC7C40DA-6298-47C0-9BFF-45F6E03382C1}" destId="{1ABCB37D-8C7A-4D53-9F30-F58BF4317DAF}" srcOrd="1" destOrd="0" parTransId="{CEF930EB-E0F8-433B-A4E4-A5B89F1C5B09}" sibTransId="{9543DF84-8024-42B6-B7CD-C7E5A80919EA}"/>
    <dgm:cxn modelId="{92CA24EF-CB98-40AB-B41F-0D431908124D}" srcId="{CC7C40DA-6298-47C0-9BFF-45F6E03382C1}" destId="{B20C93A1-58ED-444A-A527-0CEEA1B8AEC0}" srcOrd="2" destOrd="0" parTransId="{EC4705AD-80FE-4AEC-B04B-ADAC3338F464}" sibTransId="{E23309B3-381A-49DB-98C7-06DD85E70588}"/>
    <dgm:cxn modelId="{A883F72D-B814-4ADA-BA18-7E8AAF181078}" srcId="{CC7C40DA-6298-47C0-9BFF-45F6E03382C1}" destId="{50C629AA-EFDE-4FF4-B2E9-9AF6A3D1CC24}" srcOrd="0" destOrd="0" parTransId="{B64C824F-4F4F-4BC2-AD5B-1265989D009A}" sibTransId="{1DFB9293-191A-41C5-A174-AEF9AADEB81B}"/>
    <dgm:cxn modelId="{5A78C0D0-F1ED-46E5-A55D-844B0D0C828B}" srcId="{CC7C40DA-6298-47C0-9BFF-45F6E03382C1}" destId="{6D9195CB-55E3-4876-BD5A-0893491F0B11}" srcOrd="3" destOrd="0" parTransId="{1E50EC9E-8CD6-4687-B52C-25033575782F}" sibTransId="{674FC238-C8A3-45A7-B915-83537D3B6080}"/>
    <dgm:cxn modelId="{BD59E8B3-0C34-469D-B46E-760A8FC8AC2F}" type="presOf" srcId="{6D9195CB-55E3-4876-BD5A-0893491F0B11}" destId="{9D0FD16A-BD2F-40B3-8215-4A1741FFD36D}" srcOrd="0" destOrd="0" presId="urn:microsoft.com/office/officeart/2005/8/layout/lProcess3"/>
    <dgm:cxn modelId="{0DCB4153-1869-4DFD-B25A-186DD0151818}" type="presOf" srcId="{50C629AA-EFDE-4FF4-B2E9-9AF6A3D1CC24}" destId="{69D637B2-5E41-4A34-90F0-4CD64E96330F}" srcOrd="0" destOrd="0" presId="urn:microsoft.com/office/officeart/2005/8/layout/lProcess3"/>
    <dgm:cxn modelId="{A2B44FCD-9B4D-481B-9120-79952E30EC42}" type="presOf" srcId="{CC7C40DA-6298-47C0-9BFF-45F6E03382C1}" destId="{569B9566-A62B-4E35-A2DA-8006AE596EDD}" srcOrd="0" destOrd="0" presId="urn:microsoft.com/office/officeart/2005/8/layout/lProcess3"/>
    <dgm:cxn modelId="{037BE5A9-36DF-4169-A313-A507CD648EB7}" type="presOf" srcId="{1ABCB37D-8C7A-4D53-9F30-F58BF4317DAF}" destId="{998D2F05-1E3B-42A1-B335-3E67F3686838}" srcOrd="0" destOrd="0" presId="urn:microsoft.com/office/officeart/2005/8/layout/lProcess3"/>
    <dgm:cxn modelId="{18030E29-5AA3-43E3-A20B-9D142149686D}" srcId="{073E4F5B-9144-4FD1-96CE-C190B45C63A0}" destId="{CC7C40DA-6298-47C0-9BFF-45F6E03382C1}" srcOrd="0" destOrd="0" parTransId="{5E735EC9-D8CB-4C74-8B96-83D69A6058E1}" sibTransId="{F6CC2520-12BC-46D4-B894-2071748C5124}"/>
    <dgm:cxn modelId="{B9221C2B-672E-4392-BDA5-13EA6C6ECE81}" type="presParOf" srcId="{592C9310-C7BC-47D1-996F-39EE49B2DEEF}" destId="{4F537C2C-4F44-471D-B096-6D68552DCCFE}" srcOrd="0" destOrd="0" presId="urn:microsoft.com/office/officeart/2005/8/layout/lProcess3"/>
    <dgm:cxn modelId="{0E2BBB79-D75D-4ECE-8D39-8454A211D3F7}" type="presParOf" srcId="{4F537C2C-4F44-471D-B096-6D68552DCCFE}" destId="{569B9566-A62B-4E35-A2DA-8006AE596EDD}" srcOrd="0" destOrd="0" presId="urn:microsoft.com/office/officeart/2005/8/layout/lProcess3"/>
    <dgm:cxn modelId="{B35B254C-5266-48C9-8E18-548DDBF20CC1}" type="presParOf" srcId="{4F537C2C-4F44-471D-B096-6D68552DCCFE}" destId="{8AD5F77E-3B08-4361-82B7-673CCD8C3922}" srcOrd="1" destOrd="0" presId="urn:microsoft.com/office/officeart/2005/8/layout/lProcess3"/>
    <dgm:cxn modelId="{F36068FF-3388-44F9-9774-BD956159E92B}" type="presParOf" srcId="{4F537C2C-4F44-471D-B096-6D68552DCCFE}" destId="{69D637B2-5E41-4A34-90F0-4CD64E96330F}" srcOrd="2" destOrd="0" presId="urn:microsoft.com/office/officeart/2005/8/layout/lProcess3"/>
    <dgm:cxn modelId="{396F0168-2691-4F27-A5F1-B246002F7E1F}" type="presParOf" srcId="{4F537C2C-4F44-471D-B096-6D68552DCCFE}" destId="{4CEC8E12-23E1-442B-8516-0459A17E1A32}" srcOrd="3" destOrd="0" presId="urn:microsoft.com/office/officeart/2005/8/layout/lProcess3"/>
    <dgm:cxn modelId="{042A17D5-F97D-45B0-BC0C-B07783B451F9}" type="presParOf" srcId="{4F537C2C-4F44-471D-B096-6D68552DCCFE}" destId="{998D2F05-1E3B-42A1-B335-3E67F3686838}" srcOrd="4" destOrd="0" presId="urn:microsoft.com/office/officeart/2005/8/layout/lProcess3"/>
    <dgm:cxn modelId="{69A98B33-9CEF-40BE-9571-08B53B202260}" type="presParOf" srcId="{4F537C2C-4F44-471D-B096-6D68552DCCFE}" destId="{B03F8D11-E965-4392-9BB4-5FED04296BFD}" srcOrd="5" destOrd="0" presId="urn:microsoft.com/office/officeart/2005/8/layout/lProcess3"/>
    <dgm:cxn modelId="{83520E4D-9993-4466-BA2F-CE4A16DD30F0}" type="presParOf" srcId="{4F537C2C-4F44-471D-B096-6D68552DCCFE}" destId="{C255F3A7-4546-4A96-8E83-1B98CC883B4E}" srcOrd="6" destOrd="0" presId="urn:microsoft.com/office/officeart/2005/8/layout/lProcess3"/>
    <dgm:cxn modelId="{94482500-30C6-4FAD-8C14-0D25C7E667D7}" type="presParOf" srcId="{4F537C2C-4F44-471D-B096-6D68552DCCFE}" destId="{22B8381B-6D2B-47D7-98C3-D85AAFD50F52}" srcOrd="7" destOrd="0" presId="urn:microsoft.com/office/officeart/2005/8/layout/lProcess3"/>
    <dgm:cxn modelId="{5FAEB7CF-BCBB-4E07-91C2-1A3DEFB7E42F}" type="presParOf" srcId="{4F537C2C-4F44-471D-B096-6D68552DCCFE}" destId="{9D0FD16A-BD2F-40B3-8215-4A1741FFD36D}" srcOrd="8" destOrd="0" presId="urn:microsoft.com/office/officeart/2005/8/layout/l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69B9566-A62B-4E35-A2DA-8006AE596EDD}">
      <dsp:nvSpPr>
        <dsp:cNvPr id="0" name=""/>
        <dsp:cNvSpPr/>
      </dsp:nvSpPr>
      <dsp:spPr>
        <a:xfrm>
          <a:off x="985" y="1638194"/>
          <a:ext cx="1969025" cy="7876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lvl="0" algn="ctr" defTabSz="844550" rtl="1">
            <a:lnSpc>
              <a:spcPct val="90000"/>
            </a:lnSpc>
            <a:spcBef>
              <a:spcPct val="0"/>
            </a:spcBef>
            <a:spcAft>
              <a:spcPct val="35000"/>
            </a:spcAft>
          </a:pPr>
          <a:r>
            <a:rPr lang="en-US" sz="1900" kern="1200" dirty="0" smtClean="0">
              <a:solidFill>
                <a:srgbClr val="000000"/>
              </a:solidFill>
            </a:rPr>
            <a:t>Initial Browser Access</a:t>
          </a:r>
          <a:endParaRPr lang="he-IL" sz="1900" kern="1200" dirty="0">
            <a:solidFill>
              <a:srgbClr val="000000"/>
            </a:solidFill>
          </a:endParaRPr>
        </a:p>
      </dsp:txBody>
      <dsp:txXfrm>
        <a:off x="985" y="1638194"/>
        <a:ext cx="1969025" cy="787610"/>
      </dsp:txXfrm>
    </dsp:sp>
    <dsp:sp modelId="{69D637B2-5E41-4A34-90F0-4CD64E96330F}">
      <dsp:nvSpPr>
        <dsp:cNvPr id="0" name=""/>
        <dsp:cNvSpPr/>
      </dsp:nvSpPr>
      <dsp:spPr>
        <a:xfrm>
          <a:off x="1714037" y="1705141"/>
          <a:ext cx="1634290" cy="653716"/>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rtl="1">
            <a:lnSpc>
              <a:spcPct val="90000"/>
            </a:lnSpc>
            <a:spcBef>
              <a:spcPct val="0"/>
            </a:spcBef>
            <a:spcAft>
              <a:spcPct val="35000"/>
            </a:spcAft>
          </a:pPr>
          <a:r>
            <a:rPr lang="en-US" sz="1400" kern="1200" dirty="0" smtClean="0">
              <a:solidFill>
                <a:srgbClr val="000000"/>
              </a:solidFill>
            </a:rPr>
            <a:t>Session Identifier Generation</a:t>
          </a:r>
          <a:endParaRPr lang="he-IL" sz="1400" kern="1200" dirty="0">
            <a:solidFill>
              <a:srgbClr val="000000"/>
            </a:solidFill>
          </a:endParaRPr>
        </a:p>
      </dsp:txBody>
      <dsp:txXfrm>
        <a:off x="1714037" y="1705141"/>
        <a:ext cx="1634290" cy="653716"/>
      </dsp:txXfrm>
    </dsp:sp>
    <dsp:sp modelId="{998D2F05-1E3B-42A1-B335-3E67F3686838}">
      <dsp:nvSpPr>
        <dsp:cNvPr id="0" name=""/>
        <dsp:cNvSpPr/>
      </dsp:nvSpPr>
      <dsp:spPr>
        <a:xfrm>
          <a:off x="3119527" y="1705141"/>
          <a:ext cx="1634290" cy="653716"/>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rtl="1">
            <a:lnSpc>
              <a:spcPct val="90000"/>
            </a:lnSpc>
            <a:spcBef>
              <a:spcPct val="0"/>
            </a:spcBef>
            <a:spcAft>
              <a:spcPct val="35000"/>
            </a:spcAft>
          </a:pPr>
          <a:r>
            <a:rPr lang="en-US" sz="1400" kern="1200" dirty="0" smtClean="0">
              <a:solidFill>
                <a:srgbClr val="000000"/>
              </a:solidFill>
            </a:rPr>
            <a:t>Session Memory Association</a:t>
          </a:r>
          <a:endParaRPr lang="he-IL" sz="1400" kern="1200" dirty="0">
            <a:solidFill>
              <a:srgbClr val="000000"/>
            </a:solidFill>
          </a:endParaRPr>
        </a:p>
      </dsp:txBody>
      <dsp:txXfrm>
        <a:off x="3119527" y="1705141"/>
        <a:ext cx="1634290" cy="653716"/>
      </dsp:txXfrm>
    </dsp:sp>
    <dsp:sp modelId="{C255F3A7-4546-4A96-8E83-1B98CC883B4E}">
      <dsp:nvSpPr>
        <dsp:cNvPr id="0" name=""/>
        <dsp:cNvSpPr/>
      </dsp:nvSpPr>
      <dsp:spPr>
        <a:xfrm>
          <a:off x="4525018" y="1705141"/>
          <a:ext cx="1634290" cy="653716"/>
        </a:xfrm>
        <a:prstGeom prst="chevron">
          <a:avLst/>
        </a:prstGeom>
        <a:blipFill rotWithShape="0">
          <a:blip xmlns:r="http://schemas.openxmlformats.org/officeDocument/2006/relationships" r:embed="rId1"/>
          <a:tile tx="0" ty="0" sx="100000" sy="100000" flip="none" algn="tl"/>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rtl="1">
            <a:lnSpc>
              <a:spcPct val="90000"/>
            </a:lnSpc>
            <a:spcBef>
              <a:spcPct val="0"/>
            </a:spcBef>
            <a:spcAft>
              <a:spcPct val="35000"/>
            </a:spcAft>
          </a:pPr>
          <a:r>
            <a:rPr lang="en-US" sz="1400" kern="1200" dirty="0" smtClean="0">
              <a:solidFill>
                <a:srgbClr val="000000"/>
              </a:solidFill>
            </a:rPr>
            <a:t>Session Identifier Storage</a:t>
          </a:r>
          <a:endParaRPr lang="he-IL" sz="1400" kern="1200" dirty="0">
            <a:solidFill>
              <a:srgbClr val="000000"/>
            </a:solidFill>
          </a:endParaRPr>
        </a:p>
      </dsp:txBody>
      <dsp:txXfrm>
        <a:off x="4525018" y="1705141"/>
        <a:ext cx="1634290" cy="653716"/>
      </dsp:txXfrm>
    </dsp:sp>
    <dsp:sp modelId="{9D0FD16A-BD2F-40B3-8215-4A1741FFD36D}">
      <dsp:nvSpPr>
        <dsp:cNvPr id="0" name=""/>
        <dsp:cNvSpPr/>
      </dsp:nvSpPr>
      <dsp:spPr>
        <a:xfrm>
          <a:off x="5930508" y="1705141"/>
          <a:ext cx="1634290" cy="653716"/>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rtl="1">
            <a:lnSpc>
              <a:spcPct val="90000"/>
            </a:lnSpc>
            <a:spcBef>
              <a:spcPct val="0"/>
            </a:spcBef>
            <a:spcAft>
              <a:spcPct val="35000"/>
            </a:spcAft>
          </a:pPr>
          <a:r>
            <a:rPr lang="en-US" sz="1400" kern="1200" dirty="0" smtClean="0">
              <a:solidFill>
                <a:srgbClr val="000000"/>
              </a:solidFill>
            </a:rPr>
            <a:t>Session Identifier Reuse</a:t>
          </a:r>
          <a:endParaRPr lang="he-IL" sz="1400" kern="1200" dirty="0">
            <a:solidFill>
              <a:srgbClr val="000000"/>
            </a:solidFill>
          </a:endParaRPr>
        </a:p>
      </dsp:txBody>
      <dsp:txXfrm>
        <a:off x="5930508" y="1705141"/>
        <a:ext cx="1634290" cy="65371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26AE7266-15DD-45B3-8C8C-9747EB7C01DD}" type="datetimeFigureOut">
              <a:rPr lang="en-US" smtClean="0"/>
              <a:pPr/>
              <a:t>9/19/2011</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F2BACA4-0342-4D65-A161-FF0D85E56B2F}"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518B307-04C2-4A27-9E9A-C19ACFA2710F}" type="datetimeFigureOut">
              <a:rPr lang="en-US" smtClean="0"/>
              <a:pPr/>
              <a:t>9/19/2011</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3FBE7F9-2889-4492-BC99-978FAFF72DE4}"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r>
              <a:rPr lang="en-GB" sz="1000" dirty="0"/>
              <a:t>The Input area of the Beam is a shape with a picture fill. To change this,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1:1 to ensure it does not appear distorted.</a:t>
            </a:r>
            <a:endParaRPr lang="en-US" sz="1000" dirty="0"/>
          </a:p>
          <a:p>
            <a:r>
              <a:rPr lang="en-GB" sz="1000" dirty="0"/>
              <a:t>When choosing an Input image, follow the principles on </a:t>
            </a:r>
            <a:r>
              <a:rPr lang="en-GB" sz="1000" i="1" dirty="0"/>
              <a:t>The Branding Zone</a:t>
            </a:r>
            <a:r>
              <a:rPr lang="en-GB" sz="1000" dirty="0"/>
              <a:t>. Customize the Input area of the Beam as described below.</a:t>
            </a:r>
            <a:endParaRPr lang="en-US" sz="1000" dirty="0"/>
          </a:p>
          <a:p>
            <a:pPr marL="241653" indent="-120827">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a:t>
            </a:r>
            <a:r>
              <a:rPr lang="en-GB" sz="1000" dirty="0" smtClean="0"/>
              <a:t>.</a:t>
            </a:r>
            <a:endParaRPr lang="en-US" sz="1000" dirty="0"/>
          </a:p>
          <a:p>
            <a:pPr marL="241653" indent="-120827">
              <a:buSzPct val="100000"/>
              <a:buFont typeface="Arial" pitchFamily="34" charset="0"/>
              <a:buChar char="►"/>
            </a:pPr>
            <a:r>
              <a:rPr lang="en-GB" sz="1000" dirty="0"/>
              <a:t>Right-click on the Input graphic and select </a:t>
            </a:r>
            <a:r>
              <a:rPr lang="en-GB" sz="1000" b="1" dirty="0"/>
              <a:t>Format Picture</a:t>
            </a:r>
            <a:r>
              <a:rPr lang="en-GB" sz="1000" dirty="0" smtClean="0"/>
              <a:t>.</a:t>
            </a:r>
          </a:p>
          <a:p>
            <a:pPr marL="241653" indent="-120827">
              <a:buSzPct val="100000"/>
              <a:buFont typeface="Arial" pitchFamily="34" charset="0"/>
              <a:buChar char="►"/>
            </a:pPr>
            <a:r>
              <a:rPr lang="en-GB" sz="1000" dirty="0" smtClean="0"/>
              <a:t>From </a:t>
            </a:r>
            <a:r>
              <a:rPr lang="en-GB" sz="1000" dirty="0"/>
              <a:t>the Fill menu, select </a:t>
            </a:r>
            <a:r>
              <a:rPr lang="en-GB" sz="1000" b="1" dirty="0"/>
              <a:t>Picture or texture fill</a:t>
            </a:r>
            <a:r>
              <a:rPr lang="en-GB" sz="1000" dirty="0"/>
              <a:t> and click </a:t>
            </a:r>
            <a:r>
              <a:rPr lang="en-GB" sz="1000" b="1" dirty="0"/>
              <a:t>Insert from file</a:t>
            </a:r>
            <a:r>
              <a:rPr lang="en-GB" sz="1000" dirty="0"/>
              <a:t>. </a:t>
            </a:r>
            <a:endParaRPr lang="en-GB" sz="1000" dirty="0" smtClean="0"/>
          </a:p>
          <a:p>
            <a:pPr marL="241653" indent="-120827">
              <a:buSzPct val="100000"/>
              <a:buFont typeface="Arial" pitchFamily="34" charset="0"/>
              <a:buChar char="►"/>
            </a:pPr>
            <a:r>
              <a:rPr lang="en-GB" sz="1000" dirty="0" smtClean="0"/>
              <a:t>Navigate </a:t>
            </a:r>
            <a:r>
              <a:rPr lang="en-GB" sz="1000" dirty="0"/>
              <a:t>to the folder containing the image you wish to insert in the Input area. Highlight the image and click </a:t>
            </a:r>
            <a:r>
              <a:rPr lang="en-GB" sz="1000" b="1" dirty="0"/>
              <a:t>Insert</a:t>
            </a:r>
            <a:r>
              <a:rPr lang="en-GB" sz="1000" dirty="0"/>
              <a:t>.</a:t>
            </a:r>
            <a:endParaRPr lang="en-US" sz="1000" dirty="0"/>
          </a:p>
          <a:p>
            <a:pPr marL="241653" indent="-120827">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241653" indent="-120827">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a:t>
            </a:r>
            <a:r>
              <a:rPr lang="en-GB" sz="1000" dirty="0" smtClean="0"/>
              <a:t>.</a:t>
            </a:r>
          </a:p>
          <a:p>
            <a:pPr marL="241653" indent="-120827">
              <a:buSzPct val="100000"/>
              <a:buFont typeface="Arial" pitchFamily="34" charset="0"/>
              <a:buChar char="►"/>
            </a:pPr>
            <a:r>
              <a:rPr lang="en-GB" sz="1000" dirty="0" smtClean="0"/>
              <a:t> The </a:t>
            </a:r>
            <a:r>
              <a:rPr lang="en-GB" sz="1000" dirty="0"/>
              <a:t>change you made to the Input graphic should now be visible on the slide. </a:t>
            </a:r>
            <a:endParaRPr lang="en-US" sz="10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r>
              <a:rPr lang="en-GB" sz="1000" dirty="0"/>
              <a:t>The graphic on the divider slide is an AutoShape with a solid fill. To insert an appropriate image,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2:1 to ensure it does not appear distorted.</a:t>
            </a:r>
            <a:endParaRPr lang="en-US" sz="1000" dirty="0"/>
          </a:p>
          <a:p>
            <a:pPr marL="124183" indent="-124183">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a:t>
            </a:r>
            <a:r>
              <a:rPr lang="en-GB" sz="1000" dirty="0" smtClean="0"/>
              <a:t>.</a:t>
            </a:r>
            <a:endParaRPr lang="en-US" sz="1000" dirty="0"/>
          </a:p>
          <a:p>
            <a:pPr marL="124183" indent="-124183">
              <a:buSzPct val="100000"/>
              <a:buFont typeface="Arial" pitchFamily="34" charset="0"/>
              <a:buChar char="►"/>
            </a:pPr>
            <a:r>
              <a:rPr lang="en-GB" sz="1000" dirty="0"/>
              <a:t>Right-click on the graphic and select </a:t>
            </a:r>
            <a:r>
              <a:rPr lang="en-GB" sz="1000" b="1" dirty="0"/>
              <a:t>Format Shape</a:t>
            </a:r>
            <a:r>
              <a:rPr lang="en-GB" sz="1000" dirty="0"/>
              <a:t>. </a:t>
            </a:r>
            <a:endParaRPr lang="en-GB" sz="1000" dirty="0" smtClean="0"/>
          </a:p>
          <a:p>
            <a:pPr marL="124183" indent="-124183">
              <a:buSzPct val="100000"/>
              <a:buFont typeface="Arial" pitchFamily="34" charset="0"/>
              <a:buChar char="►"/>
            </a:pPr>
            <a:r>
              <a:rPr lang="en-GB" sz="1000" dirty="0" smtClean="0"/>
              <a:t>From </a:t>
            </a:r>
            <a:r>
              <a:rPr lang="en-GB" sz="1000" dirty="0"/>
              <a:t>the Fill menu, select </a:t>
            </a:r>
            <a:r>
              <a:rPr lang="en-GB" sz="1000" b="1" dirty="0"/>
              <a:t>Picture or texture fill</a:t>
            </a:r>
            <a:r>
              <a:rPr lang="en-GB" sz="1000" dirty="0"/>
              <a:t> and click </a:t>
            </a:r>
            <a:r>
              <a:rPr lang="en-GB" sz="1000" b="1" dirty="0"/>
              <a:t>Insert from file</a:t>
            </a:r>
            <a:r>
              <a:rPr lang="en-GB" sz="1000" dirty="0"/>
              <a:t>. </a:t>
            </a:r>
            <a:endParaRPr lang="en-US" sz="1000" dirty="0"/>
          </a:p>
          <a:p>
            <a:pPr marL="124183" indent="-124183">
              <a:buSzPct val="100000"/>
              <a:buFont typeface="Arial" pitchFamily="34" charset="0"/>
              <a:buChar char="►"/>
            </a:pPr>
            <a:r>
              <a:rPr lang="en-GB" sz="1000" dirty="0"/>
              <a:t>Navigate to the folder containing the image you wish to insert in the divider slide graphic. Highlight the image and click </a:t>
            </a:r>
            <a:r>
              <a:rPr lang="en-GB" sz="1000" b="1" dirty="0"/>
              <a:t>Insert</a:t>
            </a:r>
            <a:r>
              <a:rPr lang="en-GB" sz="1000" dirty="0"/>
              <a:t>.</a:t>
            </a:r>
            <a:endParaRPr lang="en-US" sz="1000" dirty="0"/>
          </a:p>
          <a:p>
            <a:pPr marL="124183" indent="-124183">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124183" indent="-124183">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 </a:t>
            </a:r>
            <a:endParaRPr lang="en-US" sz="1000" dirty="0"/>
          </a:p>
          <a:p>
            <a:pPr marL="124183" indent="-124183">
              <a:buSzPct val="100000"/>
              <a:buFont typeface="Arial" pitchFamily="34" charset="0"/>
              <a:buChar char="►"/>
            </a:pPr>
            <a:r>
              <a:rPr lang="en-GB" sz="1000" dirty="0"/>
              <a:t>The change you made to the divider slide graphic should now be visible on the slide. </a:t>
            </a:r>
            <a:endParaRPr lang="en-US" sz="10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r>
              <a:rPr lang="en-GB" sz="1000" dirty="0"/>
              <a:t>The graphic on the divider slide is an AutoShape with a solid fill. To insert an appropriate image,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2:1 to ensure it does not appear distorted.</a:t>
            </a:r>
            <a:endParaRPr lang="en-US" sz="1000" dirty="0"/>
          </a:p>
          <a:p>
            <a:pPr marL="124183" indent="-124183">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a:t>
            </a:r>
            <a:r>
              <a:rPr lang="en-GB" sz="1000" dirty="0" smtClean="0"/>
              <a:t>.</a:t>
            </a:r>
            <a:endParaRPr lang="en-US" sz="1000" dirty="0"/>
          </a:p>
          <a:p>
            <a:pPr marL="124183" indent="-124183">
              <a:buSzPct val="100000"/>
              <a:buFont typeface="Arial" pitchFamily="34" charset="0"/>
              <a:buChar char="►"/>
            </a:pPr>
            <a:r>
              <a:rPr lang="en-GB" sz="1000" dirty="0"/>
              <a:t>Right-click on the graphic and select </a:t>
            </a:r>
            <a:r>
              <a:rPr lang="en-GB" sz="1000" b="1" dirty="0"/>
              <a:t>Format Shape</a:t>
            </a:r>
            <a:r>
              <a:rPr lang="en-GB" sz="1000" dirty="0"/>
              <a:t>. </a:t>
            </a:r>
            <a:endParaRPr lang="en-GB" sz="1000" dirty="0" smtClean="0"/>
          </a:p>
          <a:p>
            <a:pPr marL="124183" indent="-124183">
              <a:buSzPct val="100000"/>
              <a:buFont typeface="Arial" pitchFamily="34" charset="0"/>
              <a:buChar char="►"/>
            </a:pPr>
            <a:r>
              <a:rPr lang="en-GB" sz="1000" dirty="0" smtClean="0"/>
              <a:t>From </a:t>
            </a:r>
            <a:r>
              <a:rPr lang="en-GB" sz="1000" dirty="0"/>
              <a:t>the Fill menu, select </a:t>
            </a:r>
            <a:r>
              <a:rPr lang="en-GB" sz="1000" b="1" dirty="0"/>
              <a:t>Picture or texture fill</a:t>
            </a:r>
            <a:r>
              <a:rPr lang="en-GB" sz="1000" dirty="0"/>
              <a:t> and click </a:t>
            </a:r>
            <a:r>
              <a:rPr lang="en-GB" sz="1000" b="1" dirty="0"/>
              <a:t>Insert from file</a:t>
            </a:r>
            <a:r>
              <a:rPr lang="en-GB" sz="1000" dirty="0"/>
              <a:t>. </a:t>
            </a:r>
            <a:endParaRPr lang="en-US" sz="1000" dirty="0"/>
          </a:p>
          <a:p>
            <a:pPr marL="124183" indent="-124183">
              <a:buSzPct val="100000"/>
              <a:buFont typeface="Arial" pitchFamily="34" charset="0"/>
              <a:buChar char="►"/>
            </a:pPr>
            <a:r>
              <a:rPr lang="en-GB" sz="1000" dirty="0"/>
              <a:t>Navigate to the folder containing the image you wish to insert in the divider slide graphic. Highlight the image and click </a:t>
            </a:r>
            <a:r>
              <a:rPr lang="en-GB" sz="1000" b="1" dirty="0"/>
              <a:t>Insert</a:t>
            </a:r>
            <a:r>
              <a:rPr lang="en-GB" sz="1000" dirty="0"/>
              <a:t>.</a:t>
            </a:r>
            <a:endParaRPr lang="en-US" sz="1000" dirty="0"/>
          </a:p>
          <a:p>
            <a:pPr marL="124183" indent="-124183">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124183" indent="-124183">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 </a:t>
            </a:r>
            <a:endParaRPr lang="en-US" sz="1000" dirty="0"/>
          </a:p>
          <a:p>
            <a:pPr marL="124183" indent="-124183">
              <a:buSzPct val="100000"/>
              <a:buFont typeface="Arial" pitchFamily="34" charset="0"/>
              <a:buChar char="►"/>
            </a:pPr>
            <a:r>
              <a:rPr lang="en-GB" sz="1000" dirty="0"/>
              <a:t>The change you made to the divider slide graphic should now be visible on the slide. </a:t>
            </a:r>
            <a:endParaRPr lang="en-US" sz="10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r>
              <a:rPr lang="en-GB" sz="1000" dirty="0"/>
              <a:t>The graphic on the divider slide is an AutoShape with a solid fill. To insert an appropriate image,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2:1 to ensure it does not appear distorted.</a:t>
            </a:r>
            <a:endParaRPr lang="en-US" sz="1000" dirty="0"/>
          </a:p>
          <a:p>
            <a:pPr marL="124183" indent="-124183">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a:t>
            </a:r>
            <a:r>
              <a:rPr lang="en-GB" sz="1000" dirty="0" smtClean="0"/>
              <a:t>.</a:t>
            </a:r>
            <a:endParaRPr lang="en-US" sz="1000" dirty="0"/>
          </a:p>
          <a:p>
            <a:pPr marL="124183" indent="-124183">
              <a:buSzPct val="100000"/>
              <a:buFont typeface="Arial" pitchFamily="34" charset="0"/>
              <a:buChar char="►"/>
            </a:pPr>
            <a:r>
              <a:rPr lang="en-GB" sz="1000" dirty="0"/>
              <a:t>Right-click on the graphic and select </a:t>
            </a:r>
            <a:r>
              <a:rPr lang="en-GB" sz="1000" b="1" dirty="0"/>
              <a:t>Format Shape</a:t>
            </a:r>
            <a:r>
              <a:rPr lang="en-GB" sz="1000" dirty="0"/>
              <a:t>. </a:t>
            </a:r>
            <a:endParaRPr lang="en-GB" sz="1000" dirty="0" smtClean="0"/>
          </a:p>
          <a:p>
            <a:pPr marL="124183" indent="-124183">
              <a:buSzPct val="100000"/>
              <a:buFont typeface="Arial" pitchFamily="34" charset="0"/>
              <a:buChar char="►"/>
            </a:pPr>
            <a:r>
              <a:rPr lang="en-GB" sz="1000" dirty="0" smtClean="0"/>
              <a:t>From </a:t>
            </a:r>
            <a:r>
              <a:rPr lang="en-GB" sz="1000" dirty="0"/>
              <a:t>the Fill menu, select </a:t>
            </a:r>
            <a:r>
              <a:rPr lang="en-GB" sz="1000" b="1" dirty="0"/>
              <a:t>Picture or texture fill</a:t>
            </a:r>
            <a:r>
              <a:rPr lang="en-GB" sz="1000" dirty="0"/>
              <a:t> and click </a:t>
            </a:r>
            <a:r>
              <a:rPr lang="en-GB" sz="1000" b="1" dirty="0"/>
              <a:t>Insert from file</a:t>
            </a:r>
            <a:r>
              <a:rPr lang="en-GB" sz="1000" dirty="0"/>
              <a:t>. </a:t>
            </a:r>
            <a:endParaRPr lang="en-US" sz="1000" dirty="0"/>
          </a:p>
          <a:p>
            <a:pPr marL="124183" indent="-124183">
              <a:buSzPct val="100000"/>
              <a:buFont typeface="Arial" pitchFamily="34" charset="0"/>
              <a:buChar char="►"/>
            </a:pPr>
            <a:r>
              <a:rPr lang="en-GB" sz="1000" dirty="0"/>
              <a:t>Navigate to the folder containing the image you wish to insert in the divider slide graphic. Highlight the image and click </a:t>
            </a:r>
            <a:r>
              <a:rPr lang="en-GB" sz="1000" b="1" dirty="0"/>
              <a:t>Insert</a:t>
            </a:r>
            <a:r>
              <a:rPr lang="en-GB" sz="1000" dirty="0"/>
              <a:t>.</a:t>
            </a:r>
            <a:endParaRPr lang="en-US" sz="1000" dirty="0"/>
          </a:p>
          <a:p>
            <a:pPr marL="124183" indent="-124183">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124183" indent="-124183">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 </a:t>
            </a:r>
            <a:endParaRPr lang="en-US" sz="1000" dirty="0"/>
          </a:p>
          <a:p>
            <a:pPr marL="124183" indent="-124183">
              <a:buSzPct val="100000"/>
              <a:buFont typeface="Arial" pitchFamily="34" charset="0"/>
              <a:buChar char="►"/>
            </a:pPr>
            <a:r>
              <a:rPr lang="en-GB" sz="1000" dirty="0"/>
              <a:t>The change you made to the divider slide graphic should now be visible on the slide. </a:t>
            </a:r>
            <a:endParaRPr lang="en-US" sz="10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FBE7F9-2889-4492-BC99-978FAFF72DE4}"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FBE7F9-2889-4492-BC99-978FAFF72DE4}"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r>
              <a:rPr lang="en-GB" sz="1000" dirty="0"/>
              <a:t>The graphic on the divider slide is an AutoShape with a solid fill. To insert an appropriate image,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2:1 to ensure it does not appear distorted.</a:t>
            </a:r>
            <a:endParaRPr lang="en-US" sz="1000" dirty="0"/>
          </a:p>
          <a:p>
            <a:pPr marL="124183" indent="-124183">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a:t>
            </a:r>
            <a:r>
              <a:rPr lang="en-GB" sz="1000" dirty="0" smtClean="0"/>
              <a:t>.</a:t>
            </a:r>
            <a:endParaRPr lang="en-US" sz="1000" dirty="0"/>
          </a:p>
          <a:p>
            <a:pPr marL="124183" indent="-124183">
              <a:buSzPct val="100000"/>
              <a:buFont typeface="Arial" pitchFamily="34" charset="0"/>
              <a:buChar char="►"/>
            </a:pPr>
            <a:r>
              <a:rPr lang="en-GB" sz="1000" dirty="0"/>
              <a:t>Right-click on the graphic and select </a:t>
            </a:r>
            <a:r>
              <a:rPr lang="en-GB" sz="1000" b="1" dirty="0"/>
              <a:t>Format Shape</a:t>
            </a:r>
            <a:r>
              <a:rPr lang="en-GB" sz="1000" dirty="0"/>
              <a:t>. </a:t>
            </a:r>
            <a:endParaRPr lang="en-GB" sz="1000" dirty="0" smtClean="0"/>
          </a:p>
          <a:p>
            <a:pPr marL="124183" indent="-124183">
              <a:buSzPct val="100000"/>
              <a:buFont typeface="Arial" pitchFamily="34" charset="0"/>
              <a:buChar char="►"/>
            </a:pPr>
            <a:r>
              <a:rPr lang="en-GB" sz="1000" dirty="0" smtClean="0"/>
              <a:t>From </a:t>
            </a:r>
            <a:r>
              <a:rPr lang="en-GB" sz="1000" dirty="0"/>
              <a:t>the Fill menu, select </a:t>
            </a:r>
            <a:r>
              <a:rPr lang="en-GB" sz="1000" b="1" dirty="0"/>
              <a:t>Picture or texture fill</a:t>
            </a:r>
            <a:r>
              <a:rPr lang="en-GB" sz="1000" dirty="0"/>
              <a:t> and click </a:t>
            </a:r>
            <a:r>
              <a:rPr lang="en-GB" sz="1000" b="1" dirty="0"/>
              <a:t>Insert from file</a:t>
            </a:r>
            <a:r>
              <a:rPr lang="en-GB" sz="1000" dirty="0"/>
              <a:t>. </a:t>
            </a:r>
            <a:endParaRPr lang="en-US" sz="1000" dirty="0"/>
          </a:p>
          <a:p>
            <a:pPr marL="124183" indent="-124183">
              <a:buSzPct val="100000"/>
              <a:buFont typeface="Arial" pitchFamily="34" charset="0"/>
              <a:buChar char="►"/>
            </a:pPr>
            <a:r>
              <a:rPr lang="en-GB" sz="1000" dirty="0"/>
              <a:t>Navigate to the folder containing the image you wish to insert in the divider slide graphic. Highlight the image and click </a:t>
            </a:r>
            <a:r>
              <a:rPr lang="en-GB" sz="1000" b="1" dirty="0"/>
              <a:t>Insert</a:t>
            </a:r>
            <a:r>
              <a:rPr lang="en-GB" sz="1000" dirty="0"/>
              <a:t>.</a:t>
            </a:r>
            <a:endParaRPr lang="en-US" sz="1000" dirty="0"/>
          </a:p>
          <a:p>
            <a:pPr marL="124183" indent="-124183">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124183" indent="-124183">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 </a:t>
            </a:r>
            <a:endParaRPr lang="en-US" sz="1000" dirty="0"/>
          </a:p>
          <a:p>
            <a:pPr marL="124183" indent="-124183">
              <a:buSzPct val="100000"/>
              <a:buFont typeface="Arial" pitchFamily="34" charset="0"/>
              <a:buChar char="►"/>
            </a:pPr>
            <a:r>
              <a:rPr lang="en-GB" sz="1000" dirty="0"/>
              <a:t>The change you made to the divider slide graphic should now be visible on the slide. </a:t>
            </a:r>
            <a:endParaRPr lang="en-US" sz="10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FBE7F9-2889-4492-BC99-978FAFF72DE4}" type="slidenum">
              <a:rPr lang="en-US" smtClean="0"/>
              <a:pPr/>
              <a:t>26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r>
              <a:rPr lang="en-GB" sz="1000" dirty="0"/>
              <a:t>The graphic on the divider slide is an AutoShape with a solid fill. To insert an appropriate image, ensure you have the image you wish to use (ideally a </a:t>
            </a:r>
            <a:r>
              <a:rPr lang="en-GB" sz="1000" b="1" dirty="0"/>
              <a:t>.jpg</a:t>
            </a:r>
            <a:r>
              <a:rPr lang="en-GB" sz="1000" dirty="0"/>
              <a:t> or a </a:t>
            </a:r>
            <a:r>
              <a:rPr lang="en-GB" sz="1000" b="1" dirty="0"/>
              <a:t>.png</a:t>
            </a:r>
            <a:r>
              <a:rPr lang="en-GB" sz="1000" dirty="0"/>
              <a:t> file) in an accessible folder. The image should have a ratio of 2:1 to ensure it does not appear distorted.</a:t>
            </a:r>
            <a:endParaRPr lang="en-US" sz="1000" dirty="0"/>
          </a:p>
          <a:p>
            <a:pPr marL="124183" indent="-124183">
              <a:buSzPct val="100000"/>
              <a:buFont typeface="Arial" pitchFamily="34" charset="0"/>
              <a:buChar char="►"/>
            </a:pPr>
            <a:r>
              <a:rPr lang="en-GB" sz="1000" dirty="0"/>
              <a:t>In the </a:t>
            </a:r>
            <a:r>
              <a:rPr lang="en-GB" sz="1000" b="1" dirty="0"/>
              <a:t>View</a:t>
            </a:r>
            <a:r>
              <a:rPr lang="en-GB" sz="1000" dirty="0"/>
              <a:t> tab, click </a:t>
            </a:r>
            <a:r>
              <a:rPr lang="en-GB" sz="1000" b="1" dirty="0"/>
              <a:t>Slide Master</a:t>
            </a:r>
            <a:r>
              <a:rPr lang="en-GB" sz="1000" dirty="0"/>
              <a:t> from the </a:t>
            </a:r>
            <a:r>
              <a:rPr lang="en-GB" sz="1000" b="1" dirty="0"/>
              <a:t>Presentation Views</a:t>
            </a:r>
            <a:r>
              <a:rPr lang="en-GB" sz="1000" dirty="0"/>
              <a:t> group. </a:t>
            </a:r>
            <a:endParaRPr lang="en-GB" sz="1000" dirty="0" smtClean="0"/>
          </a:p>
          <a:p>
            <a:pPr marL="124183" indent="-124183">
              <a:buSzPct val="100000"/>
              <a:buFont typeface="Arial" pitchFamily="34" charset="0"/>
              <a:buChar char="►"/>
            </a:pPr>
            <a:r>
              <a:rPr lang="en-GB" sz="1000" dirty="0" smtClean="0"/>
              <a:t>Right-click </a:t>
            </a:r>
            <a:r>
              <a:rPr lang="en-GB" sz="1000" dirty="0"/>
              <a:t>on the graphic and select </a:t>
            </a:r>
            <a:r>
              <a:rPr lang="en-GB" sz="1000" b="1" dirty="0"/>
              <a:t>Format Shape</a:t>
            </a:r>
            <a:r>
              <a:rPr lang="en-GB" sz="1000" dirty="0" smtClean="0"/>
              <a:t>.</a:t>
            </a:r>
            <a:endParaRPr lang="en-US" sz="1000" dirty="0"/>
          </a:p>
          <a:p>
            <a:pPr marL="124183" indent="-124183">
              <a:buSzPct val="100000"/>
              <a:buFont typeface="Arial" pitchFamily="34" charset="0"/>
              <a:buChar char="►"/>
            </a:pPr>
            <a:r>
              <a:rPr lang="en-GB" sz="1000" dirty="0"/>
              <a:t>From the Fill menu, select </a:t>
            </a:r>
            <a:r>
              <a:rPr lang="en-GB" sz="1000" b="1" dirty="0"/>
              <a:t>Picture or texture fill</a:t>
            </a:r>
            <a:r>
              <a:rPr lang="en-GB" sz="1000" dirty="0"/>
              <a:t> and click </a:t>
            </a:r>
            <a:r>
              <a:rPr lang="en-GB" sz="1000" b="1" dirty="0"/>
              <a:t>Insert from file</a:t>
            </a:r>
            <a:r>
              <a:rPr lang="en-GB" sz="1000" dirty="0"/>
              <a:t>. </a:t>
            </a:r>
            <a:endParaRPr lang="en-US" sz="1000" dirty="0"/>
          </a:p>
          <a:p>
            <a:pPr marL="124183" indent="-124183">
              <a:buSzPct val="100000"/>
              <a:buFont typeface="Arial" pitchFamily="34" charset="0"/>
              <a:buChar char="►"/>
            </a:pPr>
            <a:r>
              <a:rPr lang="en-GB" sz="1000" dirty="0"/>
              <a:t>Navigate to the folder containing the image you wish to insert in the divider slide graphic. Highlight the image and click </a:t>
            </a:r>
            <a:r>
              <a:rPr lang="en-GB" sz="1000" b="1" dirty="0"/>
              <a:t>Insert</a:t>
            </a:r>
            <a:r>
              <a:rPr lang="en-GB" sz="1000" dirty="0"/>
              <a:t>.</a:t>
            </a:r>
            <a:endParaRPr lang="en-US" sz="1000" dirty="0"/>
          </a:p>
          <a:p>
            <a:pPr marL="124183" indent="-124183">
              <a:buSzPct val="100000"/>
              <a:buFont typeface="Arial" pitchFamily="34" charset="0"/>
              <a:buChar char="►"/>
            </a:pPr>
            <a:r>
              <a:rPr lang="en-GB" sz="1000" dirty="0"/>
              <a:t>You can now preview the image before continuing. If you are happy with how it looks, click </a:t>
            </a:r>
            <a:r>
              <a:rPr lang="en-GB" sz="1000" b="1" dirty="0"/>
              <a:t>OK</a:t>
            </a:r>
            <a:r>
              <a:rPr lang="en-GB" sz="1000" dirty="0"/>
              <a:t> to continue. Otherwise, repeat the process until you are happy with your selected image.</a:t>
            </a:r>
            <a:endParaRPr lang="en-US" sz="1000" dirty="0"/>
          </a:p>
          <a:p>
            <a:pPr marL="124183" indent="-124183">
              <a:buSzPct val="100000"/>
              <a:buFont typeface="Arial" pitchFamily="34" charset="0"/>
              <a:buChar char="►"/>
            </a:pPr>
            <a:r>
              <a:rPr lang="en-GB" sz="1000" dirty="0"/>
              <a:t>To exit from </a:t>
            </a:r>
            <a:r>
              <a:rPr lang="en-GB" sz="1000" b="1" dirty="0"/>
              <a:t>Slide Master View</a:t>
            </a:r>
            <a:r>
              <a:rPr lang="en-GB" sz="1000" dirty="0"/>
              <a:t>, click </a:t>
            </a:r>
            <a:r>
              <a:rPr lang="en-GB" sz="1000" b="1" dirty="0"/>
              <a:t>Normal</a:t>
            </a:r>
            <a:r>
              <a:rPr lang="en-GB" sz="1000" dirty="0"/>
              <a:t> from the </a:t>
            </a:r>
            <a:r>
              <a:rPr lang="en-GB" sz="1000" b="1" dirty="0"/>
              <a:t>Presentation Views</a:t>
            </a:r>
            <a:r>
              <a:rPr lang="en-GB" sz="1000" dirty="0"/>
              <a:t> group in the </a:t>
            </a:r>
            <a:r>
              <a:rPr lang="en-GB" sz="1000" b="1" dirty="0"/>
              <a:t>View</a:t>
            </a:r>
            <a:r>
              <a:rPr lang="en-GB" sz="1000" dirty="0"/>
              <a:t> tab. </a:t>
            </a:r>
            <a:endParaRPr lang="en-GB" sz="1000" dirty="0" smtClean="0"/>
          </a:p>
          <a:p>
            <a:pPr marL="124183" indent="-124183">
              <a:buSzPct val="100000"/>
              <a:buFont typeface="Arial" pitchFamily="34" charset="0"/>
              <a:buChar char="►"/>
            </a:pPr>
            <a:r>
              <a:rPr lang="en-GB" sz="1000" dirty="0" smtClean="0"/>
              <a:t>The </a:t>
            </a:r>
            <a:r>
              <a:rPr lang="en-GB" sz="1000" dirty="0"/>
              <a:t>change you made to the divider slide graphic should now be visible on the slide. </a:t>
            </a:r>
            <a:endParaRPr lang="en-US" sz="10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258888" y="720725"/>
            <a:ext cx="4800600" cy="3600450"/>
          </a:xfrm>
          <a:ln/>
        </p:spPr>
      </p:sp>
      <p:sp>
        <p:nvSpPr>
          <p:cNvPr id="151555" name="Rectangle 3"/>
          <p:cNvSpPr>
            <a:spLocks noGrp="1" noChangeArrowheads="1"/>
          </p:cNvSpPr>
          <p:nvPr>
            <p:ph type="body" idx="1"/>
          </p:nvPr>
        </p:nvSpPr>
        <p:spPr/>
        <p:txBody>
          <a:bodyPr lIns="96661" tIns="48331" rIns="96661" bIns="48331"/>
          <a:lstStyle/>
          <a:p>
            <a:pPr eaLnBrk="1" hangingPunct="1"/>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ver">
    <p:bg>
      <p:bgPr>
        <a:solidFill>
          <a:schemeClr val="tx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59113" y="3457575"/>
            <a:ext cx="5541962" cy="908050"/>
          </a:xfrm>
        </p:spPr>
        <p:txBody>
          <a:bodyPr tIns="0"/>
          <a:lstStyle>
            <a:lvl1pPr>
              <a:defRPr>
                <a:solidFill>
                  <a:schemeClr val="bg2"/>
                </a:solidFill>
              </a:defRPr>
            </a:lvl1pPr>
          </a:lstStyle>
          <a:p>
            <a:r>
              <a:rPr lang="en-US" noProof="0" smtClean="0"/>
              <a:t>Click to edit Master title style</a:t>
            </a:r>
            <a:endParaRPr lang="en-US" noProof="0" dirty="0"/>
          </a:p>
        </p:txBody>
      </p:sp>
      <p:sp>
        <p:nvSpPr>
          <p:cNvPr id="3075" name="Rectangle 3"/>
          <p:cNvSpPr>
            <a:spLocks noGrp="1" noChangeArrowheads="1"/>
          </p:cNvSpPr>
          <p:nvPr>
            <p:ph type="subTitle" idx="1"/>
          </p:nvPr>
        </p:nvSpPr>
        <p:spPr>
          <a:xfrm>
            <a:off x="3062288" y="4354513"/>
            <a:ext cx="5541962" cy="1019175"/>
          </a:xfrm>
        </p:spPr>
        <p:txBody>
          <a:bodyPr/>
          <a:lstStyle>
            <a:lvl1pPr marL="0" indent="0">
              <a:lnSpc>
                <a:spcPct val="85000"/>
              </a:lnSpc>
              <a:buFont typeface="Arial" charset="0"/>
              <a:buNone/>
              <a:defRPr sz="2000">
                <a:solidFill>
                  <a:schemeClr val="bg1"/>
                </a:solidFill>
              </a:defRPr>
            </a:lvl1pPr>
          </a:lstStyle>
          <a:p>
            <a:r>
              <a:rPr lang="en-US" noProof="0" smtClean="0"/>
              <a:t>Click to edit Master subtitle style</a:t>
            </a:r>
            <a:endParaRPr lang="en-US" noProof="0"/>
          </a:p>
        </p:txBody>
      </p:sp>
      <p:sp>
        <p:nvSpPr>
          <p:cNvPr id="9" name="Freeform 20"/>
          <p:cNvSpPr>
            <a:spLocks/>
          </p:cNvSpPr>
          <p:nvPr userDrawn="1"/>
        </p:nvSpPr>
        <p:spPr bwMode="auto">
          <a:xfrm>
            <a:off x="3079750" y="552450"/>
            <a:ext cx="6057900" cy="2590800"/>
          </a:xfrm>
          <a:custGeom>
            <a:avLst/>
            <a:gdLst/>
            <a:ahLst/>
            <a:cxnLst>
              <a:cxn ang="0">
                <a:pos x="0" y="1632"/>
              </a:cxn>
              <a:cxn ang="0">
                <a:pos x="3816" y="0"/>
              </a:cxn>
              <a:cxn ang="0">
                <a:pos x="3816" y="496"/>
              </a:cxn>
              <a:cxn ang="0">
                <a:pos x="0" y="1632"/>
              </a:cxn>
            </a:cxnLst>
            <a:rect l="0" t="0" r="r" b="b"/>
            <a:pathLst>
              <a:path w="3816" h="1632">
                <a:moveTo>
                  <a:pt x="0" y="1632"/>
                </a:moveTo>
                <a:lnTo>
                  <a:pt x="3816" y="0"/>
                </a:lnTo>
                <a:lnTo>
                  <a:pt x="3816" y="496"/>
                </a:lnTo>
                <a:lnTo>
                  <a:pt x="0" y="1632"/>
                </a:lnTo>
                <a:close/>
              </a:path>
            </a:pathLst>
          </a:custGeom>
          <a:solidFill>
            <a:schemeClr val="accent2"/>
          </a:solidFill>
          <a:ln w="9525">
            <a:noFill/>
            <a:round/>
            <a:headEnd/>
            <a:tailEnd/>
          </a:ln>
          <a:effectLst/>
        </p:spPr>
        <p:txBody>
          <a:bodyPr/>
          <a:lstStyle/>
          <a:p>
            <a:endParaRPr lang="en-US" noProof="0" dirty="0">
              <a:solidFill>
                <a:schemeClr val="bg1"/>
              </a:solidFill>
            </a:endParaRPr>
          </a:p>
        </p:txBody>
      </p:sp>
      <p:sp>
        <p:nvSpPr>
          <p:cNvPr id="10" name="AutoShape 6" descr="Sml_Motion_Input"/>
          <p:cNvSpPr>
            <a:spLocks noChangeArrowheads="1"/>
          </p:cNvSpPr>
          <p:nvPr userDrawn="1"/>
        </p:nvSpPr>
        <p:spPr bwMode="gray">
          <a:xfrm rot="5400000">
            <a:off x="-127001" y="1281113"/>
            <a:ext cx="3313114" cy="3059113"/>
          </a:xfrm>
          <a:prstGeom prst="triangle">
            <a:avLst>
              <a:gd name="adj" fmla="val 60232"/>
            </a:avLst>
          </a:prstGeom>
          <a:blipFill dpi="0" rotWithShape="0">
            <a:blip r:embed="rId2" cstate="print"/>
            <a:srcRect/>
            <a:stretch>
              <a:fillRect b="-67787"/>
            </a:stretch>
          </a:blipFill>
          <a:ln w="9525">
            <a:noFill/>
            <a:miter lim="800000"/>
            <a:headEnd/>
            <a:tailEnd/>
          </a:ln>
          <a:effectLst/>
        </p:spPr>
        <p:txBody>
          <a:bodyPr rot="10800000" vert="eaVert" wrap="none" anchor="ctr"/>
          <a:lstStyle/>
          <a:p>
            <a:pPr algn="ctr" defTabSz="995363">
              <a:lnSpc>
                <a:spcPts val="1400"/>
              </a:lnSpc>
              <a:spcAft>
                <a:spcPct val="0"/>
              </a:spcAft>
              <a:buClrTx/>
              <a:buSzTx/>
              <a:buFontTx/>
              <a:buNone/>
            </a:pPr>
            <a:endParaRPr lang="en-GB" sz="1400" dirty="0">
              <a:solidFill>
                <a:schemeClr val="bg1"/>
              </a:solidFill>
              <a:latin typeface="EYInterstate Regular" pitchFamily="1" charset="0"/>
            </a:endParaRPr>
          </a:p>
        </p:txBody>
      </p:sp>
      <p:grpSp>
        <p:nvGrpSpPr>
          <p:cNvPr id="35" name="Group 57"/>
          <p:cNvGrpSpPr>
            <a:grpSpLocks/>
          </p:cNvGrpSpPr>
          <p:nvPr userDrawn="1"/>
        </p:nvGrpSpPr>
        <p:grpSpPr bwMode="auto">
          <a:xfrm>
            <a:off x="3057525" y="6026150"/>
            <a:ext cx="1916112" cy="431800"/>
            <a:chOff x="4554" y="4058"/>
            <a:chExt cx="935" cy="211"/>
          </a:xfrm>
          <a:solidFill>
            <a:schemeClr val="tx1"/>
          </a:solidFill>
        </p:grpSpPr>
        <p:sp>
          <p:nvSpPr>
            <p:cNvPr id="36" name="Freeform 58"/>
            <p:cNvSpPr>
              <a:spLocks noEditPoints="1"/>
            </p:cNvSpPr>
            <p:nvPr userDrawn="1"/>
          </p:nvSpPr>
          <p:spPr bwMode="black">
            <a:xfrm>
              <a:off x="4554" y="4058"/>
              <a:ext cx="118" cy="99"/>
            </a:xfrm>
            <a:custGeom>
              <a:avLst/>
              <a:gdLst/>
              <a:ahLst/>
              <a:cxnLst>
                <a:cxn ang="0">
                  <a:pos x="164" y="0"/>
                </a:cxn>
                <a:cxn ang="0">
                  <a:pos x="138" y="129"/>
                </a:cxn>
                <a:cxn ang="0">
                  <a:pos x="108" y="129"/>
                </a:cxn>
                <a:cxn ang="0">
                  <a:pos x="132" y="0"/>
                </a:cxn>
                <a:cxn ang="0">
                  <a:pos x="164" y="0"/>
                </a:cxn>
                <a:cxn ang="0">
                  <a:pos x="116" y="0"/>
                </a:cxn>
                <a:cxn ang="0">
                  <a:pos x="110" y="32"/>
                </a:cxn>
                <a:cxn ang="0">
                  <a:pos x="27" y="32"/>
                </a:cxn>
                <a:cxn ang="0">
                  <a:pos x="33" y="0"/>
                </a:cxn>
                <a:cxn ang="0">
                  <a:pos x="116" y="0"/>
                </a:cxn>
                <a:cxn ang="0">
                  <a:pos x="211" y="0"/>
                </a:cxn>
                <a:cxn ang="0">
                  <a:pos x="176" y="177"/>
                </a:cxn>
                <a:cxn ang="0">
                  <a:pos x="0" y="177"/>
                </a:cxn>
                <a:cxn ang="0">
                  <a:pos x="7" y="145"/>
                </a:cxn>
                <a:cxn ang="0">
                  <a:pos x="152" y="145"/>
                </a:cxn>
                <a:cxn ang="0">
                  <a:pos x="181" y="0"/>
                </a:cxn>
                <a:cxn ang="0">
                  <a:pos x="211" y="0"/>
                </a:cxn>
                <a:cxn ang="0">
                  <a:pos x="106" y="48"/>
                </a:cxn>
                <a:cxn ang="0">
                  <a:pos x="100" y="80"/>
                </a:cxn>
                <a:cxn ang="0">
                  <a:pos x="18" y="80"/>
                </a:cxn>
                <a:cxn ang="0">
                  <a:pos x="24" y="48"/>
                </a:cxn>
                <a:cxn ang="0">
                  <a:pos x="106" y="48"/>
                </a:cxn>
                <a:cxn ang="0">
                  <a:pos x="97" y="97"/>
                </a:cxn>
                <a:cxn ang="0">
                  <a:pos x="91" y="129"/>
                </a:cxn>
                <a:cxn ang="0">
                  <a:pos x="10" y="129"/>
                </a:cxn>
                <a:cxn ang="0">
                  <a:pos x="14" y="97"/>
                </a:cxn>
                <a:cxn ang="0">
                  <a:pos x="97" y="97"/>
                </a:cxn>
              </a:cxnLst>
              <a:rect l="0" t="0" r="r" b="b"/>
              <a:pathLst>
                <a:path w="211" h="177">
                  <a:moveTo>
                    <a:pt x="164" y="0"/>
                  </a:moveTo>
                  <a:lnTo>
                    <a:pt x="138" y="129"/>
                  </a:lnTo>
                  <a:lnTo>
                    <a:pt x="108" y="129"/>
                  </a:lnTo>
                  <a:lnTo>
                    <a:pt x="132" y="0"/>
                  </a:lnTo>
                  <a:lnTo>
                    <a:pt x="164" y="0"/>
                  </a:lnTo>
                  <a:close/>
                  <a:moveTo>
                    <a:pt x="116" y="0"/>
                  </a:moveTo>
                  <a:lnTo>
                    <a:pt x="110" y="32"/>
                  </a:lnTo>
                  <a:lnTo>
                    <a:pt x="27" y="32"/>
                  </a:lnTo>
                  <a:lnTo>
                    <a:pt x="33" y="0"/>
                  </a:lnTo>
                  <a:lnTo>
                    <a:pt x="116" y="0"/>
                  </a:lnTo>
                  <a:close/>
                  <a:moveTo>
                    <a:pt x="211" y="0"/>
                  </a:moveTo>
                  <a:lnTo>
                    <a:pt x="176" y="177"/>
                  </a:lnTo>
                  <a:lnTo>
                    <a:pt x="0" y="177"/>
                  </a:lnTo>
                  <a:lnTo>
                    <a:pt x="7" y="145"/>
                  </a:lnTo>
                  <a:lnTo>
                    <a:pt x="152" y="145"/>
                  </a:lnTo>
                  <a:lnTo>
                    <a:pt x="181" y="0"/>
                  </a:lnTo>
                  <a:lnTo>
                    <a:pt x="211" y="0"/>
                  </a:lnTo>
                  <a:close/>
                  <a:moveTo>
                    <a:pt x="106" y="48"/>
                  </a:moveTo>
                  <a:lnTo>
                    <a:pt x="100" y="80"/>
                  </a:lnTo>
                  <a:lnTo>
                    <a:pt x="18" y="80"/>
                  </a:lnTo>
                  <a:lnTo>
                    <a:pt x="24" y="48"/>
                  </a:lnTo>
                  <a:lnTo>
                    <a:pt x="106" y="48"/>
                  </a:lnTo>
                  <a:close/>
                  <a:moveTo>
                    <a:pt x="97" y="97"/>
                  </a:moveTo>
                  <a:lnTo>
                    <a:pt x="91" y="129"/>
                  </a:lnTo>
                  <a:lnTo>
                    <a:pt x="10" y="129"/>
                  </a:lnTo>
                  <a:lnTo>
                    <a:pt x="14" y="97"/>
                  </a:lnTo>
                  <a:lnTo>
                    <a:pt x="97" y="97"/>
                  </a:lnTo>
                  <a:close/>
                </a:path>
              </a:pathLst>
            </a:custGeom>
            <a:grpFill/>
            <a:ln w="9525">
              <a:noFill/>
              <a:round/>
              <a:headEnd/>
              <a:tailEnd/>
            </a:ln>
          </p:spPr>
          <p:txBody>
            <a:bodyPr/>
            <a:lstStyle/>
            <a:p>
              <a:endParaRPr lang="en-GB" dirty="0"/>
            </a:p>
          </p:txBody>
        </p:sp>
        <p:sp>
          <p:nvSpPr>
            <p:cNvPr id="37" name="Freeform 59"/>
            <p:cNvSpPr>
              <a:spLocks noEditPoints="1"/>
            </p:cNvSpPr>
            <p:nvPr userDrawn="1"/>
          </p:nvSpPr>
          <p:spPr bwMode="black">
            <a:xfrm>
              <a:off x="4690" y="4058"/>
              <a:ext cx="799" cy="102"/>
            </a:xfrm>
            <a:custGeom>
              <a:avLst/>
              <a:gdLst/>
              <a:ahLst/>
              <a:cxnLst>
                <a:cxn ang="0">
                  <a:pos x="909" y="167"/>
                </a:cxn>
                <a:cxn ang="0">
                  <a:pos x="895" y="108"/>
                </a:cxn>
                <a:cxn ang="0">
                  <a:pos x="955" y="56"/>
                </a:cxn>
                <a:cxn ang="0">
                  <a:pos x="979" y="94"/>
                </a:cxn>
                <a:cxn ang="0">
                  <a:pos x="1351" y="49"/>
                </a:cxn>
                <a:cxn ang="0">
                  <a:pos x="1295" y="140"/>
                </a:cxn>
                <a:cxn ang="0">
                  <a:pos x="1357" y="181"/>
                </a:cxn>
                <a:cxn ang="0">
                  <a:pos x="1384" y="162"/>
                </a:cxn>
                <a:cxn ang="0">
                  <a:pos x="1338" y="162"/>
                </a:cxn>
                <a:cxn ang="0">
                  <a:pos x="1328" y="103"/>
                </a:cxn>
                <a:cxn ang="0">
                  <a:pos x="1395" y="56"/>
                </a:cxn>
                <a:cxn ang="0">
                  <a:pos x="1420" y="49"/>
                </a:cxn>
                <a:cxn ang="0">
                  <a:pos x="1192" y="46"/>
                </a:cxn>
                <a:cxn ang="0">
                  <a:pos x="1282" y="46"/>
                </a:cxn>
                <a:cxn ang="0">
                  <a:pos x="1111" y="153"/>
                </a:cxn>
                <a:cxn ang="0">
                  <a:pos x="1067" y="167"/>
                </a:cxn>
                <a:cxn ang="0">
                  <a:pos x="1049" y="134"/>
                </a:cxn>
                <a:cxn ang="0">
                  <a:pos x="1021" y="143"/>
                </a:cxn>
                <a:cxn ang="0">
                  <a:pos x="1071" y="181"/>
                </a:cxn>
                <a:cxn ang="0">
                  <a:pos x="1132" y="143"/>
                </a:cxn>
                <a:cxn ang="0">
                  <a:pos x="975" y="46"/>
                </a:cxn>
                <a:cxn ang="0">
                  <a:pos x="878" y="80"/>
                </a:cxn>
                <a:cxn ang="0">
                  <a:pos x="879" y="167"/>
                </a:cxn>
                <a:cxn ang="0">
                  <a:pos x="984" y="156"/>
                </a:cxn>
                <a:cxn ang="0">
                  <a:pos x="1000" y="64"/>
                </a:cxn>
                <a:cxn ang="0">
                  <a:pos x="829" y="80"/>
                </a:cxn>
                <a:cxn ang="0">
                  <a:pos x="795" y="100"/>
                </a:cxn>
                <a:cxn ang="0">
                  <a:pos x="721" y="99"/>
                </a:cxn>
                <a:cxn ang="0">
                  <a:pos x="698" y="65"/>
                </a:cxn>
                <a:cxn ang="0">
                  <a:pos x="668" y="40"/>
                </a:cxn>
                <a:cxn ang="0">
                  <a:pos x="630" y="69"/>
                </a:cxn>
                <a:cxn ang="0">
                  <a:pos x="603" y="126"/>
                </a:cxn>
                <a:cxn ang="0">
                  <a:pos x="602" y="172"/>
                </a:cxn>
                <a:cxn ang="0">
                  <a:pos x="659" y="170"/>
                </a:cxn>
                <a:cxn ang="0">
                  <a:pos x="478" y="45"/>
                </a:cxn>
                <a:cxn ang="0">
                  <a:pos x="559" y="61"/>
                </a:cxn>
                <a:cxn ang="0">
                  <a:pos x="435" y="43"/>
                </a:cxn>
                <a:cxn ang="0">
                  <a:pos x="383" y="81"/>
                </a:cxn>
                <a:cxn ang="0">
                  <a:pos x="416" y="129"/>
                </a:cxn>
                <a:cxn ang="0">
                  <a:pos x="421" y="162"/>
                </a:cxn>
                <a:cxn ang="0">
                  <a:pos x="378" y="148"/>
                </a:cxn>
                <a:cxn ang="0">
                  <a:pos x="407" y="180"/>
                </a:cxn>
                <a:cxn ang="0">
                  <a:pos x="453" y="130"/>
                </a:cxn>
                <a:cxn ang="0">
                  <a:pos x="410" y="84"/>
                </a:cxn>
                <a:cxn ang="0">
                  <a:pos x="422" y="56"/>
                </a:cxn>
                <a:cxn ang="0">
                  <a:pos x="464" y="53"/>
                </a:cxn>
                <a:cxn ang="0">
                  <a:pos x="273" y="46"/>
                </a:cxn>
                <a:cxn ang="0">
                  <a:pos x="364" y="46"/>
                </a:cxn>
                <a:cxn ang="0">
                  <a:pos x="216" y="177"/>
                </a:cxn>
                <a:cxn ang="0">
                  <a:pos x="226" y="73"/>
                </a:cxn>
                <a:cxn ang="0">
                  <a:pos x="194" y="46"/>
                </a:cxn>
                <a:cxn ang="0">
                  <a:pos x="102" y="156"/>
                </a:cxn>
                <a:cxn ang="0">
                  <a:pos x="118" y="73"/>
                </a:cxn>
                <a:cxn ang="0">
                  <a:pos x="127" y="22"/>
                </a:cxn>
                <a:cxn ang="0">
                  <a:pos x="654" y="69"/>
                </a:cxn>
                <a:cxn ang="0">
                  <a:pos x="679" y="53"/>
                </a:cxn>
                <a:cxn ang="0">
                  <a:pos x="645" y="164"/>
                </a:cxn>
                <a:cxn ang="0">
                  <a:pos x="621" y="132"/>
                </a:cxn>
                <a:cxn ang="0">
                  <a:pos x="645" y="164"/>
                </a:cxn>
                <a:cxn ang="0">
                  <a:pos x="181" y="59"/>
                </a:cxn>
                <a:cxn ang="0">
                  <a:pos x="192" y="94"/>
                </a:cxn>
              </a:cxnLst>
              <a:rect l="0" t="0" r="r" b="b"/>
              <a:pathLst>
                <a:path w="1430" h="181">
                  <a:moveTo>
                    <a:pt x="965" y="143"/>
                  </a:moveTo>
                  <a:lnTo>
                    <a:pt x="965" y="143"/>
                  </a:lnTo>
                  <a:lnTo>
                    <a:pt x="955" y="154"/>
                  </a:lnTo>
                  <a:lnTo>
                    <a:pt x="946" y="164"/>
                  </a:lnTo>
                  <a:lnTo>
                    <a:pt x="935" y="169"/>
                  </a:lnTo>
                  <a:lnTo>
                    <a:pt x="924" y="170"/>
                  </a:lnTo>
                  <a:lnTo>
                    <a:pt x="924" y="170"/>
                  </a:lnTo>
                  <a:lnTo>
                    <a:pt x="916" y="170"/>
                  </a:lnTo>
                  <a:lnTo>
                    <a:pt x="909" y="167"/>
                  </a:lnTo>
                  <a:lnTo>
                    <a:pt x="905" y="165"/>
                  </a:lnTo>
                  <a:lnTo>
                    <a:pt x="900" y="161"/>
                  </a:lnTo>
                  <a:lnTo>
                    <a:pt x="897" y="156"/>
                  </a:lnTo>
                  <a:lnTo>
                    <a:pt x="894" y="150"/>
                  </a:lnTo>
                  <a:lnTo>
                    <a:pt x="892" y="143"/>
                  </a:lnTo>
                  <a:lnTo>
                    <a:pt x="892" y="134"/>
                  </a:lnTo>
                  <a:lnTo>
                    <a:pt x="892" y="134"/>
                  </a:lnTo>
                  <a:lnTo>
                    <a:pt x="892" y="121"/>
                  </a:lnTo>
                  <a:lnTo>
                    <a:pt x="895" y="108"/>
                  </a:lnTo>
                  <a:lnTo>
                    <a:pt x="900" y="96"/>
                  </a:lnTo>
                  <a:lnTo>
                    <a:pt x="906" y="83"/>
                  </a:lnTo>
                  <a:lnTo>
                    <a:pt x="906" y="83"/>
                  </a:lnTo>
                  <a:lnTo>
                    <a:pt x="916" y="72"/>
                  </a:lnTo>
                  <a:lnTo>
                    <a:pt x="925" y="62"/>
                  </a:lnTo>
                  <a:lnTo>
                    <a:pt x="936" y="57"/>
                  </a:lnTo>
                  <a:lnTo>
                    <a:pt x="949" y="56"/>
                  </a:lnTo>
                  <a:lnTo>
                    <a:pt x="949" y="56"/>
                  </a:lnTo>
                  <a:lnTo>
                    <a:pt x="955" y="56"/>
                  </a:lnTo>
                  <a:lnTo>
                    <a:pt x="962" y="59"/>
                  </a:lnTo>
                  <a:lnTo>
                    <a:pt x="968" y="62"/>
                  </a:lnTo>
                  <a:lnTo>
                    <a:pt x="973" y="67"/>
                  </a:lnTo>
                  <a:lnTo>
                    <a:pt x="973" y="67"/>
                  </a:lnTo>
                  <a:lnTo>
                    <a:pt x="976" y="73"/>
                  </a:lnTo>
                  <a:lnTo>
                    <a:pt x="978" y="80"/>
                  </a:lnTo>
                  <a:lnTo>
                    <a:pt x="979" y="86"/>
                  </a:lnTo>
                  <a:lnTo>
                    <a:pt x="979" y="94"/>
                  </a:lnTo>
                  <a:lnTo>
                    <a:pt x="979" y="94"/>
                  </a:lnTo>
                  <a:lnTo>
                    <a:pt x="979" y="107"/>
                  </a:lnTo>
                  <a:lnTo>
                    <a:pt x="976" y="119"/>
                  </a:lnTo>
                  <a:lnTo>
                    <a:pt x="971" y="132"/>
                  </a:lnTo>
                  <a:lnTo>
                    <a:pt x="965" y="143"/>
                  </a:lnTo>
                  <a:lnTo>
                    <a:pt x="965" y="143"/>
                  </a:lnTo>
                  <a:close/>
                  <a:moveTo>
                    <a:pt x="1385" y="43"/>
                  </a:moveTo>
                  <a:lnTo>
                    <a:pt x="1385" y="43"/>
                  </a:lnTo>
                  <a:lnTo>
                    <a:pt x="1366" y="45"/>
                  </a:lnTo>
                  <a:lnTo>
                    <a:pt x="1351" y="49"/>
                  </a:lnTo>
                  <a:lnTo>
                    <a:pt x="1335" y="56"/>
                  </a:lnTo>
                  <a:lnTo>
                    <a:pt x="1322" y="67"/>
                  </a:lnTo>
                  <a:lnTo>
                    <a:pt x="1322" y="67"/>
                  </a:lnTo>
                  <a:lnTo>
                    <a:pt x="1309" y="80"/>
                  </a:lnTo>
                  <a:lnTo>
                    <a:pt x="1301" y="94"/>
                  </a:lnTo>
                  <a:lnTo>
                    <a:pt x="1295" y="111"/>
                  </a:lnTo>
                  <a:lnTo>
                    <a:pt x="1293" y="129"/>
                  </a:lnTo>
                  <a:lnTo>
                    <a:pt x="1293" y="129"/>
                  </a:lnTo>
                  <a:lnTo>
                    <a:pt x="1295" y="140"/>
                  </a:lnTo>
                  <a:lnTo>
                    <a:pt x="1298" y="151"/>
                  </a:lnTo>
                  <a:lnTo>
                    <a:pt x="1305" y="161"/>
                  </a:lnTo>
                  <a:lnTo>
                    <a:pt x="1314" y="169"/>
                  </a:lnTo>
                  <a:lnTo>
                    <a:pt x="1314" y="169"/>
                  </a:lnTo>
                  <a:lnTo>
                    <a:pt x="1324" y="173"/>
                  </a:lnTo>
                  <a:lnTo>
                    <a:pt x="1333" y="178"/>
                  </a:lnTo>
                  <a:lnTo>
                    <a:pt x="1344" y="180"/>
                  </a:lnTo>
                  <a:lnTo>
                    <a:pt x="1357" y="181"/>
                  </a:lnTo>
                  <a:lnTo>
                    <a:pt x="1357" y="181"/>
                  </a:lnTo>
                  <a:lnTo>
                    <a:pt x="1368" y="180"/>
                  </a:lnTo>
                  <a:lnTo>
                    <a:pt x="1381" y="178"/>
                  </a:lnTo>
                  <a:lnTo>
                    <a:pt x="1409" y="170"/>
                  </a:lnTo>
                  <a:lnTo>
                    <a:pt x="1420" y="119"/>
                  </a:lnTo>
                  <a:lnTo>
                    <a:pt x="1420" y="119"/>
                  </a:lnTo>
                  <a:lnTo>
                    <a:pt x="1408" y="121"/>
                  </a:lnTo>
                  <a:lnTo>
                    <a:pt x="1408" y="121"/>
                  </a:lnTo>
                  <a:lnTo>
                    <a:pt x="1392" y="119"/>
                  </a:lnTo>
                  <a:lnTo>
                    <a:pt x="1384" y="162"/>
                  </a:lnTo>
                  <a:lnTo>
                    <a:pt x="1384" y="162"/>
                  </a:lnTo>
                  <a:lnTo>
                    <a:pt x="1381" y="165"/>
                  </a:lnTo>
                  <a:lnTo>
                    <a:pt x="1374" y="167"/>
                  </a:lnTo>
                  <a:lnTo>
                    <a:pt x="1368" y="169"/>
                  </a:lnTo>
                  <a:lnTo>
                    <a:pt x="1357" y="169"/>
                  </a:lnTo>
                  <a:lnTo>
                    <a:pt x="1357" y="169"/>
                  </a:lnTo>
                  <a:lnTo>
                    <a:pt x="1351" y="167"/>
                  </a:lnTo>
                  <a:lnTo>
                    <a:pt x="1343" y="165"/>
                  </a:lnTo>
                  <a:lnTo>
                    <a:pt x="1338" y="162"/>
                  </a:lnTo>
                  <a:lnTo>
                    <a:pt x="1333" y="158"/>
                  </a:lnTo>
                  <a:lnTo>
                    <a:pt x="1333" y="158"/>
                  </a:lnTo>
                  <a:lnTo>
                    <a:pt x="1330" y="153"/>
                  </a:lnTo>
                  <a:lnTo>
                    <a:pt x="1327" y="146"/>
                  </a:lnTo>
                  <a:lnTo>
                    <a:pt x="1325" y="138"/>
                  </a:lnTo>
                  <a:lnTo>
                    <a:pt x="1325" y="130"/>
                  </a:lnTo>
                  <a:lnTo>
                    <a:pt x="1325" y="130"/>
                  </a:lnTo>
                  <a:lnTo>
                    <a:pt x="1325" y="118"/>
                  </a:lnTo>
                  <a:lnTo>
                    <a:pt x="1328" y="103"/>
                  </a:lnTo>
                  <a:lnTo>
                    <a:pt x="1333" y="92"/>
                  </a:lnTo>
                  <a:lnTo>
                    <a:pt x="1341" y="80"/>
                  </a:lnTo>
                  <a:lnTo>
                    <a:pt x="1341" y="80"/>
                  </a:lnTo>
                  <a:lnTo>
                    <a:pt x="1351" y="69"/>
                  </a:lnTo>
                  <a:lnTo>
                    <a:pt x="1360" y="61"/>
                  </a:lnTo>
                  <a:lnTo>
                    <a:pt x="1373" y="56"/>
                  </a:lnTo>
                  <a:lnTo>
                    <a:pt x="1385" y="54"/>
                  </a:lnTo>
                  <a:lnTo>
                    <a:pt x="1385" y="54"/>
                  </a:lnTo>
                  <a:lnTo>
                    <a:pt x="1395" y="56"/>
                  </a:lnTo>
                  <a:lnTo>
                    <a:pt x="1404" y="59"/>
                  </a:lnTo>
                  <a:lnTo>
                    <a:pt x="1404" y="59"/>
                  </a:lnTo>
                  <a:lnTo>
                    <a:pt x="1414" y="65"/>
                  </a:lnTo>
                  <a:lnTo>
                    <a:pt x="1417" y="70"/>
                  </a:lnTo>
                  <a:lnTo>
                    <a:pt x="1419" y="73"/>
                  </a:lnTo>
                  <a:lnTo>
                    <a:pt x="1422" y="73"/>
                  </a:lnTo>
                  <a:lnTo>
                    <a:pt x="1430" y="56"/>
                  </a:lnTo>
                  <a:lnTo>
                    <a:pt x="1430" y="56"/>
                  </a:lnTo>
                  <a:lnTo>
                    <a:pt x="1420" y="49"/>
                  </a:lnTo>
                  <a:lnTo>
                    <a:pt x="1411" y="46"/>
                  </a:lnTo>
                  <a:lnTo>
                    <a:pt x="1398" y="45"/>
                  </a:lnTo>
                  <a:lnTo>
                    <a:pt x="1385" y="43"/>
                  </a:lnTo>
                  <a:lnTo>
                    <a:pt x="1385" y="43"/>
                  </a:lnTo>
                  <a:close/>
                  <a:moveTo>
                    <a:pt x="1282" y="46"/>
                  </a:moveTo>
                  <a:lnTo>
                    <a:pt x="1282" y="46"/>
                  </a:lnTo>
                  <a:lnTo>
                    <a:pt x="1276" y="46"/>
                  </a:lnTo>
                  <a:lnTo>
                    <a:pt x="1257" y="134"/>
                  </a:lnTo>
                  <a:lnTo>
                    <a:pt x="1192" y="46"/>
                  </a:lnTo>
                  <a:lnTo>
                    <a:pt x="1174" y="46"/>
                  </a:lnTo>
                  <a:lnTo>
                    <a:pt x="1149" y="177"/>
                  </a:lnTo>
                  <a:lnTo>
                    <a:pt x="1165" y="177"/>
                  </a:lnTo>
                  <a:lnTo>
                    <a:pt x="1182" y="83"/>
                  </a:lnTo>
                  <a:lnTo>
                    <a:pt x="1249" y="177"/>
                  </a:lnTo>
                  <a:lnTo>
                    <a:pt x="1263" y="177"/>
                  </a:lnTo>
                  <a:lnTo>
                    <a:pt x="1290" y="46"/>
                  </a:lnTo>
                  <a:lnTo>
                    <a:pt x="1290" y="46"/>
                  </a:lnTo>
                  <a:lnTo>
                    <a:pt x="1282" y="46"/>
                  </a:lnTo>
                  <a:lnTo>
                    <a:pt x="1282" y="46"/>
                  </a:lnTo>
                  <a:close/>
                  <a:moveTo>
                    <a:pt x="1144" y="48"/>
                  </a:moveTo>
                  <a:lnTo>
                    <a:pt x="1144" y="48"/>
                  </a:lnTo>
                  <a:lnTo>
                    <a:pt x="1138" y="46"/>
                  </a:lnTo>
                  <a:lnTo>
                    <a:pt x="1120" y="132"/>
                  </a:lnTo>
                  <a:lnTo>
                    <a:pt x="1120" y="132"/>
                  </a:lnTo>
                  <a:lnTo>
                    <a:pt x="1117" y="140"/>
                  </a:lnTo>
                  <a:lnTo>
                    <a:pt x="1114" y="146"/>
                  </a:lnTo>
                  <a:lnTo>
                    <a:pt x="1111" y="153"/>
                  </a:lnTo>
                  <a:lnTo>
                    <a:pt x="1105" y="158"/>
                  </a:lnTo>
                  <a:lnTo>
                    <a:pt x="1105" y="158"/>
                  </a:lnTo>
                  <a:lnTo>
                    <a:pt x="1100" y="162"/>
                  </a:lnTo>
                  <a:lnTo>
                    <a:pt x="1092" y="165"/>
                  </a:lnTo>
                  <a:lnTo>
                    <a:pt x="1086" y="167"/>
                  </a:lnTo>
                  <a:lnTo>
                    <a:pt x="1078" y="169"/>
                  </a:lnTo>
                  <a:lnTo>
                    <a:pt x="1078" y="169"/>
                  </a:lnTo>
                  <a:lnTo>
                    <a:pt x="1071" y="169"/>
                  </a:lnTo>
                  <a:lnTo>
                    <a:pt x="1067" y="167"/>
                  </a:lnTo>
                  <a:lnTo>
                    <a:pt x="1062" y="164"/>
                  </a:lnTo>
                  <a:lnTo>
                    <a:pt x="1057" y="161"/>
                  </a:lnTo>
                  <a:lnTo>
                    <a:pt x="1057" y="161"/>
                  </a:lnTo>
                  <a:lnTo>
                    <a:pt x="1054" y="158"/>
                  </a:lnTo>
                  <a:lnTo>
                    <a:pt x="1051" y="153"/>
                  </a:lnTo>
                  <a:lnTo>
                    <a:pt x="1049" y="146"/>
                  </a:lnTo>
                  <a:lnTo>
                    <a:pt x="1049" y="142"/>
                  </a:lnTo>
                  <a:lnTo>
                    <a:pt x="1049" y="142"/>
                  </a:lnTo>
                  <a:lnTo>
                    <a:pt x="1049" y="134"/>
                  </a:lnTo>
                  <a:lnTo>
                    <a:pt x="1067" y="48"/>
                  </a:lnTo>
                  <a:lnTo>
                    <a:pt x="1067" y="48"/>
                  </a:lnTo>
                  <a:lnTo>
                    <a:pt x="1055" y="48"/>
                  </a:lnTo>
                  <a:lnTo>
                    <a:pt x="1055" y="48"/>
                  </a:lnTo>
                  <a:lnTo>
                    <a:pt x="1038" y="48"/>
                  </a:lnTo>
                  <a:lnTo>
                    <a:pt x="1022" y="134"/>
                  </a:lnTo>
                  <a:lnTo>
                    <a:pt x="1022" y="134"/>
                  </a:lnTo>
                  <a:lnTo>
                    <a:pt x="1021" y="143"/>
                  </a:lnTo>
                  <a:lnTo>
                    <a:pt x="1021" y="143"/>
                  </a:lnTo>
                  <a:lnTo>
                    <a:pt x="1022" y="153"/>
                  </a:lnTo>
                  <a:lnTo>
                    <a:pt x="1025" y="161"/>
                  </a:lnTo>
                  <a:lnTo>
                    <a:pt x="1030" y="167"/>
                  </a:lnTo>
                  <a:lnTo>
                    <a:pt x="1036" y="173"/>
                  </a:lnTo>
                  <a:lnTo>
                    <a:pt x="1036" y="173"/>
                  </a:lnTo>
                  <a:lnTo>
                    <a:pt x="1044" y="177"/>
                  </a:lnTo>
                  <a:lnTo>
                    <a:pt x="1052" y="178"/>
                  </a:lnTo>
                  <a:lnTo>
                    <a:pt x="1062" y="180"/>
                  </a:lnTo>
                  <a:lnTo>
                    <a:pt x="1071" y="181"/>
                  </a:lnTo>
                  <a:lnTo>
                    <a:pt x="1071" y="181"/>
                  </a:lnTo>
                  <a:lnTo>
                    <a:pt x="1082" y="180"/>
                  </a:lnTo>
                  <a:lnTo>
                    <a:pt x="1094" y="178"/>
                  </a:lnTo>
                  <a:lnTo>
                    <a:pt x="1103" y="173"/>
                  </a:lnTo>
                  <a:lnTo>
                    <a:pt x="1113" y="169"/>
                  </a:lnTo>
                  <a:lnTo>
                    <a:pt x="1113" y="169"/>
                  </a:lnTo>
                  <a:lnTo>
                    <a:pt x="1120" y="161"/>
                  </a:lnTo>
                  <a:lnTo>
                    <a:pt x="1127" y="153"/>
                  </a:lnTo>
                  <a:lnTo>
                    <a:pt x="1132" y="143"/>
                  </a:lnTo>
                  <a:lnTo>
                    <a:pt x="1135" y="132"/>
                  </a:lnTo>
                  <a:lnTo>
                    <a:pt x="1152" y="48"/>
                  </a:lnTo>
                  <a:lnTo>
                    <a:pt x="1152" y="48"/>
                  </a:lnTo>
                  <a:lnTo>
                    <a:pt x="1144" y="48"/>
                  </a:lnTo>
                  <a:lnTo>
                    <a:pt x="1144" y="48"/>
                  </a:lnTo>
                  <a:close/>
                  <a:moveTo>
                    <a:pt x="994" y="56"/>
                  </a:moveTo>
                  <a:lnTo>
                    <a:pt x="994" y="56"/>
                  </a:lnTo>
                  <a:lnTo>
                    <a:pt x="984" y="51"/>
                  </a:lnTo>
                  <a:lnTo>
                    <a:pt x="975" y="46"/>
                  </a:lnTo>
                  <a:lnTo>
                    <a:pt x="963" y="45"/>
                  </a:lnTo>
                  <a:lnTo>
                    <a:pt x="951" y="43"/>
                  </a:lnTo>
                  <a:lnTo>
                    <a:pt x="951" y="43"/>
                  </a:lnTo>
                  <a:lnTo>
                    <a:pt x="933" y="45"/>
                  </a:lnTo>
                  <a:lnTo>
                    <a:pt x="917" y="49"/>
                  </a:lnTo>
                  <a:lnTo>
                    <a:pt x="903" y="56"/>
                  </a:lnTo>
                  <a:lnTo>
                    <a:pt x="890" y="67"/>
                  </a:lnTo>
                  <a:lnTo>
                    <a:pt x="890" y="67"/>
                  </a:lnTo>
                  <a:lnTo>
                    <a:pt x="878" y="80"/>
                  </a:lnTo>
                  <a:lnTo>
                    <a:pt x="870" y="94"/>
                  </a:lnTo>
                  <a:lnTo>
                    <a:pt x="865" y="110"/>
                  </a:lnTo>
                  <a:lnTo>
                    <a:pt x="863" y="127"/>
                  </a:lnTo>
                  <a:lnTo>
                    <a:pt x="863" y="127"/>
                  </a:lnTo>
                  <a:lnTo>
                    <a:pt x="863" y="138"/>
                  </a:lnTo>
                  <a:lnTo>
                    <a:pt x="867" y="150"/>
                  </a:lnTo>
                  <a:lnTo>
                    <a:pt x="871" y="159"/>
                  </a:lnTo>
                  <a:lnTo>
                    <a:pt x="879" y="167"/>
                  </a:lnTo>
                  <a:lnTo>
                    <a:pt x="879" y="167"/>
                  </a:lnTo>
                  <a:lnTo>
                    <a:pt x="887" y="173"/>
                  </a:lnTo>
                  <a:lnTo>
                    <a:pt x="897" y="177"/>
                  </a:lnTo>
                  <a:lnTo>
                    <a:pt x="908" y="180"/>
                  </a:lnTo>
                  <a:lnTo>
                    <a:pt x="921" y="181"/>
                  </a:lnTo>
                  <a:lnTo>
                    <a:pt x="921" y="181"/>
                  </a:lnTo>
                  <a:lnTo>
                    <a:pt x="938" y="180"/>
                  </a:lnTo>
                  <a:lnTo>
                    <a:pt x="954" y="175"/>
                  </a:lnTo>
                  <a:lnTo>
                    <a:pt x="970" y="167"/>
                  </a:lnTo>
                  <a:lnTo>
                    <a:pt x="984" y="156"/>
                  </a:lnTo>
                  <a:lnTo>
                    <a:pt x="984" y="156"/>
                  </a:lnTo>
                  <a:lnTo>
                    <a:pt x="995" y="143"/>
                  </a:lnTo>
                  <a:lnTo>
                    <a:pt x="1003" y="129"/>
                  </a:lnTo>
                  <a:lnTo>
                    <a:pt x="1008" y="113"/>
                  </a:lnTo>
                  <a:lnTo>
                    <a:pt x="1009" y="96"/>
                  </a:lnTo>
                  <a:lnTo>
                    <a:pt x="1009" y="96"/>
                  </a:lnTo>
                  <a:lnTo>
                    <a:pt x="1009" y="84"/>
                  </a:lnTo>
                  <a:lnTo>
                    <a:pt x="1006" y="73"/>
                  </a:lnTo>
                  <a:lnTo>
                    <a:pt x="1000" y="64"/>
                  </a:lnTo>
                  <a:lnTo>
                    <a:pt x="994" y="56"/>
                  </a:lnTo>
                  <a:lnTo>
                    <a:pt x="994" y="56"/>
                  </a:lnTo>
                  <a:close/>
                  <a:moveTo>
                    <a:pt x="894" y="2"/>
                  </a:moveTo>
                  <a:lnTo>
                    <a:pt x="894" y="2"/>
                  </a:lnTo>
                  <a:lnTo>
                    <a:pt x="889" y="2"/>
                  </a:lnTo>
                  <a:lnTo>
                    <a:pt x="883" y="0"/>
                  </a:lnTo>
                  <a:lnTo>
                    <a:pt x="883" y="0"/>
                  </a:lnTo>
                  <a:lnTo>
                    <a:pt x="856" y="43"/>
                  </a:lnTo>
                  <a:lnTo>
                    <a:pt x="829" y="80"/>
                  </a:lnTo>
                  <a:lnTo>
                    <a:pt x="829" y="80"/>
                  </a:lnTo>
                  <a:lnTo>
                    <a:pt x="805" y="0"/>
                  </a:lnTo>
                  <a:lnTo>
                    <a:pt x="805" y="0"/>
                  </a:lnTo>
                  <a:lnTo>
                    <a:pt x="795" y="2"/>
                  </a:lnTo>
                  <a:lnTo>
                    <a:pt x="786" y="2"/>
                  </a:lnTo>
                  <a:lnTo>
                    <a:pt x="786" y="2"/>
                  </a:lnTo>
                  <a:lnTo>
                    <a:pt x="773" y="2"/>
                  </a:lnTo>
                  <a:lnTo>
                    <a:pt x="760" y="0"/>
                  </a:lnTo>
                  <a:lnTo>
                    <a:pt x="795" y="100"/>
                  </a:lnTo>
                  <a:lnTo>
                    <a:pt x="781" y="177"/>
                  </a:lnTo>
                  <a:lnTo>
                    <a:pt x="819" y="177"/>
                  </a:lnTo>
                  <a:lnTo>
                    <a:pt x="833" y="97"/>
                  </a:lnTo>
                  <a:lnTo>
                    <a:pt x="833" y="97"/>
                  </a:lnTo>
                  <a:lnTo>
                    <a:pt x="908" y="0"/>
                  </a:lnTo>
                  <a:lnTo>
                    <a:pt x="908" y="0"/>
                  </a:lnTo>
                  <a:lnTo>
                    <a:pt x="894" y="2"/>
                  </a:lnTo>
                  <a:lnTo>
                    <a:pt x="894" y="2"/>
                  </a:lnTo>
                  <a:close/>
                  <a:moveTo>
                    <a:pt x="721" y="99"/>
                  </a:moveTo>
                  <a:lnTo>
                    <a:pt x="721" y="99"/>
                  </a:lnTo>
                  <a:lnTo>
                    <a:pt x="705" y="119"/>
                  </a:lnTo>
                  <a:lnTo>
                    <a:pt x="691" y="135"/>
                  </a:lnTo>
                  <a:lnTo>
                    <a:pt x="667" y="99"/>
                  </a:lnTo>
                  <a:lnTo>
                    <a:pt x="667" y="99"/>
                  </a:lnTo>
                  <a:lnTo>
                    <a:pt x="681" y="89"/>
                  </a:lnTo>
                  <a:lnTo>
                    <a:pt x="691" y="80"/>
                  </a:lnTo>
                  <a:lnTo>
                    <a:pt x="697" y="70"/>
                  </a:lnTo>
                  <a:lnTo>
                    <a:pt x="698" y="65"/>
                  </a:lnTo>
                  <a:lnTo>
                    <a:pt x="698" y="62"/>
                  </a:lnTo>
                  <a:lnTo>
                    <a:pt x="698" y="62"/>
                  </a:lnTo>
                  <a:lnTo>
                    <a:pt x="698" y="56"/>
                  </a:lnTo>
                  <a:lnTo>
                    <a:pt x="697" y="53"/>
                  </a:lnTo>
                  <a:lnTo>
                    <a:pt x="695" y="48"/>
                  </a:lnTo>
                  <a:lnTo>
                    <a:pt x="692" y="45"/>
                  </a:lnTo>
                  <a:lnTo>
                    <a:pt x="687" y="43"/>
                  </a:lnTo>
                  <a:lnTo>
                    <a:pt x="683" y="41"/>
                  </a:lnTo>
                  <a:lnTo>
                    <a:pt x="668" y="40"/>
                  </a:lnTo>
                  <a:lnTo>
                    <a:pt x="668" y="40"/>
                  </a:lnTo>
                  <a:lnTo>
                    <a:pt x="660" y="40"/>
                  </a:lnTo>
                  <a:lnTo>
                    <a:pt x="654" y="41"/>
                  </a:lnTo>
                  <a:lnTo>
                    <a:pt x="646" y="45"/>
                  </a:lnTo>
                  <a:lnTo>
                    <a:pt x="641" y="49"/>
                  </a:lnTo>
                  <a:lnTo>
                    <a:pt x="641" y="49"/>
                  </a:lnTo>
                  <a:lnTo>
                    <a:pt x="635" y="56"/>
                  </a:lnTo>
                  <a:lnTo>
                    <a:pt x="632" y="62"/>
                  </a:lnTo>
                  <a:lnTo>
                    <a:pt x="630" y="69"/>
                  </a:lnTo>
                  <a:lnTo>
                    <a:pt x="629" y="76"/>
                  </a:lnTo>
                  <a:lnTo>
                    <a:pt x="629" y="76"/>
                  </a:lnTo>
                  <a:lnTo>
                    <a:pt x="629" y="83"/>
                  </a:lnTo>
                  <a:lnTo>
                    <a:pt x="630" y="89"/>
                  </a:lnTo>
                  <a:lnTo>
                    <a:pt x="637" y="103"/>
                  </a:lnTo>
                  <a:lnTo>
                    <a:pt x="637" y="103"/>
                  </a:lnTo>
                  <a:lnTo>
                    <a:pt x="618" y="115"/>
                  </a:lnTo>
                  <a:lnTo>
                    <a:pt x="610" y="119"/>
                  </a:lnTo>
                  <a:lnTo>
                    <a:pt x="603" y="126"/>
                  </a:lnTo>
                  <a:lnTo>
                    <a:pt x="599" y="132"/>
                  </a:lnTo>
                  <a:lnTo>
                    <a:pt x="595" y="137"/>
                  </a:lnTo>
                  <a:lnTo>
                    <a:pt x="592" y="143"/>
                  </a:lnTo>
                  <a:lnTo>
                    <a:pt x="592" y="150"/>
                  </a:lnTo>
                  <a:lnTo>
                    <a:pt x="592" y="150"/>
                  </a:lnTo>
                  <a:lnTo>
                    <a:pt x="592" y="156"/>
                  </a:lnTo>
                  <a:lnTo>
                    <a:pt x="595" y="162"/>
                  </a:lnTo>
                  <a:lnTo>
                    <a:pt x="599" y="167"/>
                  </a:lnTo>
                  <a:lnTo>
                    <a:pt x="602" y="172"/>
                  </a:lnTo>
                  <a:lnTo>
                    <a:pt x="602" y="172"/>
                  </a:lnTo>
                  <a:lnTo>
                    <a:pt x="606" y="175"/>
                  </a:lnTo>
                  <a:lnTo>
                    <a:pt x="613" y="177"/>
                  </a:lnTo>
                  <a:lnTo>
                    <a:pt x="619" y="178"/>
                  </a:lnTo>
                  <a:lnTo>
                    <a:pt x="626" y="178"/>
                  </a:lnTo>
                  <a:lnTo>
                    <a:pt x="626" y="178"/>
                  </a:lnTo>
                  <a:lnTo>
                    <a:pt x="637" y="178"/>
                  </a:lnTo>
                  <a:lnTo>
                    <a:pt x="648" y="175"/>
                  </a:lnTo>
                  <a:lnTo>
                    <a:pt x="659" y="170"/>
                  </a:lnTo>
                  <a:lnTo>
                    <a:pt x="672" y="162"/>
                  </a:lnTo>
                  <a:lnTo>
                    <a:pt x="679" y="177"/>
                  </a:lnTo>
                  <a:lnTo>
                    <a:pt x="718" y="177"/>
                  </a:lnTo>
                  <a:lnTo>
                    <a:pt x="695" y="145"/>
                  </a:lnTo>
                  <a:lnTo>
                    <a:pt x="695" y="145"/>
                  </a:lnTo>
                  <a:lnTo>
                    <a:pt x="730" y="110"/>
                  </a:lnTo>
                  <a:lnTo>
                    <a:pt x="721" y="99"/>
                  </a:lnTo>
                  <a:close/>
                  <a:moveTo>
                    <a:pt x="478" y="45"/>
                  </a:moveTo>
                  <a:lnTo>
                    <a:pt x="478" y="45"/>
                  </a:lnTo>
                  <a:lnTo>
                    <a:pt x="476" y="54"/>
                  </a:lnTo>
                  <a:lnTo>
                    <a:pt x="475" y="61"/>
                  </a:lnTo>
                  <a:lnTo>
                    <a:pt x="475" y="61"/>
                  </a:lnTo>
                  <a:lnTo>
                    <a:pt x="510" y="59"/>
                  </a:lnTo>
                  <a:lnTo>
                    <a:pt x="488" y="177"/>
                  </a:lnTo>
                  <a:lnTo>
                    <a:pt x="514" y="177"/>
                  </a:lnTo>
                  <a:lnTo>
                    <a:pt x="538" y="59"/>
                  </a:lnTo>
                  <a:lnTo>
                    <a:pt x="538" y="59"/>
                  </a:lnTo>
                  <a:lnTo>
                    <a:pt x="559" y="61"/>
                  </a:lnTo>
                  <a:lnTo>
                    <a:pt x="572" y="62"/>
                  </a:lnTo>
                  <a:lnTo>
                    <a:pt x="572" y="62"/>
                  </a:lnTo>
                  <a:lnTo>
                    <a:pt x="572" y="53"/>
                  </a:lnTo>
                  <a:lnTo>
                    <a:pt x="575" y="45"/>
                  </a:lnTo>
                  <a:lnTo>
                    <a:pt x="478" y="45"/>
                  </a:lnTo>
                  <a:close/>
                  <a:moveTo>
                    <a:pt x="449" y="46"/>
                  </a:moveTo>
                  <a:lnTo>
                    <a:pt x="449" y="46"/>
                  </a:lnTo>
                  <a:lnTo>
                    <a:pt x="441" y="43"/>
                  </a:lnTo>
                  <a:lnTo>
                    <a:pt x="435" y="43"/>
                  </a:lnTo>
                  <a:lnTo>
                    <a:pt x="435" y="43"/>
                  </a:lnTo>
                  <a:lnTo>
                    <a:pt x="424" y="45"/>
                  </a:lnTo>
                  <a:lnTo>
                    <a:pt x="415" y="46"/>
                  </a:lnTo>
                  <a:lnTo>
                    <a:pt x="407" y="51"/>
                  </a:lnTo>
                  <a:lnTo>
                    <a:pt x="399" y="56"/>
                  </a:lnTo>
                  <a:lnTo>
                    <a:pt x="399" y="56"/>
                  </a:lnTo>
                  <a:lnTo>
                    <a:pt x="391" y="64"/>
                  </a:lnTo>
                  <a:lnTo>
                    <a:pt x="386" y="72"/>
                  </a:lnTo>
                  <a:lnTo>
                    <a:pt x="383" y="81"/>
                  </a:lnTo>
                  <a:lnTo>
                    <a:pt x="383" y="91"/>
                  </a:lnTo>
                  <a:lnTo>
                    <a:pt x="383" y="91"/>
                  </a:lnTo>
                  <a:lnTo>
                    <a:pt x="383" y="97"/>
                  </a:lnTo>
                  <a:lnTo>
                    <a:pt x="386" y="103"/>
                  </a:lnTo>
                  <a:lnTo>
                    <a:pt x="389" y="110"/>
                  </a:lnTo>
                  <a:lnTo>
                    <a:pt x="394" y="115"/>
                  </a:lnTo>
                  <a:lnTo>
                    <a:pt x="394" y="115"/>
                  </a:lnTo>
                  <a:lnTo>
                    <a:pt x="416" y="129"/>
                  </a:lnTo>
                  <a:lnTo>
                    <a:pt x="416" y="129"/>
                  </a:lnTo>
                  <a:lnTo>
                    <a:pt x="421" y="132"/>
                  </a:lnTo>
                  <a:lnTo>
                    <a:pt x="426" y="137"/>
                  </a:lnTo>
                  <a:lnTo>
                    <a:pt x="427" y="142"/>
                  </a:lnTo>
                  <a:lnTo>
                    <a:pt x="429" y="145"/>
                  </a:lnTo>
                  <a:lnTo>
                    <a:pt x="429" y="145"/>
                  </a:lnTo>
                  <a:lnTo>
                    <a:pt x="427" y="150"/>
                  </a:lnTo>
                  <a:lnTo>
                    <a:pt x="426" y="154"/>
                  </a:lnTo>
                  <a:lnTo>
                    <a:pt x="424" y="159"/>
                  </a:lnTo>
                  <a:lnTo>
                    <a:pt x="421" y="162"/>
                  </a:lnTo>
                  <a:lnTo>
                    <a:pt x="421" y="162"/>
                  </a:lnTo>
                  <a:lnTo>
                    <a:pt x="411" y="167"/>
                  </a:lnTo>
                  <a:lnTo>
                    <a:pt x="402" y="169"/>
                  </a:lnTo>
                  <a:lnTo>
                    <a:pt x="402" y="169"/>
                  </a:lnTo>
                  <a:lnTo>
                    <a:pt x="391" y="167"/>
                  </a:lnTo>
                  <a:lnTo>
                    <a:pt x="384" y="164"/>
                  </a:lnTo>
                  <a:lnTo>
                    <a:pt x="381" y="161"/>
                  </a:lnTo>
                  <a:lnTo>
                    <a:pt x="380" y="158"/>
                  </a:lnTo>
                  <a:lnTo>
                    <a:pt x="378" y="148"/>
                  </a:lnTo>
                  <a:lnTo>
                    <a:pt x="376" y="148"/>
                  </a:lnTo>
                  <a:lnTo>
                    <a:pt x="365" y="172"/>
                  </a:lnTo>
                  <a:lnTo>
                    <a:pt x="365" y="172"/>
                  </a:lnTo>
                  <a:lnTo>
                    <a:pt x="370" y="177"/>
                  </a:lnTo>
                  <a:lnTo>
                    <a:pt x="378" y="178"/>
                  </a:lnTo>
                  <a:lnTo>
                    <a:pt x="386" y="180"/>
                  </a:lnTo>
                  <a:lnTo>
                    <a:pt x="395" y="181"/>
                  </a:lnTo>
                  <a:lnTo>
                    <a:pt x="395" y="181"/>
                  </a:lnTo>
                  <a:lnTo>
                    <a:pt x="407" y="180"/>
                  </a:lnTo>
                  <a:lnTo>
                    <a:pt x="418" y="178"/>
                  </a:lnTo>
                  <a:lnTo>
                    <a:pt x="427" y="173"/>
                  </a:lnTo>
                  <a:lnTo>
                    <a:pt x="435" y="167"/>
                  </a:lnTo>
                  <a:lnTo>
                    <a:pt x="435" y="167"/>
                  </a:lnTo>
                  <a:lnTo>
                    <a:pt x="443" y="161"/>
                  </a:lnTo>
                  <a:lnTo>
                    <a:pt x="449" y="151"/>
                  </a:lnTo>
                  <a:lnTo>
                    <a:pt x="453" y="142"/>
                  </a:lnTo>
                  <a:lnTo>
                    <a:pt x="453" y="130"/>
                  </a:lnTo>
                  <a:lnTo>
                    <a:pt x="453" y="130"/>
                  </a:lnTo>
                  <a:lnTo>
                    <a:pt x="453" y="124"/>
                  </a:lnTo>
                  <a:lnTo>
                    <a:pt x="449" y="118"/>
                  </a:lnTo>
                  <a:lnTo>
                    <a:pt x="446" y="111"/>
                  </a:lnTo>
                  <a:lnTo>
                    <a:pt x="441" y="107"/>
                  </a:lnTo>
                  <a:lnTo>
                    <a:pt x="441" y="107"/>
                  </a:lnTo>
                  <a:lnTo>
                    <a:pt x="419" y="92"/>
                  </a:lnTo>
                  <a:lnTo>
                    <a:pt x="419" y="92"/>
                  </a:lnTo>
                  <a:lnTo>
                    <a:pt x="415" y="89"/>
                  </a:lnTo>
                  <a:lnTo>
                    <a:pt x="410" y="84"/>
                  </a:lnTo>
                  <a:lnTo>
                    <a:pt x="408" y="80"/>
                  </a:lnTo>
                  <a:lnTo>
                    <a:pt x="407" y="75"/>
                  </a:lnTo>
                  <a:lnTo>
                    <a:pt x="407" y="75"/>
                  </a:lnTo>
                  <a:lnTo>
                    <a:pt x="408" y="72"/>
                  </a:lnTo>
                  <a:lnTo>
                    <a:pt x="408" y="67"/>
                  </a:lnTo>
                  <a:lnTo>
                    <a:pt x="411" y="64"/>
                  </a:lnTo>
                  <a:lnTo>
                    <a:pt x="415" y="61"/>
                  </a:lnTo>
                  <a:lnTo>
                    <a:pt x="415" y="61"/>
                  </a:lnTo>
                  <a:lnTo>
                    <a:pt x="422" y="56"/>
                  </a:lnTo>
                  <a:lnTo>
                    <a:pt x="432" y="54"/>
                  </a:lnTo>
                  <a:lnTo>
                    <a:pt x="432" y="54"/>
                  </a:lnTo>
                  <a:lnTo>
                    <a:pt x="438" y="56"/>
                  </a:lnTo>
                  <a:lnTo>
                    <a:pt x="445" y="59"/>
                  </a:lnTo>
                  <a:lnTo>
                    <a:pt x="445" y="59"/>
                  </a:lnTo>
                  <a:lnTo>
                    <a:pt x="449" y="64"/>
                  </a:lnTo>
                  <a:lnTo>
                    <a:pt x="451" y="72"/>
                  </a:lnTo>
                  <a:lnTo>
                    <a:pt x="454" y="72"/>
                  </a:lnTo>
                  <a:lnTo>
                    <a:pt x="464" y="53"/>
                  </a:lnTo>
                  <a:lnTo>
                    <a:pt x="464" y="53"/>
                  </a:lnTo>
                  <a:lnTo>
                    <a:pt x="459" y="49"/>
                  </a:lnTo>
                  <a:lnTo>
                    <a:pt x="449" y="46"/>
                  </a:lnTo>
                  <a:lnTo>
                    <a:pt x="449" y="46"/>
                  </a:lnTo>
                  <a:close/>
                  <a:moveTo>
                    <a:pt x="364" y="46"/>
                  </a:moveTo>
                  <a:lnTo>
                    <a:pt x="364" y="46"/>
                  </a:lnTo>
                  <a:lnTo>
                    <a:pt x="357" y="46"/>
                  </a:lnTo>
                  <a:lnTo>
                    <a:pt x="340" y="135"/>
                  </a:lnTo>
                  <a:lnTo>
                    <a:pt x="273" y="46"/>
                  </a:lnTo>
                  <a:lnTo>
                    <a:pt x="257" y="46"/>
                  </a:lnTo>
                  <a:lnTo>
                    <a:pt x="231" y="177"/>
                  </a:lnTo>
                  <a:lnTo>
                    <a:pt x="246" y="177"/>
                  </a:lnTo>
                  <a:lnTo>
                    <a:pt x="264" y="83"/>
                  </a:lnTo>
                  <a:lnTo>
                    <a:pt x="330" y="177"/>
                  </a:lnTo>
                  <a:lnTo>
                    <a:pt x="346" y="177"/>
                  </a:lnTo>
                  <a:lnTo>
                    <a:pt x="372" y="46"/>
                  </a:lnTo>
                  <a:lnTo>
                    <a:pt x="372" y="46"/>
                  </a:lnTo>
                  <a:lnTo>
                    <a:pt x="364" y="46"/>
                  </a:lnTo>
                  <a:lnTo>
                    <a:pt x="364" y="46"/>
                  </a:lnTo>
                  <a:close/>
                  <a:moveTo>
                    <a:pt x="194" y="46"/>
                  </a:moveTo>
                  <a:lnTo>
                    <a:pt x="143" y="46"/>
                  </a:lnTo>
                  <a:lnTo>
                    <a:pt x="118" y="177"/>
                  </a:lnTo>
                  <a:lnTo>
                    <a:pt x="146" y="177"/>
                  </a:lnTo>
                  <a:lnTo>
                    <a:pt x="158" y="118"/>
                  </a:lnTo>
                  <a:lnTo>
                    <a:pt x="161" y="118"/>
                  </a:lnTo>
                  <a:lnTo>
                    <a:pt x="183" y="177"/>
                  </a:lnTo>
                  <a:lnTo>
                    <a:pt x="216" y="177"/>
                  </a:lnTo>
                  <a:lnTo>
                    <a:pt x="188" y="113"/>
                  </a:lnTo>
                  <a:lnTo>
                    <a:pt x="188" y="113"/>
                  </a:lnTo>
                  <a:lnTo>
                    <a:pt x="204" y="107"/>
                  </a:lnTo>
                  <a:lnTo>
                    <a:pt x="215" y="99"/>
                  </a:lnTo>
                  <a:lnTo>
                    <a:pt x="215" y="99"/>
                  </a:lnTo>
                  <a:lnTo>
                    <a:pt x="219" y="94"/>
                  </a:lnTo>
                  <a:lnTo>
                    <a:pt x="223" y="88"/>
                  </a:lnTo>
                  <a:lnTo>
                    <a:pt x="226" y="81"/>
                  </a:lnTo>
                  <a:lnTo>
                    <a:pt x="226" y="73"/>
                  </a:lnTo>
                  <a:lnTo>
                    <a:pt x="226" y="73"/>
                  </a:lnTo>
                  <a:lnTo>
                    <a:pt x="226" y="67"/>
                  </a:lnTo>
                  <a:lnTo>
                    <a:pt x="224" y="61"/>
                  </a:lnTo>
                  <a:lnTo>
                    <a:pt x="221" y="57"/>
                  </a:lnTo>
                  <a:lnTo>
                    <a:pt x="218" y="53"/>
                  </a:lnTo>
                  <a:lnTo>
                    <a:pt x="213" y="49"/>
                  </a:lnTo>
                  <a:lnTo>
                    <a:pt x="208" y="48"/>
                  </a:lnTo>
                  <a:lnTo>
                    <a:pt x="194" y="46"/>
                  </a:lnTo>
                  <a:lnTo>
                    <a:pt x="194" y="46"/>
                  </a:lnTo>
                  <a:close/>
                  <a:moveTo>
                    <a:pt x="34" y="0"/>
                  </a:moveTo>
                  <a:lnTo>
                    <a:pt x="0" y="177"/>
                  </a:lnTo>
                  <a:lnTo>
                    <a:pt x="99" y="177"/>
                  </a:lnTo>
                  <a:lnTo>
                    <a:pt x="99" y="177"/>
                  </a:lnTo>
                  <a:lnTo>
                    <a:pt x="97" y="170"/>
                  </a:lnTo>
                  <a:lnTo>
                    <a:pt x="97" y="165"/>
                  </a:lnTo>
                  <a:lnTo>
                    <a:pt x="99" y="161"/>
                  </a:lnTo>
                  <a:lnTo>
                    <a:pt x="102" y="156"/>
                  </a:lnTo>
                  <a:lnTo>
                    <a:pt x="102" y="156"/>
                  </a:lnTo>
                  <a:lnTo>
                    <a:pt x="50" y="159"/>
                  </a:lnTo>
                  <a:lnTo>
                    <a:pt x="42" y="159"/>
                  </a:lnTo>
                  <a:lnTo>
                    <a:pt x="54" y="91"/>
                  </a:lnTo>
                  <a:lnTo>
                    <a:pt x="54" y="91"/>
                  </a:lnTo>
                  <a:lnTo>
                    <a:pt x="88" y="92"/>
                  </a:lnTo>
                  <a:lnTo>
                    <a:pt x="113" y="96"/>
                  </a:lnTo>
                  <a:lnTo>
                    <a:pt x="113" y="96"/>
                  </a:lnTo>
                  <a:lnTo>
                    <a:pt x="113" y="81"/>
                  </a:lnTo>
                  <a:lnTo>
                    <a:pt x="118" y="73"/>
                  </a:lnTo>
                  <a:lnTo>
                    <a:pt x="118" y="73"/>
                  </a:lnTo>
                  <a:lnTo>
                    <a:pt x="75" y="75"/>
                  </a:lnTo>
                  <a:lnTo>
                    <a:pt x="75" y="75"/>
                  </a:lnTo>
                  <a:lnTo>
                    <a:pt x="59" y="75"/>
                  </a:lnTo>
                  <a:lnTo>
                    <a:pt x="69" y="19"/>
                  </a:lnTo>
                  <a:lnTo>
                    <a:pt x="83" y="19"/>
                  </a:lnTo>
                  <a:lnTo>
                    <a:pt x="83" y="19"/>
                  </a:lnTo>
                  <a:lnTo>
                    <a:pt x="105" y="19"/>
                  </a:lnTo>
                  <a:lnTo>
                    <a:pt x="127" y="22"/>
                  </a:lnTo>
                  <a:lnTo>
                    <a:pt x="127" y="22"/>
                  </a:lnTo>
                  <a:lnTo>
                    <a:pt x="129" y="10"/>
                  </a:lnTo>
                  <a:lnTo>
                    <a:pt x="132" y="0"/>
                  </a:lnTo>
                  <a:lnTo>
                    <a:pt x="34" y="0"/>
                  </a:lnTo>
                  <a:close/>
                  <a:moveTo>
                    <a:pt x="662" y="91"/>
                  </a:moveTo>
                  <a:lnTo>
                    <a:pt x="662" y="91"/>
                  </a:lnTo>
                  <a:lnTo>
                    <a:pt x="657" y="78"/>
                  </a:lnTo>
                  <a:lnTo>
                    <a:pt x="654" y="69"/>
                  </a:lnTo>
                  <a:lnTo>
                    <a:pt x="654" y="69"/>
                  </a:lnTo>
                  <a:lnTo>
                    <a:pt x="656" y="61"/>
                  </a:lnTo>
                  <a:lnTo>
                    <a:pt x="659" y="56"/>
                  </a:lnTo>
                  <a:lnTo>
                    <a:pt x="659" y="56"/>
                  </a:lnTo>
                  <a:lnTo>
                    <a:pt x="665" y="51"/>
                  </a:lnTo>
                  <a:lnTo>
                    <a:pt x="672" y="49"/>
                  </a:lnTo>
                  <a:lnTo>
                    <a:pt x="672" y="49"/>
                  </a:lnTo>
                  <a:lnTo>
                    <a:pt x="676" y="51"/>
                  </a:lnTo>
                  <a:lnTo>
                    <a:pt x="679" y="53"/>
                  </a:lnTo>
                  <a:lnTo>
                    <a:pt x="679" y="53"/>
                  </a:lnTo>
                  <a:lnTo>
                    <a:pt x="683" y="57"/>
                  </a:lnTo>
                  <a:lnTo>
                    <a:pt x="683" y="62"/>
                  </a:lnTo>
                  <a:lnTo>
                    <a:pt x="683" y="62"/>
                  </a:lnTo>
                  <a:lnTo>
                    <a:pt x="683" y="70"/>
                  </a:lnTo>
                  <a:lnTo>
                    <a:pt x="678" y="76"/>
                  </a:lnTo>
                  <a:lnTo>
                    <a:pt x="672" y="84"/>
                  </a:lnTo>
                  <a:lnTo>
                    <a:pt x="662" y="91"/>
                  </a:lnTo>
                  <a:lnTo>
                    <a:pt x="662" y="91"/>
                  </a:lnTo>
                  <a:close/>
                  <a:moveTo>
                    <a:pt x="645" y="164"/>
                  </a:moveTo>
                  <a:lnTo>
                    <a:pt x="645" y="164"/>
                  </a:lnTo>
                  <a:lnTo>
                    <a:pt x="633" y="162"/>
                  </a:lnTo>
                  <a:lnTo>
                    <a:pt x="629" y="161"/>
                  </a:lnTo>
                  <a:lnTo>
                    <a:pt x="626" y="158"/>
                  </a:lnTo>
                  <a:lnTo>
                    <a:pt x="624" y="154"/>
                  </a:lnTo>
                  <a:lnTo>
                    <a:pt x="621" y="151"/>
                  </a:lnTo>
                  <a:lnTo>
                    <a:pt x="619" y="140"/>
                  </a:lnTo>
                  <a:lnTo>
                    <a:pt x="619" y="140"/>
                  </a:lnTo>
                  <a:lnTo>
                    <a:pt x="621" y="132"/>
                  </a:lnTo>
                  <a:lnTo>
                    <a:pt x="627" y="124"/>
                  </a:lnTo>
                  <a:lnTo>
                    <a:pt x="627" y="124"/>
                  </a:lnTo>
                  <a:lnTo>
                    <a:pt x="633" y="116"/>
                  </a:lnTo>
                  <a:lnTo>
                    <a:pt x="640" y="113"/>
                  </a:lnTo>
                  <a:lnTo>
                    <a:pt x="667" y="156"/>
                  </a:lnTo>
                  <a:lnTo>
                    <a:pt x="667" y="156"/>
                  </a:lnTo>
                  <a:lnTo>
                    <a:pt x="654" y="162"/>
                  </a:lnTo>
                  <a:lnTo>
                    <a:pt x="645" y="164"/>
                  </a:lnTo>
                  <a:lnTo>
                    <a:pt x="645" y="164"/>
                  </a:lnTo>
                  <a:close/>
                  <a:moveTo>
                    <a:pt x="189" y="99"/>
                  </a:moveTo>
                  <a:lnTo>
                    <a:pt x="189" y="99"/>
                  </a:lnTo>
                  <a:lnTo>
                    <a:pt x="185" y="103"/>
                  </a:lnTo>
                  <a:lnTo>
                    <a:pt x="180" y="107"/>
                  </a:lnTo>
                  <a:lnTo>
                    <a:pt x="173" y="108"/>
                  </a:lnTo>
                  <a:lnTo>
                    <a:pt x="165" y="110"/>
                  </a:lnTo>
                  <a:lnTo>
                    <a:pt x="161" y="110"/>
                  </a:lnTo>
                  <a:lnTo>
                    <a:pt x="170" y="59"/>
                  </a:lnTo>
                  <a:lnTo>
                    <a:pt x="181" y="59"/>
                  </a:lnTo>
                  <a:lnTo>
                    <a:pt x="181" y="59"/>
                  </a:lnTo>
                  <a:lnTo>
                    <a:pt x="188" y="61"/>
                  </a:lnTo>
                  <a:lnTo>
                    <a:pt x="192" y="62"/>
                  </a:lnTo>
                  <a:lnTo>
                    <a:pt x="196" y="67"/>
                  </a:lnTo>
                  <a:lnTo>
                    <a:pt x="197" y="73"/>
                  </a:lnTo>
                  <a:lnTo>
                    <a:pt x="197" y="73"/>
                  </a:lnTo>
                  <a:lnTo>
                    <a:pt x="196" y="81"/>
                  </a:lnTo>
                  <a:lnTo>
                    <a:pt x="194" y="88"/>
                  </a:lnTo>
                  <a:lnTo>
                    <a:pt x="192" y="94"/>
                  </a:lnTo>
                  <a:lnTo>
                    <a:pt x="189" y="99"/>
                  </a:lnTo>
                  <a:lnTo>
                    <a:pt x="189" y="99"/>
                  </a:lnTo>
                  <a:close/>
                </a:path>
              </a:pathLst>
            </a:custGeom>
            <a:grpFill/>
            <a:ln w="9525">
              <a:noFill/>
              <a:round/>
              <a:headEnd/>
              <a:tailEnd/>
            </a:ln>
          </p:spPr>
          <p:txBody>
            <a:bodyPr/>
            <a:lstStyle/>
            <a:p>
              <a:endParaRPr lang="en-GB" dirty="0"/>
            </a:p>
          </p:txBody>
        </p:sp>
        <p:sp>
          <p:nvSpPr>
            <p:cNvPr id="38" name="Freeform 60"/>
            <p:cNvSpPr>
              <a:spLocks noEditPoints="1"/>
            </p:cNvSpPr>
            <p:nvPr userDrawn="1"/>
          </p:nvSpPr>
          <p:spPr bwMode="black">
            <a:xfrm>
              <a:off x="4673" y="4207"/>
              <a:ext cx="50" cy="58"/>
            </a:xfrm>
            <a:custGeom>
              <a:avLst/>
              <a:gdLst/>
              <a:ahLst/>
              <a:cxnLst>
                <a:cxn ang="0">
                  <a:pos x="70" y="38"/>
                </a:cxn>
                <a:cxn ang="0">
                  <a:pos x="65" y="54"/>
                </a:cxn>
                <a:cxn ang="0">
                  <a:pos x="57" y="65"/>
                </a:cxn>
                <a:cxn ang="0">
                  <a:pos x="47" y="72"/>
                </a:cxn>
                <a:cxn ang="0">
                  <a:pos x="36" y="75"/>
                </a:cxn>
                <a:cxn ang="0">
                  <a:pos x="31" y="73"/>
                </a:cxn>
                <a:cxn ang="0">
                  <a:pos x="24" y="70"/>
                </a:cxn>
                <a:cxn ang="0">
                  <a:pos x="19" y="62"/>
                </a:cxn>
                <a:cxn ang="0">
                  <a:pos x="19" y="49"/>
                </a:cxn>
                <a:cxn ang="0">
                  <a:pos x="19" y="41"/>
                </a:cxn>
                <a:cxn ang="0">
                  <a:pos x="30" y="16"/>
                </a:cxn>
                <a:cxn ang="0">
                  <a:pos x="39" y="10"/>
                </a:cxn>
                <a:cxn ang="0">
                  <a:pos x="51" y="7"/>
                </a:cxn>
                <a:cxn ang="0">
                  <a:pos x="55" y="7"/>
                </a:cxn>
                <a:cxn ang="0">
                  <a:pos x="65" y="11"/>
                </a:cxn>
                <a:cxn ang="0">
                  <a:pos x="70" y="19"/>
                </a:cxn>
                <a:cxn ang="0">
                  <a:pos x="70" y="30"/>
                </a:cxn>
                <a:cxn ang="0">
                  <a:pos x="70" y="38"/>
                </a:cxn>
                <a:cxn ang="0">
                  <a:pos x="52" y="0"/>
                </a:cxn>
                <a:cxn ang="0">
                  <a:pos x="33" y="3"/>
                </a:cxn>
                <a:cxn ang="0">
                  <a:pos x="19" y="11"/>
                </a:cxn>
                <a:cxn ang="0">
                  <a:pos x="8" y="24"/>
                </a:cxn>
                <a:cxn ang="0">
                  <a:pos x="1" y="40"/>
                </a:cxn>
                <a:cxn ang="0">
                  <a:pos x="0" y="51"/>
                </a:cxn>
                <a:cxn ang="0">
                  <a:pos x="3" y="65"/>
                </a:cxn>
                <a:cxn ang="0">
                  <a:pos x="12" y="76"/>
                </a:cxn>
                <a:cxn ang="0">
                  <a:pos x="27" y="81"/>
                </a:cxn>
                <a:cxn ang="0">
                  <a:pos x="35" y="81"/>
                </a:cxn>
                <a:cxn ang="0">
                  <a:pos x="60" y="103"/>
                </a:cxn>
                <a:cxn ang="0">
                  <a:pos x="70" y="99"/>
                </a:cxn>
                <a:cxn ang="0">
                  <a:pos x="77" y="97"/>
                </a:cxn>
                <a:cxn ang="0">
                  <a:pos x="51" y="80"/>
                </a:cxn>
                <a:cxn ang="0">
                  <a:pos x="76" y="64"/>
                </a:cxn>
                <a:cxn ang="0">
                  <a:pos x="85" y="46"/>
                </a:cxn>
                <a:cxn ang="0">
                  <a:pos x="87" y="40"/>
                </a:cxn>
                <a:cxn ang="0">
                  <a:pos x="87" y="22"/>
                </a:cxn>
                <a:cxn ang="0">
                  <a:pos x="81" y="10"/>
                </a:cxn>
                <a:cxn ang="0">
                  <a:pos x="70" y="2"/>
                </a:cxn>
                <a:cxn ang="0">
                  <a:pos x="52" y="0"/>
                </a:cxn>
              </a:cxnLst>
              <a:rect l="0" t="0" r="r" b="b"/>
              <a:pathLst>
                <a:path w="89" h="103">
                  <a:moveTo>
                    <a:pt x="70" y="38"/>
                  </a:moveTo>
                  <a:lnTo>
                    <a:pt x="70" y="38"/>
                  </a:lnTo>
                  <a:lnTo>
                    <a:pt x="66" y="46"/>
                  </a:lnTo>
                  <a:lnTo>
                    <a:pt x="65" y="54"/>
                  </a:lnTo>
                  <a:lnTo>
                    <a:pt x="60" y="61"/>
                  </a:lnTo>
                  <a:lnTo>
                    <a:pt x="57" y="65"/>
                  </a:lnTo>
                  <a:lnTo>
                    <a:pt x="52" y="70"/>
                  </a:lnTo>
                  <a:lnTo>
                    <a:pt x="47" y="72"/>
                  </a:lnTo>
                  <a:lnTo>
                    <a:pt x="43" y="73"/>
                  </a:lnTo>
                  <a:lnTo>
                    <a:pt x="36" y="75"/>
                  </a:lnTo>
                  <a:lnTo>
                    <a:pt x="36" y="75"/>
                  </a:lnTo>
                  <a:lnTo>
                    <a:pt x="31" y="73"/>
                  </a:lnTo>
                  <a:lnTo>
                    <a:pt x="28" y="73"/>
                  </a:lnTo>
                  <a:lnTo>
                    <a:pt x="24" y="70"/>
                  </a:lnTo>
                  <a:lnTo>
                    <a:pt x="22" y="67"/>
                  </a:lnTo>
                  <a:lnTo>
                    <a:pt x="19" y="62"/>
                  </a:lnTo>
                  <a:lnTo>
                    <a:pt x="19" y="57"/>
                  </a:lnTo>
                  <a:lnTo>
                    <a:pt x="19" y="49"/>
                  </a:lnTo>
                  <a:lnTo>
                    <a:pt x="19" y="41"/>
                  </a:lnTo>
                  <a:lnTo>
                    <a:pt x="19" y="41"/>
                  </a:lnTo>
                  <a:lnTo>
                    <a:pt x="24" y="27"/>
                  </a:lnTo>
                  <a:lnTo>
                    <a:pt x="30" y="16"/>
                  </a:lnTo>
                  <a:lnTo>
                    <a:pt x="35" y="13"/>
                  </a:lnTo>
                  <a:lnTo>
                    <a:pt x="39" y="10"/>
                  </a:lnTo>
                  <a:lnTo>
                    <a:pt x="46" y="7"/>
                  </a:lnTo>
                  <a:lnTo>
                    <a:pt x="51" y="7"/>
                  </a:lnTo>
                  <a:lnTo>
                    <a:pt x="51" y="7"/>
                  </a:lnTo>
                  <a:lnTo>
                    <a:pt x="55" y="7"/>
                  </a:lnTo>
                  <a:lnTo>
                    <a:pt x="60" y="8"/>
                  </a:lnTo>
                  <a:lnTo>
                    <a:pt x="65" y="11"/>
                  </a:lnTo>
                  <a:lnTo>
                    <a:pt x="66" y="14"/>
                  </a:lnTo>
                  <a:lnTo>
                    <a:pt x="70" y="19"/>
                  </a:lnTo>
                  <a:lnTo>
                    <a:pt x="70" y="24"/>
                  </a:lnTo>
                  <a:lnTo>
                    <a:pt x="70" y="30"/>
                  </a:lnTo>
                  <a:lnTo>
                    <a:pt x="70" y="38"/>
                  </a:lnTo>
                  <a:lnTo>
                    <a:pt x="70" y="38"/>
                  </a:lnTo>
                  <a:close/>
                  <a:moveTo>
                    <a:pt x="52" y="0"/>
                  </a:moveTo>
                  <a:lnTo>
                    <a:pt x="52" y="0"/>
                  </a:lnTo>
                  <a:lnTo>
                    <a:pt x="43" y="0"/>
                  </a:lnTo>
                  <a:lnTo>
                    <a:pt x="33" y="3"/>
                  </a:lnTo>
                  <a:lnTo>
                    <a:pt x="25" y="7"/>
                  </a:lnTo>
                  <a:lnTo>
                    <a:pt x="19" y="11"/>
                  </a:lnTo>
                  <a:lnTo>
                    <a:pt x="12" y="18"/>
                  </a:lnTo>
                  <a:lnTo>
                    <a:pt x="8" y="24"/>
                  </a:lnTo>
                  <a:lnTo>
                    <a:pt x="3" y="32"/>
                  </a:lnTo>
                  <a:lnTo>
                    <a:pt x="1" y="40"/>
                  </a:lnTo>
                  <a:lnTo>
                    <a:pt x="1" y="40"/>
                  </a:lnTo>
                  <a:lnTo>
                    <a:pt x="0" y="51"/>
                  </a:lnTo>
                  <a:lnTo>
                    <a:pt x="0" y="59"/>
                  </a:lnTo>
                  <a:lnTo>
                    <a:pt x="3" y="65"/>
                  </a:lnTo>
                  <a:lnTo>
                    <a:pt x="8" y="72"/>
                  </a:lnTo>
                  <a:lnTo>
                    <a:pt x="12" y="76"/>
                  </a:lnTo>
                  <a:lnTo>
                    <a:pt x="19" y="80"/>
                  </a:lnTo>
                  <a:lnTo>
                    <a:pt x="27" y="81"/>
                  </a:lnTo>
                  <a:lnTo>
                    <a:pt x="35" y="81"/>
                  </a:lnTo>
                  <a:lnTo>
                    <a:pt x="35" y="81"/>
                  </a:lnTo>
                  <a:lnTo>
                    <a:pt x="49" y="92"/>
                  </a:lnTo>
                  <a:lnTo>
                    <a:pt x="60" y="103"/>
                  </a:lnTo>
                  <a:lnTo>
                    <a:pt x="60" y="103"/>
                  </a:lnTo>
                  <a:lnTo>
                    <a:pt x="70" y="99"/>
                  </a:lnTo>
                  <a:lnTo>
                    <a:pt x="77" y="97"/>
                  </a:lnTo>
                  <a:lnTo>
                    <a:pt x="77" y="97"/>
                  </a:lnTo>
                  <a:lnTo>
                    <a:pt x="51" y="80"/>
                  </a:lnTo>
                  <a:lnTo>
                    <a:pt x="51" y="80"/>
                  </a:lnTo>
                  <a:lnTo>
                    <a:pt x="65" y="73"/>
                  </a:lnTo>
                  <a:lnTo>
                    <a:pt x="76" y="64"/>
                  </a:lnTo>
                  <a:lnTo>
                    <a:pt x="84" y="53"/>
                  </a:lnTo>
                  <a:lnTo>
                    <a:pt x="85" y="46"/>
                  </a:lnTo>
                  <a:lnTo>
                    <a:pt x="87" y="40"/>
                  </a:lnTo>
                  <a:lnTo>
                    <a:pt x="87" y="40"/>
                  </a:lnTo>
                  <a:lnTo>
                    <a:pt x="89" y="30"/>
                  </a:lnTo>
                  <a:lnTo>
                    <a:pt x="87" y="22"/>
                  </a:lnTo>
                  <a:lnTo>
                    <a:pt x="85" y="16"/>
                  </a:lnTo>
                  <a:lnTo>
                    <a:pt x="81" y="10"/>
                  </a:lnTo>
                  <a:lnTo>
                    <a:pt x="76" y="5"/>
                  </a:lnTo>
                  <a:lnTo>
                    <a:pt x="70" y="2"/>
                  </a:lnTo>
                  <a:lnTo>
                    <a:pt x="62" y="0"/>
                  </a:lnTo>
                  <a:lnTo>
                    <a:pt x="52" y="0"/>
                  </a:lnTo>
                  <a:lnTo>
                    <a:pt x="52" y="0"/>
                  </a:lnTo>
                  <a:close/>
                </a:path>
              </a:pathLst>
            </a:custGeom>
            <a:grpFill/>
            <a:ln w="9525">
              <a:noFill/>
              <a:round/>
              <a:headEnd/>
              <a:tailEnd/>
            </a:ln>
          </p:spPr>
          <p:txBody>
            <a:bodyPr/>
            <a:lstStyle/>
            <a:p>
              <a:endParaRPr lang="en-GB" dirty="0"/>
            </a:p>
          </p:txBody>
        </p:sp>
        <p:sp>
          <p:nvSpPr>
            <p:cNvPr id="39" name="Freeform 61"/>
            <p:cNvSpPr>
              <a:spLocks/>
            </p:cNvSpPr>
            <p:nvPr userDrawn="1"/>
          </p:nvSpPr>
          <p:spPr bwMode="black">
            <a:xfrm>
              <a:off x="4726" y="4221"/>
              <a:ext cx="33" cy="31"/>
            </a:xfrm>
            <a:custGeom>
              <a:avLst/>
              <a:gdLst/>
              <a:ahLst/>
              <a:cxnLst>
                <a:cxn ang="0">
                  <a:pos x="33" y="48"/>
                </a:cxn>
                <a:cxn ang="0">
                  <a:pos x="33" y="48"/>
                </a:cxn>
                <a:cxn ang="0">
                  <a:pos x="33" y="48"/>
                </a:cxn>
                <a:cxn ang="0">
                  <a:pos x="28" y="51"/>
                </a:cxn>
                <a:cxn ang="0">
                  <a:pos x="24" y="54"/>
                </a:cxn>
                <a:cxn ang="0">
                  <a:pos x="19" y="57"/>
                </a:cxn>
                <a:cxn ang="0">
                  <a:pos x="14" y="57"/>
                </a:cxn>
                <a:cxn ang="0">
                  <a:pos x="14" y="57"/>
                </a:cxn>
                <a:cxn ang="0">
                  <a:pos x="6" y="56"/>
                </a:cxn>
                <a:cxn ang="0">
                  <a:pos x="2" y="52"/>
                </a:cxn>
                <a:cxn ang="0">
                  <a:pos x="0" y="46"/>
                </a:cxn>
                <a:cxn ang="0">
                  <a:pos x="0" y="37"/>
                </a:cxn>
                <a:cxn ang="0">
                  <a:pos x="0" y="37"/>
                </a:cxn>
                <a:cxn ang="0">
                  <a:pos x="5" y="17"/>
                </a:cxn>
                <a:cxn ang="0">
                  <a:pos x="5" y="17"/>
                </a:cxn>
                <a:cxn ang="0">
                  <a:pos x="8" y="0"/>
                </a:cxn>
                <a:cxn ang="0">
                  <a:pos x="8" y="0"/>
                </a:cxn>
                <a:cxn ang="0">
                  <a:pos x="16" y="2"/>
                </a:cxn>
                <a:cxn ang="0">
                  <a:pos x="16" y="2"/>
                </a:cxn>
                <a:cxn ang="0">
                  <a:pos x="24" y="0"/>
                </a:cxn>
                <a:cxn ang="0">
                  <a:pos x="24" y="0"/>
                </a:cxn>
                <a:cxn ang="0">
                  <a:pos x="21" y="14"/>
                </a:cxn>
                <a:cxn ang="0">
                  <a:pos x="17" y="33"/>
                </a:cxn>
                <a:cxn ang="0">
                  <a:pos x="17" y="33"/>
                </a:cxn>
                <a:cxn ang="0">
                  <a:pos x="16" y="40"/>
                </a:cxn>
                <a:cxn ang="0">
                  <a:pos x="17" y="45"/>
                </a:cxn>
                <a:cxn ang="0">
                  <a:pos x="19" y="46"/>
                </a:cxn>
                <a:cxn ang="0">
                  <a:pos x="24" y="48"/>
                </a:cxn>
                <a:cxn ang="0">
                  <a:pos x="24" y="48"/>
                </a:cxn>
                <a:cxn ang="0">
                  <a:pos x="28" y="46"/>
                </a:cxn>
                <a:cxn ang="0">
                  <a:pos x="32" y="43"/>
                </a:cxn>
                <a:cxn ang="0">
                  <a:pos x="35" y="38"/>
                </a:cxn>
                <a:cxn ang="0">
                  <a:pos x="36" y="30"/>
                </a:cxn>
                <a:cxn ang="0">
                  <a:pos x="38" y="25"/>
                </a:cxn>
                <a:cxn ang="0">
                  <a:pos x="38" y="25"/>
                </a:cxn>
                <a:cxn ang="0">
                  <a:pos x="41" y="0"/>
                </a:cxn>
                <a:cxn ang="0">
                  <a:pos x="41" y="0"/>
                </a:cxn>
                <a:cxn ang="0">
                  <a:pos x="51" y="2"/>
                </a:cxn>
                <a:cxn ang="0">
                  <a:pos x="51" y="2"/>
                </a:cxn>
                <a:cxn ang="0">
                  <a:pos x="59" y="0"/>
                </a:cxn>
                <a:cxn ang="0">
                  <a:pos x="59" y="0"/>
                </a:cxn>
                <a:cxn ang="0">
                  <a:pos x="52" y="25"/>
                </a:cxn>
                <a:cxn ang="0">
                  <a:pos x="52" y="30"/>
                </a:cxn>
                <a:cxn ang="0">
                  <a:pos x="52" y="30"/>
                </a:cxn>
                <a:cxn ang="0">
                  <a:pos x="48" y="56"/>
                </a:cxn>
                <a:cxn ang="0">
                  <a:pos x="48" y="56"/>
                </a:cxn>
                <a:cxn ang="0">
                  <a:pos x="40" y="56"/>
                </a:cxn>
                <a:cxn ang="0">
                  <a:pos x="40" y="56"/>
                </a:cxn>
                <a:cxn ang="0">
                  <a:pos x="32" y="56"/>
                </a:cxn>
                <a:cxn ang="0">
                  <a:pos x="33" y="48"/>
                </a:cxn>
              </a:cxnLst>
              <a:rect l="0" t="0" r="r" b="b"/>
              <a:pathLst>
                <a:path w="59" h="57">
                  <a:moveTo>
                    <a:pt x="33" y="48"/>
                  </a:moveTo>
                  <a:lnTo>
                    <a:pt x="33" y="48"/>
                  </a:lnTo>
                  <a:lnTo>
                    <a:pt x="33" y="48"/>
                  </a:lnTo>
                  <a:lnTo>
                    <a:pt x="28" y="51"/>
                  </a:lnTo>
                  <a:lnTo>
                    <a:pt x="24" y="54"/>
                  </a:lnTo>
                  <a:lnTo>
                    <a:pt x="19" y="57"/>
                  </a:lnTo>
                  <a:lnTo>
                    <a:pt x="14" y="57"/>
                  </a:lnTo>
                  <a:lnTo>
                    <a:pt x="14" y="57"/>
                  </a:lnTo>
                  <a:lnTo>
                    <a:pt x="6" y="56"/>
                  </a:lnTo>
                  <a:lnTo>
                    <a:pt x="2" y="52"/>
                  </a:lnTo>
                  <a:lnTo>
                    <a:pt x="0" y="46"/>
                  </a:lnTo>
                  <a:lnTo>
                    <a:pt x="0" y="37"/>
                  </a:lnTo>
                  <a:lnTo>
                    <a:pt x="0" y="37"/>
                  </a:lnTo>
                  <a:lnTo>
                    <a:pt x="5" y="17"/>
                  </a:lnTo>
                  <a:lnTo>
                    <a:pt x="5" y="17"/>
                  </a:lnTo>
                  <a:lnTo>
                    <a:pt x="8" y="0"/>
                  </a:lnTo>
                  <a:lnTo>
                    <a:pt x="8" y="0"/>
                  </a:lnTo>
                  <a:lnTo>
                    <a:pt x="16" y="2"/>
                  </a:lnTo>
                  <a:lnTo>
                    <a:pt x="16" y="2"/>
                  </a:lnTo>
                  <a:lnTo>
                    <a:pt x="24" y="0"/>
                  </a:lnTo>
                  <a:lnTo>
                    <a:pt x="24" y="0"/>
                  </a:lnTo>
                  <a:lnTo>
                    <a:pt x="21" y="14"/>
                  </a:lnTo>
                  <a:lnTo>
                    <a:pt x="17" y="33"/>
                  </a:lnTo>
                  <a:lnTo>
                    <a:pt x="17" y="33"/>
                  </a:lnTo>
                  <a:lnTo>
                    <a:pt x="16" y="40"/>
                  </a:lnTo>
                  <a:lnTo>
                    <a:pt x="17" y="45"/>
                  </a:lnTo>
                  <a:lnTo>
                    <a:pt x="19" y="46"/>
                  </a:lnTo>
                  <a:lnTo>
                    <a:pt x="24" y="48"/>
                  </a:lnTo>
                  <a:lnTo>
                    <a:pt x="24" y="48"/>
                  </a:lnTo>
                  <a:lnTo>
                    <a:pt x="28" y="46"/>
                  </a:lnTo>
                  <a:lnTo>
                    <a:pt x="32" y="43"/>
                  </a:lnTo>
                  <a:lnTo>
                    <a:pt x="35" y="38"/>
                  </a:lnTo>
                  <a:lnTo>
                    <a:pt x="36" y="30"/>
                  </a:lnTo>
                  <a:lnTo>
                    <a:pt x="38" y="25"/>
                  </a:lnTo>
                  <a:lnTo>
                    <a:pt x="38" y="25"/>
                  </a:lnTo>
                  <a:lnTo>
                    <a:pt x="41" y="0"/>
                  </a:lnTo>
                  <a:lnTo>
                    <a:pt x="41" y="0"/>
                  </a:lnTo>
                  <a:lnTo>
                    <a:pt x="51" y="2"/>
                  </a:lnTo>
                  <a:lnTo>
                    <a:pt x="51" y="2"/>
                  </a:lnTo>
                  <a:lnTo>
                    <a:pt x="59" y="0"/>
                  </a:lnTo>
                  <a:lnTo>
                    <a:pt x="59" y="0"/>
                  </a:lnTo>
                  <a:lnTo>
                    <a:pt x="52" y="25"/>
                  </a:lnTo>
                  <a:lnTo>
                    <a:pt x="52" y="30"/>
                  </a:lnTo>
                  <a:lnTo>
                    <a:pt x="52" y="30"/>
                  </a:lnTo>
                  <a:lnTo>
                    <a:pt x="48" y="56"/>
                  </a:lnTo>
                  <a:lnTo>
                    <a:pt x="48" y="56"/>
                  </a:lnTo>
                  <a:lnTo>
                    <a:pt x="40" y="56"/>
                  </a:lnTo>
                  <a:lnTo>
                    <a:pt x="40" y="56"/>
                  </a:lnTo>
                  <a:lnTo>
                    <a:pt x="32" y="56"/>
                  </a:lnTo>
                  <a:lnTo>
                    <a:pt x="33" y="48"/>
                  </a:lnTo>
                  <a:close/>
                </a:path>
              </a:pathLst>
            </a:custGeom>
            <a:grpFill/>
            <a:ln w="9525">
              <a:noFill/>
              <a:round/>
              <a:headEnd/>
              <a:tailEnd/>
            </a:ln>
          </p:spPr>
          <p:txBody>
            <a:bodyPr/>
            <a:lstStyle/>
            <a:p>
              <a:endParaRPr lang="en-GB" dirty="0"/>
            </a:p>
          </p:txBody>
        </p:sp>
        <p:sp>
          <p:nvSpPr>
            <p:cNvPr id="40" name="Freeform 62"/>
            <p:cNvSpPr>
              <a:spLocks noEditPoints="1"/>
            </p:cNvSpPr>
            <p:nvPr userDrawn="1"/>
          </p:nvSpPr>
          <p:spPr bwMode="black">
            <a:xfrm>
              <a:off x="4760" y="4219"/>
              <a:ext cx="29" cy="33"/>
            </a:xfrm>
            <a:custGeom>
              <a:avLst/>
              <a:gdLst/>
              <a:ahLst/>
              <a:cxnLst>
                <a:cxn ang="0">
                  <a:pos x="32" y="40"/>
                </a:cxn>
                <a:cxn ang="0">
                  <a:pos x="28" y="48"/>
                </a:cxn>
                <a:cxn ang="0">
                  <a:pos x="20" y="51"/>
                </a:cxn>
                <a:cxn ang="0">
                  <a:pos x="19" y="51"/>
                </a:cxn>
                <a:cxn ang="0">
                  <a:pos x="16" y="47"/>
                </a:cxn>
                <a:cxn ang="0">
                  <a:pos x="16" y="43"/>
                </a:cxn>
                <a:cxn ang="0">
                  <a:pos x="24" y="32"/>
                </a:cxn>
                <a:cxn ang="0">
                  <a:pos x="35" y="27"/>
                </a:cxn>
                <a:cxn ang="0">
                  <a:pos x="32" y="40"/>
                </a:cxn>
                <a:cxn ang="0">
                  <a:pos x="12" y="16"/>
                </a:cxn>
                <a:cxn ang="0">
                  <a:pos x="19" y="12"/>
                </a:cxn>
                <a:cxn ang="0">
                  <a:pos x="27" y="10"/>
                </a:cxn>
                <a:cxn ang="0">
                  <a:pos x="35" y="13"/>
                </a:cxn>
                <a:cxn ang="0">
                  <a:pos x="36" y="19"/>
                </a:cxn>
                <a:cxn ang="0">
                  <a:pos x="35" y="23"/>
                </a:cxn>
                <a:cxn ang="0">
                  <a:pos x="20" y="27"/>
                </a:cxn>
                <a:cxn ang="0">
                  <a:pos x="12" y="31"/>
                </a:cxn>
                <a:cxn ang="0">
                  <a:pos x="3" y="39"/>
                </a:cxn>
                <a:cxn ang="0">
                  <a:pos x="0" y="45"/>
                </a:cxn>
                <a:cxn ang="0">
                  <a:pos x="1" y="54"/>
                </a:cxn>
                <a:cxn ang="0">
                  <a:pos x="14" y="59"/>
                </a:cxn>
                <a:cxn ang="0">
                  <a:pos x="19" y="59"/>
                </a:cxn>
                <a:cxn ang="0">
                  <a:pos x="30" y="51"/>
                </a:cxn>
                <a:cxn ang="0">
                  <a:pos x="32" y="54"/>
                </a:cxn>
                <a:cxn ang="0">
                  <a:pos x="35" y="59"/>
                </a:cxn>
                <a:cxn ang="0">
                  <a:pos x="39" y="59"/>
                </a:cxn>
                <a:cxn ang="0">
                  <a:pos x="51" y="56"/>
                </a:cxn>
                <a:cxn ang="0">
                  <a:pos x="51" y="53"/>
                </a:cxn>
                <a:cxn ang="0">
                  <a:pos x="46" y="53"/>
                </a:cxn>
                <a:cxn ang="0">
                  <a:pos x="46" y="45"/>
                </a:cxn>
                <a:cxn ang="0">
                  <a:pos x="51" y="19"/>
                </a:cxn>
                <a:cxn ang="0">
                  <a:pos x="51" y="12"/>
                </a:cxn>
                <a:cxn ang="0">
                  <a:pos x="47" y="5"/>
                </a:cxn>
                <a:cxn ang="0">
                  <a:pos x="33" y="0"/>
                </a:cxn>
                <a:cxn ang="0">
                  <a:pos x="28" y="2"/>
                </a:cxn>
                <a:cxn ang="0">
                  <a:pos x="11" y="10"/>
                </a:cxn>
              </a:cxnLst>
              <a:rect l="0" t="0" r="r" b="b"/>
              <a:pathLst>
                <a:path w="51" h="59">
                  <a:moveTo>
                    <a:pt x="32" y="40"/>
                  </a:moveTo>
                  <a:lnTo>
                    <a:pt x="32" y="40"/>
                  </a:lnTo>
                  <a:lnTo>
                    <a:pt x="30" y="45"/>
                  </a:lnTo>
                  <a:lnTo>
                    <a:pt x="28" y="48"/>
                  </a:lnTo>
                  <a:lnTo>
                    <a:pt x="25" y="51"/>
                  </a:lnTo>
                  <a:lnTo>
                    <a:pt x="20" y="51"/>
                  </a:lnTo>
                  <a:lnTo>
                    <a:pt x="20" y="51"/>
                  </a:lnTo>
                  <a:lnTo>
                    <a:pt x="19" y="51"/>
                  </a:lnTo>
                  <a:lnTo>
                    <a:pt x="17" y="50"/>
                  </a:lnTo>
                  <a:lnTo>
                    <a:pt x="16" y="47"/>
                  </a:lnTo>
                  <a:lnTo>
                    <a:pt x="16" y="43"/>
                  </a:lnTo>
                  <a:lnTo>
                    <a:pt x="16" y="43"/>
                  </a:lnTo>
                  <a:lnTo>
                    <a:pt x="19" y="37"/>
                  </a:lnTo>
                  <a:lnTo>
                    <a:pt x="24" y="32"/>
                  </a:lnTo>
                  <a:lnTo>
                    <a:pt x="35" y="27"/>
                  </a:lnTo>
                  <a:lnTo>
                    <a:pt x="35" y="27"/>
                  </a:lnTo>
                  <a:lnTo>
                    <a:pt x="32" y="40"/>
                  </a:lnTo>
                  <a:lnTo>
                    <a:pt x="32" y="40"/>
                  </a:lnTo>
                  <a:close/>
                  <a:moveTo>
                    <a:pt x="11" y="16"/>
                  </a:moveTo>
                  <a:lnTo>
                    <a:pt x="12" y="16"/>
                  </a:lnTo>
                  <a:lnTo>
                    <a:pt x="12" y="16"/>
                  </a:lnTo>
                  <a:lnTo>
                    <a:pt x="19" y="12"/>
                  </a:lnTo>
                  <a:lnTo>
                    <a:pt x="27" y="10"/>
                  </a:lnTo>
                  <a:lnTo>
                    <a:pt x="27" y="10"/>
                  </a:lnTo>
                  <a:lnTo>
                    <a:pt x="32" y="10"/>
                  </a:lnTo>
                  <a:lnTo>
                    <a:pt x="35" y="13"/>
                  </a:lnTo>
                  <a:lnTo>
                    <a:pt x="36" y="16"/>
                  </a:lnTo>
                  <a:lnTo>
                    <a:pt x="36" y="19"/>
                  </a:lnTo>
                  <a:lnTo>
                    <a:pt x="36" y="19"/>
                  </a:lnTo>
                  <a:lnTo>
                    <a:pt x="35" y="23"/>
                  </a:lnTo>
                  <a:lnTo>
                    <a:pt x="33" y="24"/>
                  </a:lnTo>
                  <a:lnTo>
                    <a:pt x="20" y="27"/>
                  </a:lnTo>
                  <a:lnTo>
                    <a:pt x="20" y="27"/>
                  </a:lnTo>
                  <a:lnTo>
                    <a:pt x="12" y="31"/>
                  </a:lnTo>
                  <a:lnTo>
                    <a:pt x="6" y="34"/>
                  </a:lnTo>
                  <a:lnTo>
                    <a:pt x="3" y="39"/>
                  </a:lnTo>
                  <a:lnTo>
                    <a:pt x="0" y="45"/>
                  </a:lnTo>
                  <a:lnTo>
                    <a:pt x="0" y="45"/>
                  </a:lnTo>
                  <a:lnTo>
                    <a:pt x="0" y="50"/>
                  </a:lnTo>
                  <a:lnTo>
                    <a:pt x="1" y="54"/>
                  </a:lnTo>
                  <a:lnTo>
                    <a:pt x="6" y="58"/>
                  </a:lnTo>
                  <a:lnTo>
                    <a:pt x="14" y="59"/>
                  </a:lnTo>
                  <a:lnTo>
                    <a:pt x="14" y="59"/>
                  </a:lnTo>
                  <a:lnTo>
                    <a:pt x="19" y="59"/>
                  </a:lnTo>
                  <a:lnTo>
                    <a:pt x="22" y="58"/>
                  </a:lnTo>
                  <a:lnTo>
                    <a:pt x="30" y="51"/>
                  </a:lnTo>
                  <a:lnTo>
                    <a:pt x="30" y="51"/>
                  </a:lnTo>
                  <a:lnTo>
                    <a:pt x="32" y="54"/>
                  </a:lnTo>
                  <a:lnTo>
                    <a:pt x="33" y="58"/>
                  </a:lnTo>
                  <a:lnTo>
                    <a:pt x="35" y="59"/>
                  </a:lnTo>
                  <a:lnTo>
                    <a:pt x="39" y="59"/>
                  </a:lnTo>
                  <a:lnTo>
                    <a:pt x="39" y="59"/>
                  </a:lnTo>
                  <a:lnTo>
                    <a:pt x="44" y="59"/>
                  </a:lnTo>
                  <a:lnTo>
                    <a:pt x="51" y="56"/>
                  </a:lnTo>
                  <a:lnTo>
                    <a:pt x="51" y="53"/>
                  </a:lnTo>
                  <a:lnTo>
                    <a:pt x="51" y="53"/>
                  </a:lnTo>
                  <a:lnTo>
                    <a:pt x="47" y="53"/>
                  </a:lnTo>
                  <a:lnTo>
                    <a:pt x="46" y="53"/>
                  </a:lnTo>
                  <a:lnTo>
                    <a:pt x="46" y="50"/>
                  </a:lnTo>
                  <a:lnTo>
                    <a:pt x="46" y="45"/>
                  </a:lnTo>
                  <a:lnTo>
                    <a:pt x="46" y="45"/>
                  </a:lnTo>
                  <a:lnTo>
                    <a:pt x="51" y="19"/>
                  </a:lnTo>
                  <a:lnTo>
                    <a:pt x="51" y="19"/>
                  </a:lnTo>
                  <a:lnTo>
                    <a:pt x="51" y="12"/>
                  </a:lnTo>
                  <a:lnTo>
                    <a:pt x="49" y="8"/>
                  </a:lnTo>
                  <a:lnTo>
                    <a:pt x="47" y="5"/>
                  </a:lnTo>
                  <a:lnTo>
                    <a:pt x="41" y="2"/>
                  </a:lnTo>
                  <a:lnTo>
                    <a:pt x="33" y="0"/>
                  </a:lnTo>
                  <a:lnTo>
                    <a:pt x="33" y="0"/>
                  </a:lnTo>
                  <a:lnTo>
                    <a:pt x="28" y="2"/>
                  </a:lnTo>
                  <a:lnTo>
                    <a:pt x="22" y="4"/>
                  </a:lnTo>
                  <a:lnTo>
                    <a:pt x="11" y="10"/>
                  </a:lnTo>
                  <a:lnTo>
                    <a:pt x="11" y="16"/>
                  </a:lnTo>
                  <a:close/>
                </a:path>
              </a:pathLst>
            </a:custGeom>
            <a:grpFill/>
            <a:ln w="9525">
              <a:noFill/>
              <a:round/>
              <a:headEnd/>
              <a:tailEnd/>
            </a:ln>
          </p:spPr>
          <p:txBody>
            <a:bodyPr/>
            <a:lstStyle/>
            <a:p>
              <a:endParaRPr lang="en-GB" dirty="0"/>
            </a:p>
          </p:txBody>
        </p:sp>
        <p:sp>
          <p:nvSpPr>
            <p:cNvPr id="41" name="Freeform 63"/>
            <p:cNvSpPr>
              <a:spLocks/>
            </p:cNvSpPr>
            <p:nvPr userDrawn="1"/>
          </p:nvSpPr>
          <p:spPr bwMode="black">
            <a:xfrm>
              <a:off x="4794" y="4204"/>
              <a:ext cx="20" cy="48"/>
            </a:xfrm>
            <a:custGeom>
              <a:avLst/>
              <a:gdLst/>
              <a:ahLst/>
              <a:cxnLst>
                <a:cxn ang="0">
                  <a:pos x="11" y="40"/>
                </a:cxn>
                <a:cxn ang="0">
                  <a:pos x="11" y="40"/>
                </a:cxn>
                <a:cxn ang="0">
                  <a:pos x="18" y="0"/>
                </a:cxn>
                <a:cxn ang="0">
                  <a:pos x="18" y="0"/>
                </a:cxn>
                <a:cxn ang="0">
                  <a:pos x="25" y="0"/>
                </a:cxn>
                <a:cxn ang="0">
                  <a:pos x="25" y="0"/>
                </a:cxn>
                <a:cxn ang="0">
                  <a:pos x="35" y="0"/>
                </a:cxn>
                <a:cxn ang="0">
                  <a:pos x="35" y="0"/>
                </a:cxn>
                <a:cxn ang="0">
                  <a:pos x="25" y="40"/>
                </a:cxn>
                <a:cxn ang="0">
                  <a:pos x="24" y="46"/>
                </a:cxn>
                <a:cxn ang="0">
                  <a:pos x="24" y="46"/>
                </a:cxn>
                <a:cxn ang="0">
                  <a:pos x="18" y="86"/>
                </a:cxn>
                <a:cxn ang="0">
                  <a:pos x="18" y="86"/>
                </a:cxn>
                <a:cxn ang="0">
                  <a:pos x="10" y="86"/>
                </a:cxn>
                <a:cxn ang="0">
                  <a:pos x="10" y="86"/>
                </a:cxn>
                <a:cxn ang="0">
                  <a:pos x="0" y="86"/>
                </a:cxn>
                <a:cxn ang="0">
                  <a:pos x="0" y="86"/>
                </a:cxn>
                <a:cxn ang="0">
                  <a:pos x="10" y="46"/>
                </a:cxn>
                <a:cxn ang="0">
                  <a:pos x="11" y="40"/>
                </a:cxn>
              </a:cxnLst>
              <a:rect l="0" t="0" r="r" b="b"/>
              <a:pathLst>
                <a:path w="35" h="86">
                  <a:moveTo>
                    <a:pt x="11" y="40"/>
                  </a:moveTo>
                  <a:lnTo>
                    <a:pt x="11" y="40"/>
                  </a:lnTo>
                  <a:lnTo>
                    <a:pt x="18" y="0"/>
                  </a:lnTo>
                  <a:lnTo>
                    <a:pt x="18" y="0"/>
                  </a:lnTo>
                  <a:lnTo>
                    <a:pt x="25" y="0"/>
                  </a:lnTo>
                  <a:lnTo>
                    <a:pt x="25" y="0"/>
                  </a:lnTo>
                  <a:lnTo>
                    <a:pt x="35" y="0"/>
                  </a:lnTo>
                  <a:lnTo>
                    <a:pt x="35" y="0"/>
                  </a:lnTo>
                  <a:lnTo>
                    <a:pt x="25" y="40"/>
                  </a:lnTo>
                  <a:lnTo>
                    <a:pt x="24" y="46"/>
                  </a:lnTo>
                  <a:lnTo>
                    <a:pt x="24" y="46"/>
                  </a:lnTo>
                  <a:lnTo>
                    <a:pt x="18" y="86"/>
                  </a:lnTo>
                  <a:lnTo>
                    <a:pt x="18" y="86"/>
                  </a:lnTo>
                  <a:lnTo>
                    <a:pt x="10" y="86"/>
                  </a:lnTo>
                  <a:lnTo>
                    <a:pt x="10" y="86"/>
                  </a:lnTo>
                  <a:lnTo>
                    <a:pt x="0" y="86"/>
                  </a:lnTo>
                  <a:lnTo>
                    <a:pt x="0" y="86"/>
                  </a:lnTo>
                  <a:lnTo>
                    <a:pt x="10" y="46"/>
                  </a:lnTo>
                  <a:lnTo>
                    <a:pt x="11" y="40"/>
                  </a:lnTo>
                  <a:close/>
                </a:path>
              </a:pathLst>
            </a:custGeom>
            <a:grpFill/>
            <a:ln w="9525">
              <a:noFill/>
              <a:round/>
              <a:headEnd/>
              <a:tailEnd/>
            </a:ln>
          </p:spPr>
          <p:txBody>
            <a:bodyPr/>
            <a:lstStyle/>
            <a:p>
              <a:endParaRPr lang="en-GB" dirty="0"/>
            </a:p>
          </p:txBody>
        </p:sp>
        <p:sp>
          <p:nvSpPr>
            <p:cNvPr id="42" name="Freeform 64"/>
            <p:cNvSpPr>
              <a:spLocks noEditPoints="1"/>
            </p:cNvSpPr>
            <p:nvPr userDrawn="1"/>
          </p:nvSpPr>
          <p:spPr bwMode="black">
            <a:xfrm>
              <a:off x="4812" y="4204"/>
              <a:ext cx="20" cy="48"/>
            </a:xfrm>
            <a:custGeom>
              <a:avLst/>
              <a:gdLst/>
              <a:ahLst/>
              <a:cxnLst>
                <a:cxn ang="0">
                  <a:pos x="8" y="55"/>
                </a:cxn>
                <a:cxn ang="0">
                  <a:pos x="8" y="55"/>
                </a:cxn>
                <a:cxn ang="0">
                  <a:pos x="12" y="30"/>
                </a:cxn>
                <a:cxn ang="0">
                  <a:pos x="12" y="30"/>
                </a:cxn>
                <a:cxn ang="0">
                  <a:pos x="19" y="32"/>
                </a:cxn>
                <a:cxn ang="0">
                  <a:pos x="19" y="32"/>
                </a:cxn>
                <a:cxn ang="0">
                  <a:pos x="29" y="30"/>
                </a:cxn>
                <a:cxn ang="0">
                  <a:pos x="29" y="30"/>
                </a:cxn>
                <a:cxn ang="0">
                  <a:pos x="23" y="55"/>
                </a:cxn>
                <a:cxn ang="0">
                  <a:pos x="23" y="60"/>
                </a:cxn>
                <a:cxn ang="0">
                  <a:pos x="23" y="60"/>
                </a:cxn>
                <a:cxn ang="0">
                  <a:pos x="18" y="86"/>
                </a:cxn>
                <a:cxn ang="0">
                  <a:pos x="18" y="86"/>
                </a:cxn>
                <a:cxn ang="0">
                  <a:pos x="10" y="86"/>
                </a:cxn>
                <a:cxn ang="0">
                  <a:pos x="10" y="86"/>
                </a:cxn>
                <a:cxn ang="0">
                  <a:pos x="0" y="86"/>
                </a:cxn>
                <a:cxn ang="0">
                  <a:pos x="0" y="86"/>
                </a:cxn>
                <a:cxn ang="0">
                  <a:pos x="7" y="60"/>
                </a:cxn>
                <a:cxn ang="0">
                  <a:pos x="8" y="55"/>
                </a:cxn>
                <a:cxn ang="0">
                  <a:pos x="26" y="0"/>
                </a:cxn>
                <a:cxn ang="0">
                  <a:pos x="26" y="0"/>
                </a:cxn>
                <a:cxn ang="0">
                  <a:pos x="29" y="1"/>
                </a:cxn>
                <a:cxn ang="0">
                  <a:pos x="32" y="3"/>
                </a:cxn>
                <a:cxn ang="0">
                  <a:pos x="34" y="6"/>
                </a:cxn>
                <a:cxn ang="0">
                  <a:pos x="34" y="9"/>
                </a:cxn>
                <a:cxn ang="0">
                  <a:pos x="34" y="9"/>
                </a:cxn>
                <a:cxn ang="0">
                  <a:pos x="32" y="13"/>
                </a:cxn>
                <a:cxn ang="0">
                  <a:pos x="29" y="16"/>
                </a:cxn>
                <a:cxn ang="0">
                  <a:pos x="26" y="17"/>
                </a:cxn>
                <a:cxn ang="0">
                  <a:pos x="23" y="19"/>
                </a:cxn>
                <a:cxn ang="0">
                  <a:pos x="23" y="19"/>
                </a:cxn>
                <a:cxn ang="0">
                  <a:pos x="19" y="17"/>
                </a:cxn>
                <a:cxn ang="0">
                  <a:pos x="16" y="16"/>
                </a:cxn>
                <a:cxn ang="0">
                  <a:pos x="16" y="13"/>
                </a:cxn>
                <a:cxn ang="0">
                  <a:pos x="15" y="9"/>
                </a:cxn>
                <a:cxn ang="0">
                  <a:pos x="15" y="9"/>
                </a:cxn>
                <a:cxn ang="0">
                  <a:pos x="16" y="6"/>
                </a:cxn>
                <a:cxn ang="0">
                  <a:pos x="19" y="3"/>
                </a:cxn>
                <a:cxn ang="0">
                  <a:pos x="23" y="1"/>
                </a:cxn>
                <a:cxn ang="0">
                  <a:pos x="26" y="0"/>
                </a:cxn>
                <a:cxn ang="0">
                  <a:pos x="26" y="0"/>
                </a:cxn>
              </a:cxnLst>
              <a:rect l="0" t="0" r="r" b="b"/>
              <a:pathLst>
                <a:path w="34" h="86">
                  <a:moveTo>
                    <a:pt x="8" y="55"/>
                  </a:moveTo>
                  <a:lnTo>
                    <a:pt x="8" y="55"/>
                  </a:lnTo>
                  <a:lnTo>
                    <a:pt x="12" y="30"/>
                  </a:lnTo>
                  <a:lnTo>
                    <a:pt x="12" y="30"/>
                  </a:lnTo>
                  <a:lnTo>
                    <a:pt x="19" y="32"/>
                  </a:lnTo>
                  <a:lnTo>
                    <a:pt x="19" y="32"/>
                  </a:lnTo>
                  <a:lnTo>
                    <a:pt x="29" y="30"/>
                  </a:lnTo>
                  <a:lnTo>
                    <a:pt x="29" y="30"/>
                  </a:lnTo>
                  <a:lnTo>
                    <a:pt x="23" y="55"/>
                  </a:lnTo>
                  <a:lnTo>
                    <a:pt x="23" y="60"/>
                  </a:lnTo>
                  <a:lnTo>
                    <a:pt x="23" y="60"/>
                  </a:lnTo>
                  <a:lnTo>
                    <a:pt x="18" y="86"/>
                  </a:lnTo>
                  <a:lnTo>
                    <a:pt x="18" y="86"/>
                  </a:lnTo>
                  <a:lnTo>
                    <a:pt x="10" y="86"/>
                  </a:lnTo>
                  <a:lnTo>
                    <a:pt x="10" y="86"/>
                  </a:lnTo>
                  <a:lnTo>
                    <a:pt x="0" y="86"/>
                  </a:lnTo>
                  <a:lnTo>
                    <a:pt x="0" y="86"/>
                  </a:lnTo>
                  <a:lnTo>
                    <a:pt x="7" y="60"/>
                  </a:lnTo>
                  <a:lnTo>
                    <a:pt x="8" y="55"/>
                  </a:lnTo>
                  <a:close/>
                  <a:moveTo>
                    <a:pt x="26" y="0"/>
                  </a:moveTo>
                  <a:lnTo>
                    <a:pt x="26" y="0"/>
                  </a:lnTo>
                  <a:lnTo>
                    <a:pt x="29" y="1"/>
                  </a:lnTo>
                  <a:lnTo>
                    <a:pt x="32" y="3"/>
                  </a:lnTo>
                  <a:lnTo>
                    <a:pt x="34" y="6"/>
                  </a:lnTo>
                  <a:lnTo>
                    <a:pt x="34" y="9"/>
                  </a:lnTo>
                  <a:lnTo>
                    <a:pt x="34" y="9"/>
                  </a:lnTo>
                  <a:lnTo>
                    <a:pt x="32" y="13"/>
                  </a:lnTo>
                  <a:lnTo>
                    <a:pt x="29" y="16"/>
                  </a:lnTo>
                  <a:lnTo>
                    <a:pt x="26" y="17"/>
                  </a:lnTo>
                  <a:lnTo>
                    <a:pt x="23" y="19"/>
                  </a:lnTo>
                  <a:lnTo>
                    <a:pt x="23" y="19"/>
                  </a:lnTo>
                  <a:lnTo>
                    <a:pt x="19" y="17"/>
                  </a:lnTo>
                  <a:lnTo>
                    <a:pt x="16" y="16"/>
                  </a:lnTo>
                  <a:lnTo>
                    <a:pt x="16" y="13"/>
                  </a:lnTo>
                  <a:lnTo>
                    <a:pt x="15" y="9"/>
                  </a:lnTo>
                  <a:lnTo>
                    <a:pt x="15" y="9"/>
                  </a:lnTo>
                  <a:lnTo>
                    <a:pt x="16" y="6"/>
                  </a:lnTo>
                  <a:lnTo>
                    <a:pt x="19" y="3"/>
                  </a:lnTo>
                  <a:lnTo>
                    <a:pt x="23" y="1"/>
                  </a:lnTo>
                  <a:lnTo>
                    <a:pt x="26" y="0"/>
                  </a:lnTo>
                  <a:lnTo>
                    <a:pt x="26" y="0"/>
                  </a:lnTo>
                  <a:close/>
                </a:path>
              </a:pathLst>
            </a:custGeom>
            <a:grpFill/>
            <a:ln w="9525">
              <a:noFill/>
              <a:round/>
              <a:headEnd/>
              <a:tailEnd/>
            </a:ln>
          </p:spPr>
          <p:txBody>
            <a:bodyPr/>
            <a:lstStyle/>
            <a:p>
              <a:endParaRPr lang="en-GB" dirty="0"/>
            </a:p>
          </p:txBody>
        </p:sp>
        <p:sp>
          <p:nvSpPr>
            <p:cNvPr id="43" name="Freeform 65"/>
            <p:cNvSpPr>
              <a:spLocks/>
            </p:cNvSpPr>
            <p:nvPr userDrawn="1"/>
          </p:nvSpPr>
          <p:spPr bwMode="black">
            <a:xfrm>
              <a:off x="4835" y="4210"/>
              <a:ext cx="18" cy="42"/>
            </a:xfrm>
            <a:custGeom>
              <a:avLst/>
              <a:gdLst/>
              <a:ahLst/>
              <a:cxnLst>
                <a:cxn ang="0">
                  <a:pos x="33" y="21"/>
                </a:cxn>
                <a:cxn ang="0">
                  <a:pos x="33" y="21"/>
                </a:cxn>
                <a:cxn ang="0">
                  <a:pos x="33" y="24"/>
                </a:cxn>
                <a:cxn ang="0">
                  <a:pos x="33" y="24"/>
                </a:cxn>
                <a:cxn ang="0">
                  <a:pos x="32" y="27"/>
                </a:cxn>
                <a:cxn ang="0">
                  <a:pos x="22" y="25"/>
                </a:cxn>
                <a:cxn ang="0">
                  <a:pos x="22" y="25"/>
                </a:cxn>
                <a:cxn ang="0">
                  <a:pos x="18" y="51"/>
                </a:cxn>
                <a:cxn ang="0">
                  <a:pos x="18" y="51"/>
                </a:cxn>
                <a:cxn ang="0">
                  <a:pos x="16" y="60"/>
                </a:cxn>
                <a:cxn ang="0">
                  <a:pos x="14" y="67"/>
                </a:cxn>
                <a:cxn ang="0">
                  <a:pos x="16" y="70"/>
                </a:cxn>
                <a:cxn ang="0">
                  <a:pos x="19" y="70"/>
                </a:cxn>
                <a:cxn ang="0">
                  <a:pos x="19" y="70"/>
                </a:cxn>
                <a:cxn ang="0">
                  <a:pos x="25" y="68"/>
                </a:cxn>
                <a:cxn ang="0">
                  <a:pos x="24" y="73"/>
                </a:cxn>
                <a:cxn ang="0">
                  <a:pos x="24" y="73"/>
                </a:cxn>
                <a:cxn ang="0">
                  <a:pos x="18" y="76"/>
                </a:cxn>
                <a:cxn ang="0">
                  <a:pos x="11" y="76"/>
                </a:cxn>
                <a:cxn ang="0">
                  <a:pos x="11" y="76"/>
                </a:cxn>
                <a:cxn ang="0">
                  <a:pos x="5" y="75"/>
                </a:cxn>
                <a:cxn ang="0">
                  <a:pos x="2" y="71"/>
                </a:cxn>
                <a:cxn ang="0">
                  <a:pos x="0" y="67"/>
                </a:cxn>
                <a:cxn ang="0">
                  <a:pos x="0" y="59"/>
                </a:cxn>
                <a:cxn ang="0">
                  <a:pos x="0" y="59"/>
                </a:cxn>
                <a:cxn ang="0">
                  <a:pos x="8" y="25"/>
                </a:cxn>
                <a:cxn ang="0">
                  <a:pos x="0" y="27"/>
                </a:cxn>
                <a:cxn ang="0">
                  <a:pos x="0" y="27"/>
                </a:cxn>
                <a:cxn ang="0">
                  <a:pos x="0" y="24"/>
                </a:cxn>
                <a:cxn ang="0">
                  <a:pos x="0" y="24"/>
                </a:cxn>
                <a:cxn ang="0">
                  <a:pos x="0" y="21"/>
                </a:cxn>
                <a:cxn ang="0">
                  <a:pos x="8" y="21"/>
                </a:cxn>
                <a:cxn ang="0">
                  <a:pos x="8" y="21"/>
                </a:cxn>
                <a:cxn ang="0">
                  <a:pos x="11" y="6"/>
                </a:cxn>
                <a:cxn ang="0">
                  <a:pos x="11" y="6"/>
                </a:cxn>
                <a:cxn ang="0">
                  <a:pos x="27" y="0"/>
                </a:cxn>
                <a:cxn ang="0">
                  <a:pos x="29" y="0"/>
                </a:cxn>
                <a:cxn ang="0">
                  <a:pos x="29" y="0"/>
                </a:cxn>
                <a:cxn ang="0">
                  <a:pos x="24" y="21"/>
                </a:cxn>
                <a:cxn ang="0">
                  <a:pos x="33" y="21"/>
                </a:cxn>
              </a:cxnLst>
              <a:rect l="0" t="0" r="r" b="b"/>
              <a:pathLst>
                <a:path w="33" h="76">
                  <a:moveTo>
                    <a:pt x="33" y="21"/>
                  </a:moveTo>
                  <a:lnTo>
                    <a:pt x="33" y="21"/>
                  </a:lnTo>
                  <a:lnTo>
                    <a:pt x="33" y="24"/>
                  </a:lnTo>
                  <a:lnTo>
                    <a:pt x="33" y="24"/>
                  </a:lnTo>
                  <a:lnTo>
                    <a:pt x="32" y="27"/>
                  </a:lnTo>
                  <a:lnTo>
                    <a:pt x="22" y="25"/>
                  </a:lnTo>
                  <a:lnTo>
                    <a:pt x="22" y="25"/>
                  </a:lnTo>
                  <a:lnTo>
                    <a:pt x="18" y="51"/>
                  </a:lnTo>
                  <a:lnTo>
                    <a:pt x="18" y="51"/>
                  </a:lnTo>
                  <a:lnTo>
                    <a:pt x="16" y="60"/>
                  </a:lnTo>
                  <a:lnTo>
                    <a:pt x="14" y="67"/>
                  </a:lnTo>
                  <a:lnTo>
                    <a:pt x="16" y="70"/>
                  </a:lnTo>
                  <a:lnTo>
                    <a:pt x="19" y="70"/>
                  </a:lnTo>
                  <a:lnTo>
                    <a:pt x="19" y="70"/>
                  </a:lnTo>
                  <a:lnTo>
                    <a:pt x="25" y="68"/>
                  </a:lnTo>
                  <a:lnTo>
                    <a:pt x="24" y="73"/>
                  </a:lnTo>
                  <a:lnTo>
                    <a:pt x="24" y="73"/>
                  </a:lnTo>
                  <a:lnTo>
                    <a:pt x="18" y="76"/>
                  </a:lnTo>
                  <a:lnTo>
                    <a:pt x="11" y="76"/>
                  </a:lnTo>
                  <a:lnTo>
                    <a:pt x="11" y="76"/>
                  </a:lnTo>
                  <a:lnTo>
                    <a:pt x="5" y="75"/>
                  </a:lnTo>
                  <a:lnTo>
                    <a:pt x="2" y="71"/>
                  </a:lnTo>
                  <a:lnTo>
                    <a:pt x="0" y="67"/>
                  </a:lnTo>
                  <a:lnTo>
                    <a:pt x="0" y="59"/>
                  </a:lnTo>
                  <a:lnTo>
                    <a:pt x="0" y="59"/>
                  </a:lnTo>
                  <a:lnTo>
                    <a:pt x="8" y="25"/>
                  </a:lnTo>
                  <a:lnTo>
                    <a:pt x="0" y="27"/>
                  </a:lnTo>
                  <a:lnTo>
                    <a:pt x="0" y="27"/>
                  </a:lnTo>
                  <a:lnTo>
                    <a:pt x="0" y="24"/>
                  </a:lnTo>
                  <a:lnTo>
                    <a:pt x="0" y="24"/>
                  </a:lnTo>
                  <a:lnTo>
                    <a:pt x="0" y="21"/>
                  </a:lnTo>
                  <a:lnTo>
                    <a:pt x="8" y="21"/>
                  </a:lnTo>
                  <a:lnTo>
                    <a:pt x="8" y="21"/>
                  </a:lnTo>
                  <a:lnTo>
                    <a:pt x="11" y="6"/>
                  </a:lnTo>
                  <a:lnTo>
                    <a:pt x="11" y="6"/>
                  </a:lnTo>
                  <a:lnTo>
                    <a:pt x="27" y="0"/>
                  </a:lnTo>
                  <a:lnTo>
                    <a:pt x="29" y="0"/>
                  </a:lnTo>
                  <a:lnTo>
                    <a:pt x="29" y="0"/>
                  </a:lnTo>
                  <a:lnTo>
                    <a:pt x="24" y="21"/>
                  </a:lnTo>
                  <a:lnTo>
                    <a:pt x="33" y="21"/>
                  </a:lnTo>
                  <a:close/>
                </a:path>
              </a:pathLst>
            </a:custGeom>
            <a:grpFill/>
            <a:ln w="9525">
              <a:noFill/>
              <a:round/>
              <a:headEnd/>
              <a:tailEnd/>
            </a:ln>
          </p:spPr>
          <p:txBody>
            <a:bodyPr/>
            <a:lstStyle/>
            <a:p>
              <a:endParaRPr lang="en-GB" dirty="0"/>
            </a:p>
          </p:txBody>
        </p:sp>
        <p:sp>
          <p:nvSpPr>
            <p:cNvPr id="44" name="Freeform 66"/>
            <p:cNvSpPr>
              <a:spLocks/>
            </p:cNvSpPr>
            <p:nvPr userDrawn="1"/>
          </p:nvSpPr>
          <p:spPr bwMode="black">
            <a:xfrm>
              <a:off x="4853" y="4221"/>
              <a:ext cx="34" cy="48"/>
            </a:xfrm>
            <a:custGeom>
              <a:avLst/>
              <a:gdLst/>
              <a:ahLst/>
              <a:cxnLst>
                <a:cxn ang="0">
                  <a:pos x="51" y="0"/>
                </a:cxn>
                <a:cxn ang="0">
                  <a:pos x="51" y="0"/>
                </a:cxn>
                <a:cxn ang="0">
                  <a:pos x="55" y="2"/>
                </a:cxn>
                <a:cxn ang="0">
                  <a:pos x="55" y="2"/>
                </a:cxn>
                <a:cxn ang="0">
                  <a:pos x="62" y="0"/>
                </a:cxn>
                <a:cxn ang="0">
                  <a:pos x="62" y="0"/>
                </a:cxn>
                <a:cxn ang="0">
                  <a:pos x="41" y="35"/>
                </a:cxn>
                <a:cxn ang="0">
                  <a:pos x="9" y="86"/>
                </a:cxn>
                <a:cxn ang="0">
                  <a:pos x="9" y="86"/>
                </a:cxn>
                <a:cxn ang="0">
                  <a:pos x="5" y="86"/>
                </a:cxn>
                <a:cxn ang="0">
                  <a:pos x="5" y="86"/>
                </a:cxn>
                <a:cxn ang="0">
                  <a:pos x="0" y="86"/>
                </a:cxn>
                <a:cxn ang="0">
                  <a:pos x="0" y="86"/>
                </a:cxn>
                <a:cxn ang="0">
                  <a:pos x="19" y="56"/>
                </a:cxn>
                <a:cxn ang="0">
                  <a:pos x="19" y="56"/>
                </a:cxn>
                <a:cxn ang="0">
                  <a:pos x="8" y="0"/>
                </a:cxn>
                <a:cxn ang="0">
                  <a:pos x="8" y="0"/>
                </a:cxn>
                <a:cxn ang="0">
                  <a:pos x="16" y="2"/>
                </a:cxn>
                <a:cxn ang="0">
                  <a:pos x="16" y="2"/>
                </a:cxn>
                <a:cxn ang="0">
                  <a:pos x="25" y="0"/>
                </a:cxn>
                <a:cxn ang="0">
                  <a:pos x="25" y="0"/>
                </a:cxn>
                <a:cxn ang="0">
                  <a:pos x="32" y="37"/>
                </a:cxn>
                <a:cxn ang="0">
                  <a:pos x="32" y="37"/>
                </a:cxn>
                <a:cxn ang="0">
                  <a:pos x="51" y="0"/>
                </a:cxn>
                <a:cxn ang="0">
                  <a:pos x="51" y="0"/>
                </a:cxn>
              </a:cxnLst>
              <a:rect l="0" t="0" r="r" b="b"/>
              <a:pathLst>
                <a:path w="62" h="86">
                  <a:moveTo>
                    <a:pt x="51" y="0"/>
                  </a:moveTo>
                  <a:lnTo>
                    <a:pt x="51" y="0"/>
                  </a:lnTo>
                  <a:lnTo>
                    <a:pt x="55" y="2"/>
                  </a:lnTo>
                  <a:lnTo>
                    <a:pt x="55" y="2"/>
                  </a:lnTo>
                  <a:lnTo>
                    <a:pt x="62" y="0"/>
                  </a:lnTo>
                  <a:lnTo>
                    <a:pt x="62" y="0"/>
                  </a:lnTo>
                  <a:lnTo>
                    <a:pt x="41" y="35"/>
                  </a:lnTo>
                  <a:lnTo>
                    <a:pt x="9" y="86"/>
                  </a:lnTo>
                  <a:lnTo>
                    <a:pt x="9" y="86"/>
                  </a:lnTo>
                  <a:lnTo>
                    <a:pt x="5" y="86"/>
                  </a:lnTo>
                  <a:lnTo>
                    <a:pt x="5" y="86"/>
                  </a:lnTo>
                  <a:lnTo>
                    <a:pt x="0" y="86"/>
                  </a:lnTo>
                  <a:lnTo>
                    <a:pt x="0" y="86"/>
                  </a:lnTo>
                  <a:lnTo>
                    <a:pt x="19" y="56"/>
                  </a:lnTo>
                  <a:lnTo>
                    <a:pt x="19" y="56"/>
                  </a:lnTo>
                  <a:lnTo>
                    <a:pt x="8" y="0"/>
                  </a:lnTo>
                  <a:lnTo>
                    <a:pt x="8" y="0"/>
                  </a:lnTo>
                  <a:lnTo>
                    <a:pt x="16" y="2"/>
                  </a:lnTo>
                  <a:lnTo>
                    <a:pt x="16" y="2"/>
                  </a:lnTo>
                  <a:lnTo>
                    <a:pt x="25" y="0"/>
                  </a:lnTo>
                  <a:lnTo>
                    <a:pt x="25" y="0"/>
                  </a:lnTo>
                  <a:lnTo>
                    <a:pt x="32" y="37"/>
                  </a:lnTo>
                  <a:lnTo>
                    <a:pt x="32" y="37"/>
                  </a:lnTo>
                  <a:lnTo>
                    <a:pt x="51" y="0"/>
                  </a:lnTo>
                  <a:lnTo>
                    <a:pt x="51" y="0"/>
                  </a:lnTo>
                  <a:close/>
                </a:path>
              </a:pathLst>
            </a:custGeom>
            <a:grpFill/>
            <a:ln w="9525">
              <a:noFill/>
              <a:round/>
              <a:headEnd/>
              <a:tailEnd/>
            </a:ln>
          </p:spPr>
          <p:txBody>
            <a:bodyPr/>
            <a:lstStyle/>
            <a:p>
              <a:endParaRPr lang="en-GB" dirty="0"/>
            </a:p>
          </p:txBody>
        </p:sp>
        <p:sp>
          <p:nvSpPr>
            <p:cNvPr id="45" name="Freeform 67"/>
            <p:cNvSpPr>
              <a:spLocks/>
            </p:cNvSpPr>
            <p:nvPr userDrawn="1"/>
          </p:nvSpPr>
          <p:spPr bwMode="black">
            <a:xfrm>
              <a:off x="4897" y="4208"/>
              <a:ext cx="20" cy="44"/>
            </a:xfrm>
            <a:custGeom>
              <a:avLst/>
              <a:gdLst/>
              <a:ahLst/>
              <a:cxnLst>
                <a:cxn ang="0">
                  <a:pos x="10" y="32"/>
                </a:cxn>
                <a:cxn ang="0">
                  <a:pos x="10" y="32"/>
                </a:cxn>
                <a:cxn ang="0">
                  <a:pos x="16" y="0"/>
                </a:cxn>
                <a:cxn ang="0">
                  <a:pos x="16" y="0"/>
                </a:cxn>
                <a:cxn ang="0">
                  <a:pos x="25" y="0"/>
                </a:cxn>
                <a:cxn ang="0">
                  <a:pos x="25" y="0"/>
                </a:cxn>
                <a:cxn ang="0">
                  <a:pos x="35" y="0"/>
                </a:cxn>
                <a:cxn ang="0">
                  <a:pos x="35" y="0"/>
                </a:cxn>
                <a:cxn ang="0">
                  <a:pos x="27" y="32"/>
                </a:cxn>
                <a:cxn ang="0">
                  <a:pos x="24" y="46"/>
                </a:cxn>
                <a:cxn ang="0">
                  <a:pos x="24" y="46"/>
                </a:cxn>
                <a:cxn ang="0">
                  <a:pos x="19" y="78"/>
                </a:cxn>
                <a:cxn ang="0">
                  <a:pos x="19" y="78"/>
                </a:cxn>
                <a:cxn ang="0">
                  <a:pos x="10" y="78"/>
                </a:cxn>
                <a:cxn ang="0">
                  <a:pos x="10" y="78"/>
                </a:cxn>
                <a:cxn ang="0">
                  <a:pos x="0" y="78"/>
                </a:cxn>
                <a:cxn ang="0">
                  <a:pos x="0" y="78"/>
                </a:cxn>
                <a:cxn ang="0">
                  <a:pos x="8" y="46"/>
                </a:cxn>
                <a:cxn ang="0">
                  <a:pos x="10" y="32"/>
                </a:cxn>
              </a:cxnLst>
              <a:rect l="0" t="0" r="r" b="b"/>
              <a:pathLst>
                <a:path w="35" h="78">
                  <a:moveTo>
                    <a:pt x="10" y="32"/>
                  </a:moveTo>
                  <a:lnTo>
                    <a:pt x="10" y="32"/>
                  </a:lnTo>
                  <a:lnTo>
                    <a:pt x="16" y="0"/>
                  </a:lnTo>
                  <a:lnTo>
                    <a:pt x="16" y="0"/>
                  </a:lnTo>
                  <a:lnTo>
                    <a:pt x="25" y="0"/>
                  </a:lnTo>
                  <a:lnTo>
                    <a:pt x="25" y="0"/>
                  </a:lnTo>
                  <a:lnTo>
                    <a:pt x="35" y="0"/>
                  </a:lnTo>
                  <a:lnTo>
                    <a:pt x="35" y="0"/>
                  </a:lnTo>
                  <a:lnTo>
                    <a:pt x="27" y="32"/>
                  </a:lnTo>
                  <a:lnTo>
                    <a:pt x="24" y="46"/>
                  </a:lnTo>
                  <a:lnTo>
                    <a:pt x="24" y="46"/>
                  </a:lnTo>
                  <a:lnTo>
                    <a:pt x="19" y="78"/>
                  </a:lnTo>
                  <a:lnTo>
                    <a:pt x="19" y="78"/>
                  </a:lnTo>
                  <a:lnTo>
                    <a:pt x="10" y="78"/>
                  </a:lnTo>
                  <a:lnTo>
                    <a:pt x="10" y="78"/>
                  </a:lnTo>
                  <a:lnTo>
                    <a:pt x="0" y="78"/>
                  </a:lnTo>
                  <a:lnTo>
                    <a:pt x="0" y="78"/>
                  </a:lnTo>
                  <a:lnTo>
                    <a:pt x="8" y="46"/>
                  </a:lnTo>
                  <a:lnTo>
                    <a:pt x="10" y="32"/>
                  </a:lnTo>
                  <a:close/>
                </a:path>
              </a:pathLst>
            </a:custGeom>
            <a:grpFill/>
            <a:ln w="9525">
              <a:noFill/>
              <a:round/>
              <a:headEnd/>
              <a:tailEnd/>
            </a:ln>
          </p:spPr>
          <p:txBody>
            <a:bodyPr/>
            <a:lstStyle/>
            <a:p>
              <a:endParaRPr lang="en-GB" dirty="0"/>
            </a:p>
          </p:txBody>
        </p:sp>
        <p:sp>
          <p:nvSpPr>
            <p:cNvPr id="46" name="Freeform 68"/>
            <p:cNvSpPr>
              <a:spLocks/>
            </p:cNvSpPr>
            <p:nvPr userDrawn="1"/>
          </p:nvSpPr>
          <p:spPr bwMode="black">
            <a:xfrm>
              <a:off x="4916" y="4219"/>
              <a:ext cx="33" cy="33"/>
            </a:xfrm>
            <a:custGeom>
              <a:avLst/>
              <a:gdLst/>
              <a:ahLst/>
              <a:cxnLst>
                <a:cxn ang="0">
                  <a:pos x="26" y="12"/>
                </a:cxn>
                <a:cxn ang="0">
                  <a:pos x="26" y="12"/>
                </a:cxn>
                <a:cxn ang="0">
                  <a:pos x="26" y="12"/>
                </a:cxn>
                <a:cxn ang="0">
                  <a:pos x="31" y="7"/>
                </a:cxn>
                <a:cxn ang="0">
                  <a:pos x="35" y="4"/>
                </a:cxn>
                <a:cxn ang="0">
                  <a:pos x="40" y="2"/>
                </a:cxn>
                <a:cxn ang="0">
                  <a:pos x="45" y="0"/>
                </a:cxn>
                <a:cxn ang="0">
                  <a:pos x="45" y="0"/>
                </a:cxn>
                <a:cxn ang="0">
                  <a:pos x="53" y="2"/>
                </a:cxn>
                <a:cxn ang="0">
                  <a:pos x="58" y="7"/>
                </a:cxn>
                <a:cxn ang="0">
                  <a:pos x="59" y="13"/>
                </a:cxn>
                <a:cxn ang="0">
                  <a:pos x="59" y="23"/>
                </a:cxn>
                <a:cxn ang="0">
                  <a:pos x="59" y="23"/>
                </a:cxn>
                <a:cxn ang="0">
                  <a:pos x="54" y="42"/>
                </a:cxn>
                <a:cxn ang="0">
                  <a:pos x="54" y="42"/>
                </a:cxn>
                <a:cxn ang="0">
                  <a:pos x="51" y="58"/>
                </a:cxn>
                <a:cxn ang="0">
                  <a:pos x="51" y="58"/>
                </a:cxn>
                <a:cxn ang="0">
                  <a:pos x="43" y="58"/>
                </a:cxn>
                <a:cxn ang="0">
                  <a:pos x="43" y="58"/>
                </a:cxn>
                <a:cxn ang="0">
                  <a:pos x="35" y="58"/>
                </a:cxn>
                <a:cxn ang="0">
                  <a:pos x="35" y="58"/>
                </a:cxn>
                <a:cxn ang="0">
                  <a:pos x="38" y="43"/>
                </a:cxn>
                <a:cxn ang="0">
                  <a:pos x="42" y="26"/>
                </a:cxn>
                <a:cxn ang="0">
                  <a:pos x="42" y="26"/>
                </a:cxn>
                <a:cxn ang="0">
                  <a:pos x="43" y="19"/>
                </a:cxn>
                <a:cxn ang="0">
                  <a:pos x="42" y="15"/>
                </a:cxn>
                <a:cxn ang="0">
                  <a:pos x="40" y="12"/>
                </a:cxn>
                <a:cxn ang="0">
                  <a:pos x="35" y="12"/>
                </a:cxn>
                <a:cxn ang="0">
                  <a:pos x="35" y="12"/>
                </a:cxn>
                <a:cxn ang="0">
                  <a:pos x="31" y="13"/>
                </a:cxn>
                <a:cxn ang="0">
                  <a:pos x="27" y="16"/>
                </a:cxn>
                <a:cxn ang="0">
                  <a:pos x="24" y="21"/>
                </a:cxn>
                <a:cxn ang="0">
                  <a:pos x="23" y="27"/>
                </a:cxn>
                <a:cxn ang="0">
                  <a:pos x="21" y="32"/>
                </a:cxn>
                <a:cxn ang="0">
                  <a:pos x="21" y="32"/>
                </a:cxn>
                <a:cxn ang="0">
                  <a:pos x="18" y="58"/>
                </a:cxn>
                <a:cxn ang="0">
                  <a:pos x="18" y="58"/>
                </a:cxn>
                <a:cxn ang="0">
                  <a:pos x="8" y="58"/>
                </a:cxn>
                <a:cxn ang="0">
                  <a:pos x="8" y="58"/>
                </a:cxn>
                <a:cxn ang="0">
                  <a:pos x="0" y="58"/>
                </a:cxn>
                <a:cxn ang="0">
                  <a:pos x="0" y="58"/>
                </a:cxn>
                <a:cxn ang="0">
                  <a:pos x="7" y="32"/>
                </a:cxn>
                <a:cxn ang="0">
                  <a:pos x="7" y="27"/>
                </a:cxn>
                <a:cxn ang="0">
                  <a:pos x="7" y="27"/>
                </a:cxn>
                <a:cxn ang="0">
                  <a:pos x="12" y="2"/>
                </a:cxn>
                <a:cxn ang="0">
                  <a:pos x="12" y="2"/>
                </a:cxn>
                <a:cxn ang="0">
                  <a:pos x="19" y="4"/>
                </a:cxn>
                <a:cxn ang="0">
                  <a:pos x="19" y="4"/>
                </a:cxn>
                <a:cxn ang="0">
                  <a:pos x="27" y="2"/>
                </a:cxn>
                <a:cxn ang="0">
                  <a:pos x="26" y="12"/>
                </a:cxn>
              </a:cxnLst>
              <a:rect l="0" t="0" r="r" b="b"/>
              <a:pathLst>
                <a:path w="59" h="58">
                  <a:moveTo>
                    <a:pt x="26" y="12"/>
                  </a:moveTo>
                  <a:lnTo>
                    <a:pt x="26" y="12"/>
                  </a:lnTo>
                  <a:lnTo>
                    <a:pt x="26" y="12"/>
                  </a:lnTo>
                  <a:lnTo>
                    <a:pt x="31" y="7"/>
                  </a:lnTo>
                  <a:lnTo>
                    <a:pt x="35" y="4"/>
                  </a:lnTo>
                  <a:lnTo>
                    <a:pt x="40" y="2"/>
                  </a:lnTo>
                  <a:lnTo>
                    <a:pt x="45" y="0"/>
                  </a:lnTo>
                  <a:lnTo>
                    <a:pt x="45" y="0"/>
                  </a:lnTo>
                  <a:lnTo>
                    <a:pt x="53" y="2"/>
                  </a:lnTo>
                  <a:lnTo>
                    <a:pt x="58" y="7"/>
                  </a:lnTo>
                  <a:lnTo>
                    <a:pt x="59" y="13"/>
                  </a:lnTo>
                  <a:lnTo>
                    <a:pt x="59" y="23"/>
                  </a:lnTo>
                  <a:lnTo>
                    <a:pt x="59" y="23"/>
                  </a:lnTo>
                  <a:lnTo>
                    <a:pt x="54" y="42"/>
                  </a:lnTo>
                  <a:lnTo>
                    <a:pt x="54" y="42"/>
                  </a:lnTo>
                  <a:lnTo>
                    <a:pt x="51" y="58"/>
                  </a:lnTo>
                  <a:lnTo>
                    <a:pt x="51" y="58"/>
                  </a:lnTo>
                  <a:lnTo>
                    <a:pt x="43" y="58"/>
                  </a:lnTo>
                  <a:lnTo>
                    <a:pt x="43" y="58"/>
                  </a:lnTo>
                  <a:lnTo>
                    <a:pt x="35" y="58"/>
                  </a:lnTo>
                  <a:lnTo>
                    <a:pt x="35" y="58"/>
                  </a:lnTo>
                  <a:lnTo>
                    <a:pt x="38" y="43"/>
                  </a:lnTo>
                  <a:lnTo>
                    <a:pt x="42" y="26"/>
                  </a:lnTo>
                  <a:lnTo>
                    <a:pt x="42" y="26"/>
                  </a:lnTo>
                  <a:lnTo>
                    <a:pt x="43" y="19"/>
                  </a:lnTo>
                  <a:lnTo>
                    <a:pt x="42" y="15"/>
                  </a:lnTo>
                  <a:lnTo>
                    <a:pt x="40" y="12"/>
                  </a:lnTo>
                  <a:lnTo>
                    <a:pt x="35" y="12"/>
                  </a:lnTo>
                  <a:lnTo>
                    <a:pt x="35" y="12"/>
                  </a:lnTo>
                  <a:lnTo>
                    <a:pt x="31" y="13"/>
                  </a:lnTo>
                  <a:lnTo>
                    <a:pt x="27" y="16"/>
                  </a:lnTo>
                  <a:lnTo>
                    <a:pt x="24" y="21"/>
                  </a:lnTo>
                  <a:lnTo>
                    <a:pt x="23" y="27"/>
                  </a:lnTo>
                  <a:lnTo>
                    <a:pt x="21" y="32"/>
                  </a:lnTo>
                  <a:lnTo>
                    <a:pt x="21" y="32"/>
                  </a:lnTo>
                  <a:lnTo>
                    <a:pt x="18" y="58"/>
                  </a:lnTo>
                  <a:lnTo>
                    <a:pt x="18" y="58"/>
                  </a:lnTo>
                  <a:lnTo>
                    <a:pt x="8" y="58"/>
                  </a:lnTo>
                  <a:lnTo>
                    <a:pt x="8" y="58"/>
                  </a:lnTo>
                  <a:lnTo>
                    <a:pt x="0" y="58"/>
                  </a:lnTo>
                  <a:lnTo>
                    <a:pt x="0" y="58"/>
                  </a:lnTo>
                  <a:lnTo>
                    <a:pt x="7" y="32"/>
                  </a:lnTo>
                  <a:lnTo>
                    <a:pt x="7" y="27"/>
                  </a:lnTo>
                  <a:lnTo>
                    <a:pt x="7" y="27"/>
                  </a:lnTo>
                  <a:lnTo>
                    <a:pt x="12" y="2"/>
                  </a:lnTo>
                  <a:lnTo>
                    <a:pt x="12" y="2"/>
                  </a:lnTo>
                  <a:lnTo>
                    <a:pt x="19" y="4"/>
                  </a:lnTo>
                  <a:lnTo>
                    <a:pt x="19" y="4"/>
                  </a:lnTo>
                  <a:lnTo>
                    <a:pt x="27" y="2"/>
                  </a:lnTo>
                  <a:lnTo>
                    <a:pt x="26" y="12"/>
                  </a:lnTo>
                  <a:close/>
                </a:path>
              </a:pathLst>
            </a:custGeom>
            <a:grpFill/>
            <a:ln w="9525">
              <a:noFill/>
              <a:round/>
              <a:headEnd/>
              <a:tailEnd/>
            </a:ln>
          </p:spPr>
          <p:txBody>
            <a:bodyPr/>
            <a:lstStyle/>
            <a:p>
              <a:endParaRPr lang="en-GB" dirty="0"/>
            </a:p>
          </p:txBody>
        </p:sp>
        <p:sp>
          <p:nvSpPr>
            <p:cNvPr id="47" name="Freeform 69"/>
            <p:cNvSpPr>
              <a:spLocks/>
            </p:cNvSpPr>
            <p:nvPr userDrawn="1"/>
          </p:nvSpPr>
          <p:spPr bwMode="black">
            <a:xfrm>
              <a:off x="4966" y="4208"/>
              <a:ext cx="33" cy="44"/>
            </a:xfrm>
            <a:custGeom>
              <a:avLst/>
              <a:gdLst/>
              <a:ahLst/>
              <a:cxnLst>
                <a:cxn ang="0">
                  <a:pos x="9" y="32"/>
                </a:cxn>
                <a:cxn ang="0">
                  <a:pos x="9" y="32"/>
                </a:cxn>
                <a:cxn ang="0">
                  <a:pos x="16" y="0"/>
                </a:cxn>
                <a:cxn ang="0">
                  <a:pos x="16" y="0"/>
                </a:cxn>
                <a:cxn ang="0">
                  <a:pos x="35" y="0"/>
                </a:cxn>
                <a:cxn ang="0">
                  <a:pos x="35" y="0"/>
                </a:cxn>
                <a:cxn ang="0">
                  <a:pos x="59" y="0"/>
                </a:cxn>
                <a:cxn ang="0">
                  <a:pos x="59" y="0"/>
                </a:cxn>
                <a:cxn ang="0">
                  <a:pos x="57" y="5"/>
                </a:cxn>
                <a:cxn ang="0">
                  <a:pos x="57" y="5"/>
                </a:cxn>
                <a:cxn ang="0">
                  <a:pos x="57" y="9"/>
                </a:cxn>
                <a:cxn ang="0">
                  <a:pos x="57" y="9"/>
                </a:cxn>
                <a:cxn ang="0">
                  <a:pos x="32" y="8"/>
                </a:cxn>
                <a:cxn ang="0">
                  <a:pos x="32" y="8"/>
                </a:cxn>
                <a:cxn ang="0">
                  <a:pos x="27" y="33"/>
                </a:cxn>
                <a:cxn ang="0">
                  <a:pos x="27" y="33"/>
                </a:cxn>
                <a:cxn ang="0">
                  <a:pos x="52" y="32"/>
                </a:cxn>
                <a:cxn ang="0">
                  <a:pos x="52" y="32"/>
                </a:cxn>
                <a:cxn ang="0">
                  <a:pos x="51" y="36"/>
                </a:cxn>
                <a:cxn ang="0">
                  <a:pos x="51" y="36"/>
                </a:cxn>
                <a:cxn ang="0">
                  <a:pos x="51" y="41"/>
                </a:cxn>
                <a:cxn ang="0">
                  <a:pos x="51" y="41"/>
                </a:cxn>
                <a:cxn ang="0">
                  <a:pos x="25" y="41"/>
                </a:cxn>
                <a:cxn ang="0">
                  <a:pos x="25" y="41"/>
                </a:cxn>
                <a:cxn ang="0">
                  <a:pos x="22" y="55"/>
                </a:cxn>
                <a:cxn ang="0">
                  <a:pos x="22" y="55"/>
                </a:cxn>
                <a:cxn ang="0">
                  <a:pos x="19" y="70"/>
                </a:cxn>
                <a:cxn ang="0">
                  <a:pos x="19" y="70"/>
                </a:cxn>
                <a:cxn ang="0">
                  <a:pos x="46" y="68"/>
                </a:cxn>
                <a:cxn ang="0">
                  <a:pos x="46" y="68"/>
                </a:cxn>
                <a:cxn ang="0">
                  <a:pos x="44" y="73"/>
                </a:cxn>
                <a:cxn ang="0">
                  <a:pos x="44" y="73"/>
                </a:cxn>
                <a:cxn ang="0">
                  <a:pos x="44" y="78"/>
                </a:cxn>
                <a:cxn ang="0">
                  <a:pos x="44" y="78"/>
                </a:cxn>
                <a:cxn ang="0">
                  <a:pos x="24" y="78"/>
                </a:cxn>
                <a:cxn ang="0">
                  <a:pos x="24" y="78"/>
                </a:cxn>
                <a:cxn ang="0">
                  <a:pos x="0" y="78"/>
                </a:cxn>
                <a:cxn ang="0">
                  <a:pos x="0" y="78"/>
                </a:cxn>
                <a:cxn ang="0">
                  <a:pos x="6" y="46"/>
                </a:cxn>
                <a:cxn ang="0">
                  <a:pos x="9" y="32"/>
                </a:cxn>
              </a:cxnLst>
              <a:rect l="0" t="0" r="r" b="b"/>
              <a:pathLst>
                <a:path w="59" h="78">
                  <a:moveTo>
                    <a:pt x="9" y="32"/>
                  </a:moveTo>
                  <a:lnTo>
                    <a:pt x="9" y="32"/>
                  </a:lnTo>
                  <a:lnTo>
                    <a:pt x="16" y="0"/>
                  </a:lnTo>
                  <a:lnTo>
                    <a:pt x="16" y="0"/>
                  </a:lnTo>
                  <a:lnTo>
                    <a:pt x="35" y="0"/>
                  </a:lnTo>
                  <a:lnTo>
                    <a:pt x="35" y="0"/>
                  </a:lnTo>
                  <a:lnTo>
                    <a:pt x="59" y="0"/>
                  </a:lnTo>
                  <a:lnTo>
                    <a:pt x="59" y="0"/>
                  </a:lnTo>
                  <a:lnTo>
                    <a:pt x="57" y="5"/>
                  </a:lnTo>
                  <a:lnTo>
                    <a:pt x="57" y="5"/>
                  </a:lnTo>
                  <a:lnTo>
                    <a:pt x="57" y="9"/>
                  </a:lnTo>
                  <a:lnTo>
                    <a:pt x="57" y="9"/>
                  </a:lnTo>
                  <a:lnTo>
                    <a:pt x="32" y="8"/>
                  </a:lnTo>
                  <a:lnTo>
                    <a:pt x="32" y="8"/>
                  </a:lnTo>
                  <a:lnTo>
                    <a:pt x="27" y="33"/>
                  </a:lnTo>
                  <a:lnTo>
                    <a:pt x="27" y="33"/>
                  </a:lnTo>
                  <a:lnTo>
                    <a:pt x="52" y="32"/>
                  </a:lnTo>
                  <a:lnTo>
                    <a:pt x="52" y="32"/>
                  </a:lnTo>
                  <a:lnTo>
                    <a:pt x="51" y="36"/>
                  </a:lnTo>
                  <a:lnTo>
                    <a:pt x="51" y="36"/>
                  </a:lnTo>
                  <a:lnTo>
                    <a:pt x="51" y="41"/>
                  </a:lnTo>
                  <a:lnTo>
                    <a:pt x="51" y="41"/>
                  </a:lnTo>
                  <a:lnTo>
                    <a:pt x="25" y="41"/>
                  </a:lnTo>
                  <a:lnTo>
                    <a:pt x="25" y="41"/>
                  </a:lnTo>
                  <a:lnTo>
                    <a:pt x="22" y="55"/>
                  </a:lnTo>
                  <a:lnTo>
                    <a:pt x="22" y="55"/>
                  </a:lnTo>
                  <a:lnTo>
                    <a:pt x="19" y="70"/>
                  </a:lnTo>
                  <a:lnTo>
                    <a:pt x="19" y="70"/>
                  </a:lnTo>
                  <a:lnTo>
                    <a:pt x="46" y="68"/>
                  </a:lnTo>
                  <a:lnTo>
                    <a:pt x="46" y="68"/>
                  </a:lnTo>
                  <a:lnTo>
                    <a:pt x="44" y="73"/>
                  </a:lnTo>
                  <a:lnTo>
                    <a:pt x="44" y="73"/>
                  </a:lnTo>
                  <a:lnTo>
                    <a:pt x="44" y="78"/>
                  </a:lnTo>
                  <a:lnTo>
                    <a:pt x="44" y="78"/>
                  </a:lnTo>
                  <a:lnTo>
                    <a:pt x="24" y="78"/>
                  </a:lnTo>
                  <a:lnTo>
                    <a:pt x="24" y="78"/>
                  </a:lnTo>
                  <a:lnTo>
                    <a:pt x="0" y="78"/>
                  </a:lnTo>
                  <a:lnTo>
                    <a:pt x="0" y="78"/>
                  </a:lnTo>
                  <a:lnTo>
                    <a:pt x="6" y="46"/>
                  </a:lnTo>
                  <a:lnTo>
                    <a:pt x="9" y="32"/>
                  </a:lnTo>
                  <a:close/>
                </a:path>
              </a:pathLst>
            </a:custGeom>
            <a:grpFill/>
            <a:ln w="9525">
              <a:noFill/>
              <a:round/>
              <a:headEnd/>
              <a:tailEnd/>
            </a:ln>
          </p:spPr>
          <p:txBody>
            <a:bodyPr/>
            <a:lstStyle/>
            <a:p>
              <a:endParaRPr lang="en-GB" dirty="0"/>
            </a:p>
          </p:txBody>
        </p:sp>
        <p:sp>
          <p:nvSpPr>
            <p:cNvPr id="48" name="Freeform 70"/>
            <p:cNvSpPr>
              <a:spLocks/>
            </p:cNvSpPr>
            <p:nvPr userDrawn="1"/>
          </p:nvSpPr>
          <p:spPr bwMode="black">
            <a:xfrm>
              <a:off x="5002" y="4221"/>
              <a:ext cx="29" cy="31"/>
            </a:xfrm>
            <a:custGeom>
              <a:avLst/>
              <a:gdLst/>
              <a:ahLst/>
              <a:cxnLst>
                <a:cxn ang="0">
                  <a:pos x="23" y="41"/>
                </a:cxn>
                <a:cxn ang="0">
                  <a:pos x="23" y="41"/>
                </a:cxn>
                <a:cxn ang="0">
                  <a:pos x="43" y="0"/>
                </a:cxn>
                <a:cxn ang="0">
                  <a:pos x="43" y="0"/>
                </a:cxn>
                <a:cxn ang="0">
                  <a:pos x="48" y="2"/>
                </a:cxn>
                <a:cxn ang="0">
                  <a:pos x="48" y="2"/>
                </a:cxn>
                <a:cxn ang="0">
                  <a:pos x="53" y="0"/>
                </a:cxn>
                <a:cxn ang="0">
                  <a:pos x="53" y="0"/>
                </a:cxn>
                <a:cxn ang="0">
                  <a:pos x="38" y="24"/>
                </a:cxn>
                <a:cxn ang="0">
                  <a:pos x="30" y="38"/>
                </a:cxn>
                <a:cxn ang="0">
                  <a:pos x="21" y="56"/>
                </a:cxn>
                <a:cxn ang="0">
                  <a:pos x="21" y="56"/>
                </a:cxn>
                <a:cxn ang="0">
                  <a:pos x="15" y="56"/>
                </a:cxn>
                <a:cxn ang="0">
                  <a:pos x="15" y="56"/>
                </a:cxn>
                <a:cxn ang="0">
                  <a:pos x="8" y="56"/>
                </a:cxn>
                <a:cxn ang="0">
                  <a:pos x="8" y="56"/>
                </a:cxn>
                <a:cxn ang="0">
                  <a:pos x="0" y="0"/>
                </a:cxn>
                <a:cxn ang="0">
                  <a:pos x="0" y="0"/>
                </a:cxn>
                <a:cxn ang="0">
                  <a:pos x="8" y="2"/>
                </a:cxn>
                <a:cxn ang="0">
                  <a:pos x="8" y="2"/>
                </a:cxn>
                <a:cxn ang="0">
                  <a:pos x="18" y="0"/>
                </a:cxn>
                <a:cxn ang="0">
                  <a:pos x="18" y="0"/>
                </a:cxn>
                <a:cxn ang="0">
                  <a:pos x="23" y="41"/>
                </a:cxn>
                <a:cxn ang="0">
                  <a:pos x="23" y="41"/>
                </a:cxn>
              </a:cxnLst>
              <a:rect l="0" t="0" r="r" b="b"/>
              <a:pathLst>
                <a:path w="53" h="56">
                  <a:moveTo>
                    <a:pt x="23" y="41"/>
                  </a:moveTo>
                  <a:lnTo>
                    <a:pt x="23" y="41"/>
                  </a:lnTo>
                  <a:lnTo>
                    <a:pt x="43" y="0"/>
                  </a:lnTo>
                  <a:lnTo>
                    <a:pt x="43" y="0"/>
                  </a:lnTo>
                  <a:lnTo>
                    <a:pt x="48" y="2"/>
                  </a:lnTo>
                  <a:lnTo>
                    <a:pt x="48" y="2"/>
                  </a:lnTo>
                  <a:lnTo>
                    <a:pt x="53" y="0"/>
                  </a:lnTo>
                  <a:lnTo>
                    <a:pt x="53" y="0"/>
                  </a:lnTo>
                  <a:lnTo>
                    <a:pt x="38" y="24"/>
                  </a:lnTo>
                  <a:lnTo>
                    <a:pt x="30" y="38"/>
                  </a:lnTo>
                  <a:lnTo>
                    <a:pt x="21" y="56"/>
                  </a:lnTo>
                  <a:lnTo>
                    <a:pt x="21" y="56"/>
                  </a:lnTo>
                  <a:lnTo>
                    <a:pt x="15" y="56"/>
                  </a:lnTo>
                  <a:lnTo>
                    <a:pt x="15" y="56"/>
                  </a:lnTo>
                  <a:lnTo>
                    <a:pt x="8" y="56"/>
                  </a:lnTo>
                  <a:lnTo>
                    <a:pt x="8" y="56"/>
                  </a:lnTo>
                  <a:lnTo>
                    <a:pt x="0" y="0"/>
                  </a:lnTo>
                  <a:lnTo>
                    <a:pt x="0" y="0"/>
                  </a:lnTo>
                  <a:lnTo>
                    <a:pt x="8" y="2"/>
                  </a:lnTo>
                  <a:lnTo>
                    <a:pt x="8" y="2"/>
                  </a:lnTo>
                  <a:lnTo>
                    <a:pt x="18" y="0"/>
                  </a:lnTo>
                  <a:lnTo>
                    <a:pt x="18" y="0"/>
                  </a:lnTo>
                  <a:lnTo>
                    <a:pt x="23" y="41"/>
                  </a:lnTo>
                  <a:lnTo>
                    <a:pt x="23" y="41"/>
                  </a:lnTo>
                  <a:close/>
                </a:path>
              </a:pathLst>
            </a:custGeom>
            <a:grpFill/>
            <a:ln w="9525">
              <a:noFill/>
              <a:round/>
              <a:headEnd/>
              <a:tailEnd/>
            </a:ln>
          </p:spPr>
          <p:txBody>
            <a:bodyPr/>
            <a:lstStyle/>
            <a:p>
              <a:endParaRPr lang="en-GB" dirty="0"/>
            </a:p>
          </p:txBody>
        </p:sp>
        <p:sp>
          <p:nvSpPr>
            <p:cNvPr id="49" name="Freeform 71"/>
            <p:cNvSpPr>
              <a:spLocks noEditPoints="1"/>
            </p:cNvSpPr>
            <p:nvPr userDrawn="1"/>
          </p:nvSpPr>
          <p:spPr bwMode="black">
            <a:xfrm>
              <a:off x="5030" y="4219"/>
              <a:ext cx="29" cy="33"/>
            </a:xfrm>
            <a:custGeom>
              <a:avLst/>
              <a:gdLst/>
              <a:ahLst/>
              <a:cxnLst>
                <a:cxn ang="0">
                  <a:pos x="19" y="26"/>
                </a:cxn>
                <a:cxn ang="0">
                  <a:pos x="19" y="26"/>
                </a:cxn>
                <a:cxn ang="0">
                  <a:pos x="21" y="18"/>
                </a:cxn>
                <a:cxn ang="0">
                  <a:pos x="24" y="13"/>
                </a:cxn>
                <a:cxn ang="0">
                  <a:pos x="27" y="8"/>
                </a:cxn>
                <a:cxn ang="0">
                  <a:pos x="32" y="7"/>
                </a:cxn>
                <a:cxn ang="0">
                  <a:pos x="32" y="7"/>
                </a:cxn>
                <a:cxn ang="0">
                  <a:pos x="35" y="8"/>
                </a:cxn>
                <a:cxn ang="0">
                  <a:pos x="38" y="12"/>
                </a:cxn>
                <a:cxn ang="0">
                  <a:pos x="38" y="18"/>
                </a:cxn>
                <a:cxn ang="0">
                  <a:pos x="37" y="26"/>
                </a:cxn>
                <a:cxn ang="0">
                  <a:pos x="19" y="26"/>
                </a:cxn>
                <a:cxn ang="0">
                  <a:pos x="51" y="31"/>
                </a:cxn>
                <a:cxn ang="0">
                  <a:pos x="51" y="31"/>
                </a:cxn>
                <a:cxn ang="0">
                  <a:pos x="52" y="26"/>
                </a:cxn>
                <a:cxn ang="0">
                  <a:pos x="52" y="26"/>
                </a:cxn>
                <a:cxn ang="0">
                  <a:pos x="52" y="16"/>
                </a:cxn>
                <a:cxn ang="0">
                  <a:pos x="51" y="12"/>
                </a:cxn>
                <a:cxn ang="0">
                  <a:pos x="49" y="8"/>
                </a:cxn>
                <a:cxn ang="0">
                  <a:pos x="46" y="5"/>
                </a:cxn>
                <a:cxn ang="0">
                  <a:pos x="43" y="4"/>
                </a:cxn>
                <a:cxn ang="0">
                  <a:pos x="38" y="2"/>
                </a:cxn>
                <a:cxn ang="0">
                  <a:pos x="33" y="0"/>
                </a:cxn>
                <a:cxn ang="0">
                  <a:pos x="33" y="0"/>
                </a:cxn>
                <a:cxn ang="0">
                  <a:pos x="22" y="4"/>
                </a:cxn>
                <a:cxn ang="0">
                  <a:pos x="18" y="5"/>
                </a:cxn>
                <a:cxn ang="0">
                  <a:pos x="13" y="8"/>
                </a:cxn>
                <a:cxn ang="0">
                  <a:pos x="10" y="13"/>
                </a:cxn>
                <a:cxn ang="0">
                  <a:pos x="6" y="18"/>
                </a:cxn>
                <a:cxn ang="0">
                  <a:pos x="3" y="24"/>
                </a:cxn>
                <a:cxn ang="0">
                  <a:pos x="2" y="31"/>
                </a:cxn>
                <a:cxn ang="0">
                  <a:pos x="2" y="31"/>
                </a:cxn>
                <a:cxn ang="0">
                  <a:pos x="0" y="37"/>
                </a:cxn>
                <a:cxn ang="0">
                  <a:pos x="2" y="43"/>
                </a:cxn>
                <a:cxn ang="0">
                  <a:pos x="3" y="48"/>
                </a:cxn>
                <a:cxn ang="0">
                  <a:pos x="5" y="53"/>
                </a:cxn>
                <a:cxn ang="0">
                  <a:pos x="10" y="56"/>
                </a:cxn>
                <a:cxn ang="0">
                  <a:pos x="13" y="58"/>
                </a:cxn>
                <a:cxn ang="0">
                  <a:pos x="24" y="59"/>
                </a:cxn>
                <a:cxn ang="0">
                  <a:pos x="24" y="59"/>
                </a:cxn>
                <a:cxn ang="0">
                  <a:pos x="35" y="58"/>
                </a:cxn>
                <a:cxn ang="0">
                  <a:pos x="41" y="54"/>
                </a:cxn>
                <a:cxn ang="0">
                  <a:pos x="46" y="48"/>
                </a:cxn>
                <a:cxn ang="0">
                  <a:pos x="44" y="47"/>
                </a:cxn>
                <a:cxn ang="0">
                  <a:pos x="44" y="47"/>
                </a:cxn>
                <a:cxn ang="0">
                  <a:pos x="37" y="51"/>
                </a:cxn>
                <a:cxn ang="0">
                  <a:pos x="30" y="51"/>
                </a:cxn>
                <a:cxn ang="0">
                  <a:pos x="30" y="51"/>
                </a:cxn>
                <a:cxn ang="0">
                  <a:pos x="25" y="51"/>
                </a:cxn>
                <a:cxn ang="0">
                  <a:pos x="22" y="50"/>
                </a:cxn>
                <a:cxn ang="0">
                  <a:pos x="19" y="47"/>
                </a:cxn>
                <a:cxn ang="0">
                  <a:pos x="18" y="39"/>
                </a:cxn>
                <a:cxn ang="0">
                  <a:pos x="19" y="31"/>
                </a:cxn>
                <a:cxn ang="0">
                  <a:pos x="51" y="31"/>
                </a:cxn>
              </a:cxnLst>
              <a:rect l="0" t="0" r="r" b="b"/>
              <a:pathLst>
                <a:path w="52" h="59">
                  <a:moveTo>
                    <a:pt x="19" y="26"/>
                  </a:moveTo>
                  <a:lnTo>
                    <a:pt x="19" y="26"/>
                  </a:lnTo>
                  <a:lnTo>
                    <a:pt x="21" y="18"/>
                  </a:lnTo>
                  <a:lnTo>
                    <a:pt x="24" y="13"/>
                  </a:lnTo>
                  <a:lnTo>
                    <a:pt x="27" y="8"/>
                  </a:lnTo>
                  <a:lnTo>
                    <a:pt x="32" y="7"/>
                  </a:lnTo>
                  <a:lnTo>
                    <a:pt x="32" y="7"/>
                  </a:lnTo>
                  <a:lnTo>
                    <a:pt x="35" y="8"/>
                  </a:lnTo>
                  <a:lnTo>
                    <a:pt x="38" y="12"/>
                  </a:lnTo>
                  <a:lnTo>
                    <a:pt x="38" y="18"/>
                  </a:lnTo>
                  <a:lnTo>
                    <a:pt x="37" y="26"/>
                  </a:lnTo>
                  <a:lnTo>
                    <a:pt x="19" y="26"/>
                  </a:lnTo>
                  <a:close/>
                  <a:moveTo>
                    <a:pt x="51" y="31"/>
                  </a:moveTo>
                  <a:lnTo>
                    <a:pt x="51" y="31"/>
                  </a:lnTo>
                  <a:lnTo>
                    <a:pt x="52" y="26"/>
                  </a:lnTo>
                  <a:lnTo>
                    <a:pt x="52" y="26"/>
                  </a:lnTo>
                  <a:lnTo>
                    <a:pt x="52" y="16"/>
                  </a:lnTo>
                  <a:lnTo>
                    <a:pt x="51" y="12"/>
                  </a:lnTo>
                  <a:lnTo>
                    <a:pt x="49" y="8"/>
                  </a:lnTo>
                  <a:lnTo>
                    <a:pt x="46" y="5"/>
                  </a:lnTo>
                  <a:lnTo>
                    <a:pt x="43" y="4"/>
                  </a:lnTo>
                  <a:lnTo>
                    <a:pt x="38" y="2"/>
                  </a:lnTo>
                  <a:lnTo>
                    <a:pt x="33" y="0"/>
                  </a:lnTo>
                  <a:lnTo>
                    <a:pt x="33" y="0"/>
                  </a:lnTo>
                  <a:lnTo>
                    <a:pt x="22" y="4"/>
                  </a:lnTo>
                  <a:lnTo>
                    <a:pt x="18" y="5"/>
                  </a:lnTo>
                  <a:lnTo>
                    <a:pt x="13" y="8"/>
                  </a:lnTo>
                  <a:lnTo>
                    <a:pt x="10" y="13"/>
                  </a:lnTo>
                  <a:lnTo>
                    <a:pt x="6" y="18"/>
                  </a:lnTo>
                  <a:lnTo>
                    <a:pt x="3" y="24"/>
                  </a:lnTo>
                  <a:lnTo>
                    <a:pt x="2" y="31"/>
                  </a:lnTo>
                  <a:lnTo>
                    <a:pt x="2" y="31"/>
                  </a:lnTo>
                  <a:lnTo>
                    <a:pt x="0" y="37"/>
                  </a:lnTo>
                  <a:lnTo>
                    <a:pt x="2" y="43"/>
                  </a:lnTo>
                  <a:lnTo>
                    <a:pt x="3" y="48"/>
                  </a:lnTo>
                  <a:lnTo>
                    <a:pt x="5" y="53"/>
                  </a:lnTo>
                  <a:lnTo>
                    <a:pt x="10" y="56"/>
                  </a:lnTo>
                  <a:lnTo>
                    <a:pt x="13" y="58"/>
                  </a:lnTo>
                  <a:lnTo>
                    <a:pt x="24" y="59"/>
                  </a:lnTo>
                  <a:lnTo>
                    <a:pt x="24" y="59"/>
                  </a:lnTo>
                  <a:lnTo>
                    <a:pt x="35" y="58"/>
                  </a:lnTo>
                  <a:lnTo>
                    <a:pt x="41" y="54"/>
                  </a:lnTo>
                  <a:lnTo>
                    <a:pt x="46" y="48"/>
                  </a:lnTo>
                  <a:lnTo>
                    <a:pt x="44" y="47"/>
                  </a:lnTo>
                  <a:lnTo>
                    <a:pt x="44" y="47"/>
                  </a:lnTo>
                  <a:lnTo>
                    <a:pt x="37" y="51"/>
                  </a:lnTo>
                  <a:lnTo>
                    <a:pt x="30" y="51"/>
                  </a:lnTo>
                  <a:lnTo>
                    <a:pt x="30" y="51"/>
                  </a:lnTo>
                  <a:lnTo>
                    <a:pt x="25" y="51"/>
                  </a:lnTo>
                  <a:lnTo>
                    <a:pt x="22" y="50"/>
                  </a:lnTo>
                  <a:lnTo>
                    <a:pt x="19" y="47"/>
                  </a:lnTo>
                  <a:lnTo>
                    <a:pt x="18" y="39"/>
                  </a:lnTo>
                  <a:lnTo>
                    <a:pt x="19" y="31"/>
                  </a:lnTo>
                  <a:lnTo>
                    <a:pt x="51" y="31"/>
                  </a:lnTo>
                  <a:close/>
                </a:path>
              </a:pathLst>
            </a:custGeom>
            <a:grpFill/>
            <a:ln w="9525">
              <a:noFill/>
              <a:round/>
              <a:headEnd/>
              <a:tailEnd/>
            </a:ln>
          </p:spPr>
          <p:txBody>
            <a:bodyPr/>
            <a:lstStyle/>
            <a:p>
              <a:endParaRPr lang="en-GB" dirty="0"/>
            </a:p>
          </p:txBody>
        </p:sp>
        <p:sp>
          <p:nvSpPr>
            <p:cNvPr id="50" name="Freeform 72"/>
            <p:cNvSpPr>
              <a:spLocks/>
            </p:cNvSpPr>
            <p:nvPr userDrawn="1"/>
          </p:nvSpPr>
          <p:spPr bwMode="black">
            <a:xfrm>
              <a:off x="5062" y="4221"/>
              <a:ext cx="25" cy="31"/>
            </a:xfrm>
            <a:custGeom>
              <a:avLst/>
              <a:gdLst/>
              <a:ahLst/>
              <a:cxnLst>
                <a:cxn ang="0">
                  <a:pos x="24" y="14"/>
                </a:cxn>
                <a:cxn ang="0">
                  <a:pos x="24" y="14"/>
                </a:cxn>
                <a:cxn ang="0">
                  <a:pos x="24" y="14"/>
                </a:cxn>
                <a:cxn ang="0">
                  <a:pos x="29" y="8"/>
                </a:cxn>
                <a:cxn ang="0">
                  <a:pos x="33" y="3"/>
                </a:cxn>
                <a:cxn ang="0">
                  <a:pos x="40" y="0"/>
                </a:cxn>
                <a:cxn ang="0">
                  <a:pos x="45" y="0"/>
                </a:cxn>
                <a:cxn ang="0">
                  <a:pos x="45" y="0"/>
                </a:cxn>
                <a:cxn ang="0">
                  <a:pos x="46" y="0"/>
                </a:cxn>
                <a:cxn ang="0">
                  <a:pos x="46" y="0"/>
                </a:cxn>
                <a:cxn ang="0">
                  <a:pos x="45" y="8"/>
                </a:cxn>
                <a:cxn ang="0">
                  <a:pos x="45" y="8"/>
                </a:cxn>
                <a:cxn ang="0">
                  <a:pos x="43" y="16"/>
                </a:cxn>
                <a:cxn ang="0">
                  <a:pos x="41" y="16"/>
                </a:cxn>
                <a:cxn ang="0">
                  <a:pos x="41" y="16"/>
                </a:cxn>
                <a:cxn ang="0">
                  <a:pos x="40" y="16"/>
                </a:cxn>
                <a:cxn ang="0">
                  <a:pos x="37" y="14"/>
                </a:cxn>
                <a:cxn ang="0">
                  <a:pos x="37" y="14"/>
                </a:cxn>
                <a:cxn ang="0">
                  <a:pos x="32" y="16"/>
                </a:cxn>
                <a:cxn ang="0">
                  <a:pos x="27" y="17"/>
                </a:cxn>
                <a:cxn ang="0">
                  <a:pos x="24" y="22"/>
                </a:cxn>
                <a:cxn ang="0">
                  <a:pos x="22" y="25"/>
                </a:cxn>
                <a:cxn ang="0">
                  <a:pos x="22" y="30"/>
                </a:cxn>
                <a:cxn ang="0">
                  <a:pos x="22" y="30"/>
                </a:cxn>
                <a:cxn ang="0">
                  <a:pos x="18" y="56"/>
                </a:cxn>
                <a:cxn ang="0">
                  <a:pos x="18" y="56"/>
                </a:cxn>
                <a:cxn ang="0">
                  <a:pos x="10" y="56"/>
                </a:cxn>
                <a:cxn ang="0">
                  <a:pos x="10" y="56"/>
                </a:cxn>
                <a:cxn ang="0">
                  <a:pos x="0" y="56"/>
                </a:cxn>
                <a:cxn ang="0">
                  <a:pos x="0" y="56"/>
                </a:cxn>
                <a:cxn ang="0">
                  <a:pos x="7" y="30"/>
                </a:cxn>
                <a:cxn ang="0">
                  <a:pos x="8" y="25"/>
                </a:cxn>
                <a:cxn ang="0">
                  <a:pos x="8" y="25"/>
                </a:cxn>
                <a:cxn ang="0">
                  <a:pos x="11" y="0"/>
                </a:cxn>
                <a:cxn ang="0">
                  <a:pos x="11" y="0"/>
                </a:cxn>
                <a:cxn ang="0">
                  <a:pos x="19" y="2"/>
                </a:cxn>
                <a:cxn ang="0">
                  <a:pos x="19" y="2"/>
                </a:cxn>
                <a:cxn ang="0">
                  <a:pos x="27" y="0"/>
                </a:cxn>
                <a:cxn ang="0">
                  <a:pos x="24" y="14"/>
                </a:cxn>
              </a:cxnLst>
              <a:rect l="0" t="0" r="r" b="b"/>
              <a:pathLst>
                <a:path w="46" h="56">
                  <a:moveTo>
                    <a:pt x="24" y="14"/>
                  </a:moveTo>
                  <a:lnTo>
                    <a:pt x="24" y="14"/>
                  </a:lnTo>
                  <a:lnTo>
                    <a:pt x="24" y="14"/>
                  </a:lnTo>
                  <a:lnTo>
                    <a:pt x="29" y="8"/>
                  </a:lnTo>
                  <a:lnTo>
                    <a:pt x="33" y="3"/>
                  </a:lnTo>
                  <a:lnTo>
                    <a:pt x="40" y="0"/>
                  </a:lnTo>
                  <a:lnTo>
                    <a:pt x="45" y="0"/>
                  </a:lnTo>
                  <a:lnTo>
                    <a:pt x="45" y="0"/>
                  </a:lnTo>
                  <a:lnTo>
                    <a:pt x="46" y="0"/>
                  </a:lnTo>
                  <a:lnTo>
                    <a:pt x="46" y="0"/>
                  </a:lnTo>
                  <a:lnTo>
                    <a:pt x="45" y="8"/>
                  </a:lnTo>
                  <a:lnTo>
                    <a:pt x="45" y="8"/>
                  </a:lnTo>
                  <a:lnTo>
                    <a:pt x="43" y="16"/>
                  </a:lnTo>
                  <a:lnTo>
                    <a:pt x="41" y="16"/>
                  </a:lnTo>
                  <a:lnTo>
                    <a:pt x="41" y="16"/>
                  </a:lnTo>
                  <a:lnTo>
                    <a:pt x="40" y="16"/>
                  </a:lnTo>
                  <a:lnTo>
                    <a:pt x="37" y="14"/>
                  </a:lnTo>
                  <a:lnTo>
                    <a:pt x="37" y="14"/>
                  </a:lnTo>
                  <a:lnTo>
                    <a:pt x="32" y="16"/>
                  </a:lnTo>
                  <a:lnTo>
                    <a:pt x="27" y="17"/>
                  </a:lnTo>
                  <a:lnTo>
                    <a:pt x="24" y="22"/>
                  </a:lnTo>
                  <a:lnTo>
                    <a:pt x="22" y="25"/>
                  </a:lnTo>
                  <a:lnTo>
                    <a:pt x="22" y="30"/>
                  </a:lnTo>
                  <a:lnTo>
                    <a:pt x="22" y="30"/>
                  </a:lnTo>
                  <a:lnTo>
                    <a:pt x="18" y="56"/>
                  </a:lnTo>
                  <a:lnTo>
                    <a:pt x="18" y="56"/>
                  </a:lnTo>
                  <a:lnTo>
                    <a:pt x="10" y="56"/>
                  </a:lnTo>
                  <a:lnTo>
                    <a:pt x="10" y="56"/>
                  </a:lnTo>
                  <a:lnTo>
                    <a:pt x="0" y="56"/>
                  </a:lnTo>
                  <a:lnTo>
                    <a:pt x="0" y="56"/>
                  </a:lnTo>
                  <a:lnTo>
                    <a:pt x="7" y="30"/>
                  </a:lnTo>
                  <a:lnTo>
                    <a:pt x="8" y="25"/>
                  </a:lnTo>
                  <a:lnTo>
                    <a:pt x="8" y="25"/>
                  </a:lnTo>
                  <a:lnTo>
                    <a:pt x="11" y="0"/>
                  </a:lnTo>
                  <a:lnTo>
                    <a:pt x="11" y="0"/>
                  </a:lnTo>
                  <a:lnTo>
                    <a:pt x="19" y="2"/>
                  </a:lnTo>
                  <a:lnTo>
                    <a:pt x="19" y="2"/>
                  </a:lnTo>
                  <a:lnTo>
                    <a:pt x="27" y="0"/>
                  </a:lnTo>
                  <a:lnTo>
                    <a:pt x="24" y="14"/>
                  </a:lnTo>
                  <a:close/>
                </a:path>
              </a:pathLst>
            </a:custGeom>
            <a:grpFill/>
            <a:ln w="9525">
              <a:noFill/>
              <a:round/>
              <a:headEnd/>
              <a:tailEnd/>
            </a:ln>
          </p:spPr>
          <p:txBody>
            <a:bodyPr/>
            <a:lstStyle/>
            <a:p>
              <a:endParaRPr lang="en-GB" dirty="0"/>
            </a:p>
          </p:txBody>
        </p:sp>
        <p:sp>
          <p:nvSpPr>
            <p:cNvPr id="51" name="Freeform 73"/>
            <p:cNvSpPr>
              <a:spLocks/>
            </p:cNvSpPr>
            <p:nvPr userDrawn="1"/>
          </p:nvSpPr>
          <p:spPr bwMode="black">
            <a:xfrm>
              <a:off x="5087" y="4221"/>
              <a:ext cx="34" cy="48"/>
            </a:xfrm>
            <a:custGeom>
              <a:avLst/>
              <a:gdLst/>
              <a:ahLst/>
              <a:cxnLst>
                <a:cxn ang="0">
                  <a:pos x="50" y="0"/>
                </a:cxn>
                <a:cxn ang="0">
                  <a:pos x="50" y="0"/>
                </a:cxn>
                <a:cxn ang="0">
                  <a:pos x="55" y="2"/>
                </a:cxn>
                <a:cxn ang="0">
                  <a:pos x="55" y="2"/>
                </a:cxn>
                <a:cxn ang="0">
                  <a:pos x="61" y="0"/>
                </a:cxn>
                <a:cxn ang="0">
                  <a:pos x="61" y="0"/>
                </a:cxn>
                <a:cxn ang="0">
                  <a:pos x="41" y="35"/>
                </a:cxn>
                <a:cxn ang="0">
                  <a:pos x="9" y="86"/>
                </a:cxn>
                <a:cxn ang="0">
                  <a:pos x="9" y="86"/>
                </a:cxn>
                <a:cxn ang="0">
                  <a:pos x="4" y="86"/>
                </a:cxn>
                <a:cxn ang="0">
                  <a:pos x="4" y="86"/>
                </a:cxn>
                <a:cxn ang="0">
                  <a:pos x="0" y="86"/>
                </a:cxn>
                <a:cxn ang="0">
                  <a:pos x="0" y="86"/>
                </a:cxn>
                <a:cxn ang="0">
                  <a:pos x="19" y="56"/>
                </a:cxn>
                <a:cxn ang="0">
                  <a:pos x="19" y="56"/>
                </a:cxn>
                <a:cxn ang="0">
                  <a:pos x="8" y="0"/>
                </a:cxn>
                <a:cxn ang="0">
                  <a:pos x="8" y="0"/>
                </a:cxn>
                <a:cxn ang="0">
                  <a:pos x="15" y="2"/>
                </a:cxn>
                <a:cxn ang="0">
                  <a:pos x="15" y="2"/>
                </a:cxn>
                <a:cxn ang="0">
                  <a:pos x="25" y="0"/>
                </a:cxn>
                <a:cxn ang="0">
                  <a:pos x="25" y="0"/>
                </a:cxn>
                <a:cxn ang="0">
                  <a:pos x="31" y="37"/>
                </a:cxn>
                <a:cxn ang="0">
                  <a:pos x="31" y="37"/>
                </a:cxn>
                <a:cxn ang="0">
                  <a:pos x="50" y="0"/>
                </a:cxn>
                <a:cxn ang="0">
                  <a:pos x="50" y="0"/>
                </a:cxn>
              </a:cxnLst>
              <a:rect l="0" t="0" r="r" b="b"/>
              <a:pathLst>
                <a:path w="61" h="86">
                  <a:moveTo>
                    <a:pt x="50" y="0"/>
                  </a:moveTo>
                  <a:lnTo>
                    <a:pt x="50" y="0"/>
                  </a:lnTo>
                  <a:lnTo>
                    <a:pt x="55" y="2"/>
                  </a:lnTo>
                  <a:lnTo>
                    <a:pt x="55" y="2"/>
                  </a:lnTo>
                  <a:lnTo>
                    <a:pt x="61" y="0"/>
                  </a:lnTo>
                  <a:lnTo>
                    <a:pt x="61" y="0"/>
                  </a:lnTo>
                  <a:lnTo>
                    <a:pt x="41" y="35"/>
                  </a:lnTo>
                  <a:lnTo>
                    <a:pt x="9" y="86"/>
                  </a:lnTo>
                  <a:lnTo>
                    <a:pt x="9" y="86"/>
                  </a:lnTo>
                  <a:lnTo>
                    <a:pt x="4" y="86"/>
                  </a:lnTo>
                  <a:lnTo>
                    <a:pt x="4" y="86"/>
                  </a:lnTo>
                  <a:lnTo>
                    <a:pt x="0" y="86"/>
                  </a:lnTo>
                  <a:lnTo>
                    <a:pt x="0" y="86"/>
                  </a:lnTo>
                  <a:lnTo>
                    <a:pt x="19" y="56"/>
                  </a:lnTo>
                  <a:lnTo>
                    <a:pt x="19" y="56"/>
                  </a:lnTo>
                  <a:lnTo>
                    <a:pt x="8" y="0"/>
                  </a:lnTo>
                  <a:lnTo>
                    <a:pt x="8" y="0"/>
                  </a:lnTo>
                  <a:lnTo>
                    <a:pt x="15" y="2"/>
                  </a:lnTo>
                  <a:lnTo>
                    <a:pt x="15" y="2"/>
                  </a:lnTo>
                  <a:lnTo>
                    <a:pt x="25" y="0"/>
                  </a:lnTo>
                  <a:lnTo>
                    <a:pt x="25" y="0"/>
                  </a:lnTo>
                  <a:lnTo>
                    <a:pt x="31" y="37"/>
                  </a:lnTo>
                  <a:lnTo>
                    <a:pt x="31" y="37"/>
                  </a:lnTo>
                  <a:lnTo>
                    <a:pt x="50" y="0"/>
                  </a:lnTo>
                  <a:lnTo>
                    <a:pt x="50" y="0"/>
                  </a:lnTo>
                  <a:close/>
                </a:path>
              </a:pathLst>
            </a:custGeom>
            <a:grpFill/>
            <a:ln w="9525">
              <a:noFill/>
              <a:round/>
              <a:headEnd/>
              <a:tailEnd/>
            </a:ln>
          </p:spPr>
          <p:txBody>
            <a:bodyPr/>
            <a:lstStyle/>
            <a:p>
              <a:endParaRPr lang="en-GB" dirty="0"/>
            </a:p>
          </p:txBody>
        </p:sp>
        <p:sp>
          <p:nvSpPr>
            <p:cNvPr id="52" name="Freeform 74"/>
            <p:cNvSpPr>
              <a:spLocks/>
            </p:cNvSpPr>
            <p:nvPr userDrawn="1"/>
          </p:nvSpPr>
          <p:spPr bwMode="black">
            <a:xfrm>
              <a:off x="5123" y="4210"/>
              <a:ext cx="20" cy="42"/>
            </a:xfrm>
            <a:custGeom>
              <a:avLst/>
              <a:gdLst/>
              <a:ahLst/>
              <a:cxnLst>
                <a:cxn ang="0">
                  <a:pos x="35" y="21"/>
                </a:cxn>
                <a:cxn ang="0">
                  <a:pos x="35" y="21"/>
                </a:cxn>
                <a:cxn ang="0">
                  <a:pos x="33" y="24"/>
                </a:cxn>
                <a:cxn ang="0">
                  <a:pos x="33" y="24"/>
                </a:cxn>
                <a:cxn ang="0">
                  <a:pos x="33" y="27"/>
                </a:cxn>
                <a:cxn ang="0">
                  <a:pos x="23" y="25"/>
                </a:cxn>
                <a:cxn ang="0">
                  <a:pos x="23" y="25"/>
                </a:cxn>
                <a:cxn ang="0">
                  <a:pos x="17" y="51"/>
                </a:cxn>
                <a:cxn ang="0">
                  <a:pos x="17" y="51"/>
                </a:cxn>
                <a:cxn ang="0">
                  <a:pos x="16" y="60"/>
                </a:cxn>
                <a:cxn ang="0">
                  <a:pos x="16" y="67"/>
                </a:cxn>
                <a:cxn ang="0">
                  <a:pos x="17" y="70"/>
                </a:cxn>
                <a:cxn ang="0">
                  <a:pos x="20" y="70"/>
                </a:cxn>
                <a:cxn ang="0">
                  <a:pos x="20" y="70"/>
                </a:cxn>
                <a:cxn ang="0">
                  <a:pos x="25" y="68"/>
                </a:cxn>
                <a:cxn ang="0">
                  <a:pos x="25" y="73"/>
                </a:cxn>
                <a:cxn ang="0">
                  <a:pos x="25" y="73"/>
                </a:cxn>
                <a:cxn ang="0">
                  <a:pos x="19" y="76"/>
                </a:cxn>
                <a:cxn ang="0">
                  <a:pos x="12" y="76"/>
                </a:cxn>
                <a:cxn ang="0">
                  <a:pos x="12" y="76"/>
                </a:cxn>
                <a:cxn ang="0">
                  <a:pos x="6" y="75"/>
                </a:cxn>
                <a:cxn ang="0">
                  <a:pos x="1" y="71"/>
                </a:cxn>
                <a:cxn ang="0">
                  <a:pos x="0" y="67"/>
                </a:cxn>
                <a:cxn ang="0">
                  <a:pos x="1" y="59"/>
                </a:cxn>
                <a:cxn ang="0">
                  <a:pos x="1" y="59"/>
                </a:cxn>
                <a:cxn ang="0">
                  <a:pos x="8" y="25"/>
                </a:cxn>
                <a:cxn ang="0">
                  <a:pos x="0" y="27"/>
                </a:cxn>
                <a:cxn ang="0">
                  <a:pos x="0" y="27"/>
                </a:cxn>
                <a:cxn ang="0">
                  <a:pos x="1" y="24"/>
                </a:cxn>
                <a:cxn ang="0">
                  <a:pos x="1" y="24"/>
                </a:cxn>
                <a:cxn ang="0">
                  <a:pos x="1" y="21"/>
                </a:cxn>
                <a:cxn ang="0">
                  <a:pos x="9" y="21"/>
                </a:cxn>
                <a:cxn ang="0">
                  <a:pos x="9" y="21"/>
                </a:cxn>
                <a:cxn ang="0">
                  <a:pos x="11" y="6"/>
                </a:cxn>
                <a:cxn ang="0">
                  <a:pos x="11" y="6"/>
                </a:cxn>
                <a:cxn ang="0">
                  <a:pos x="28" y="0"/>
                </a:cxn>
                <a:cxn ang="0">
                  <a:pos x="30" y="0"/>
                </a:cxn>
                <a:cxn ang="0">
                  <a:pos x="30" y="0"/>
                </a:cxn>
                <a:cxn ang="0">
                  <a:pos x="23" y="21"/>
                </a:cxn>
                <a:cxn ang="0">
                  <a:pos x="35" y="21"/>
                </a:cxn>
              </a:cxnLst>
              <a:rect l="0" t="0" r="r" b="b"/>
              <a:pathLst>
                <a:path w="35" h="76">
                  <a:moveTo>
                    <a:pt x="35" y="21"/>
                  </a:moveTo>
                  <a:lnTo>
                    <a:pt x="35" y="21"/>
                  </a:lnTo>
                  <a:lnTo>
                    <a:pt x="33" y="24"/>
                  </a:lnTo>
                  <a:lnTo>
                    <a:pt x="33" y="24"/>
                  </a:lnTo>
                  <a:lnTo>
                    <a:pt x="33" y="27"/>
                  </a:lnTo>
                  <a:lnTo>
                    <a:pt x="23" y="25"/>
                  </a:lnTo>
                  <a:lnTo>
                    <a:pt x="23" y="25"/>
                  </a:lnTo>
                  <a:lnTo>
                    <a:pt x="17" y="51"/>
                  </a:lnTo>
                  <a:lnTo>
                    <a:pt x="17" y="51"/>
                  </a:lnTo>
                  <a:lnTo>
                    <a:pt x="16" y="60"/>
                  </a:lnTo>
                  <a:lnTo>
                    <a:pt x="16" y="67"/>
                  </a:lnTo>
                  <a:lnTo>
                    <a:pt x="17" y="70"/>
                  </a:lnTo>
                  <a:lnTo>
                    <a:pt x="20" y="70"/>
                  </a:lnTo>
                  <a:lnTo>
                    <a:pt x="20" y="70"/>
                  </a:lnTo>
                  <a:lnTo>
                    <a:pt x="25" y="68"/>
                  </a:lnTo>
                  <a:lnTo>
                    <a:pt x="25" y="73"/>
                  </a:lnTo>
                  <a:lnTo>
                    <a:pt x="25" y="73"/>
                  </a:lnTo>
                  <a:lnTo>
                    <a:pt x="19" y="76"/>
                  </a:lnTo>
                  <a:lnTo>
                    <a:pt x="12" y="76"/>
                  </a:lnTo>
                  <a:lnTo>
                    <a:pt x="12" y="76"/>
                  </a:lnTo>
                  <a:lnTo>
                    <a:pt x="6" y="75"/>
                  </a:lnTo>
                  <a:lnTo>
                    <a:pt x="1" y="71"/>
                  </a:lnTo>
                  <a:lnTo>
                    <a:pt x="0" y="67"/>
                  </a:lnTo>
                  <a:lnTo>
                    <a:pt x="1" y="59"/>
                  </a:lnTo>
                  <a:lnTo>
                    <a:pt x="1" y="59"/>
                  </a:lnTo>
                  <a:lnTo>
                    <a:pt x="8" y="25"/>
                  </a:lnTo>
                  <a:lnTo>
                    <a:pt x="0" y="27"/>
                  </a:lnTo>
                  <a:lnTo>
                    <a:pt x="0" y="27"/>
                  </a:lnTo>
                  <a:lnTo>
                    <a:pt x="1" y="24"/>
                  </a:lnTo>
                  <a:lnTo>
                    <a:pt x="1" y="24"/>
                  </a:lnTo>
                  <a:lnTo>
                    <a:pt x="1" y="21"/>
                  </a:lnTo>
                  <a:lnTo>
                    <a:pt x="9" y="21"/>
                  </a:lnTo>
                  <a:lnTo>
                    <a:pt x="9" y="21"/>
                  </a:lnTo>
                  <a:lnTo>
                    <a:pt x="11" y="6"/>
                  </a:lnTo>
                  <a:lnTo>
                    <a:pt x="11" y="6"/>
                  </a:lnTo>
                  <a:lnTo>
                    <a:pt x="28" y="0"/>
                  </a:lnTo>
                  <a:lnTo>
                    <a:pt x="30" y="0"/>
                  </a:lnTo>
                  <a:lnTo>
                    <a:pt x="30" y="0"/>
                  </a:lnTo>
                  <a:lnTo>
                    <a:pt x="23" y="21"/>
                  </a:lnTo>
                  <a:lnTo>
                    <a:pt x="35" y="21"/>
                  </a:lnTo>
                  <a:close/>
                </a:path>
              </a:pathLst>
            </a:custGeom>
            <a:grpFill/>
            <a:ln w="9525">
              <a:noFill/>
              <a:round/>
              <a:headEnd/>
              <a:tailEnd/>
            </a:ln>
          </p:spPr>
          <p:txBody>
            <a:bodyPr/>
            <a:lstStyle/>
            <a:p>
              <a:endParaRPr lang="en-GB" dirty="0"/>
            </a:p>
          </p:txBody>
        </p:sp>
        <p:sp>
          <p:nvSpPr>
            <p:cNvPr id="53" name="Freeform 75"/>
            <p:cNvSpPr>
              <a:spLocks/>
            </p:cNvSpPr>
            <p:nvPr userDrawn="1"/>
          </p:nvSpPr>
          <p:spPr bwMode="black">
            <a:xfrm>
              <a:off x="5143" y="4204"/>
              <a:ext cx="33" cy="48"/>
            </a:xfrm>
            <a:custGeom>
              <a:avLst/>
              <a:gdLst/>
              <a:ahLst/>
              <a:cxnLst>
                <a:cxn ang="0">
                  <a:pos x="11" y="40"/>
                </a:cxn>
                <a:cxn ang="0">
                  <a:pos x="11" y="40"/>
                </a:cxn>
                <a:cxn ang="0">
                  <a:pos x="18" y="0"/>
                </a:cxn>
                <a:cxn ang="0">
                  <a:pos x="18" y="0"/>
                </a:cxn>
                <a:cxn ang="0">
                  <a:pos x="26" y="0"/>
                </a:cxn>
                <a:cxn ang="0">
                  <a:pos x="26" y="0"/>
                </a:cxn>
                <a:cxn ang="0">
                  <a:pos x="35" y="0"/>
                </a:cxn>
                <a:cxn ang="0">
                  <a:pos x="35" y="0"/>
                </a:cxn>
                <a:cxn ang="0">
                  <a:pos x="26" y="40"/>
                </a:cxn>
                <a:cxn ang="0">
                  <a:pos x="26" y="40"/>
                </a:cxn>
                <a:cxn ang="0">
                  <a:pos x="26" y="40"/>
                </a:cxn>
                <a:cxn ang="0">
                  <a:pos x="30" y="35"/>
                </a:cxn>
                <a:cxn ang="0">
                  <a:pos x="35" y="32"/>
                </a:cxn>
                <a:cxn ang="0">
                  <a:pos x="40" y="30"/>
                </a:cxn>
                <a:cxn ang="0">
                  <a:pos x="45" y="28"/>
                </a:cxn>
                <a:cxn ang="0">
                  <a:pos x="45" y="28"/>
                </a:cxn>
                <a:cxn ang="0">
                  <a:pos x="52" y="30"/>
                </a:cxn>
                <a:cxn ang="0">
                  <a:pos x="57" y="35"/>
                </a:cxn>
                <a:cxn ang="0">
                  <a:pos x="59" y="41"/>
                </a:cxn>
                <a:cxn ang="0">
                  <a:pos x="59" y="51"/>
                </a:cxn>
                <a:cxn ang="0">
                  <a:pos x="59" y="51"/>
                </a:cxn>
                <a:cxn ang="0">
                  <a:pos x="54" y="70"/>
                </a:cxn>
                <a:cxn ang="0">
                  <a:pos x="54" y="70"/>
                </a:cxn>
                <a:cxn ang="0">
                  <a:pos x="52" y="86"/>
                </a:cxn>
                <a:cxn ang="0">
                  <a:pos x="52" y="86"/>
                </a:cxn>
                <a:cxn ang="0">
                  <a:pos x="43" y="86"/>
                </a:cxn>
                <a:cxn ang="0">
                  <a:pos x="43" y="86"/>
                </a:cxn>
                <a:cxn ang="0">
                  <a:pos x="35" y="86"/>
                </a:cxn>
                <a:cxn ang="0">
                  <a:pos x="35" y="86"/>
                </a:cxn>
                <a:cxn ang="0">
                  <a:pos x="38" y="71"/>
                </a:cxn>
                <a:cxn ang="0">
                  <a:pos x="43" y="54"/>
                </a:cxn>
                <a:cxn ang="0">
                  <a:pos x="43" y="54"/>
                </a:cxn>
                <a:cxn ang="0">
                  <a:pos x="43" y="47"/>
                </a:cxn>
                <a:cxn ang="0">
                  <a:pos x="41" y="43"/>
                </a:cxn>
                <a:cxn ang="0">
                  <a:pos x="40" y="40"/>
                </a:cxn>
                <a:cxn ang="0">
                  <a:pos x="35" y="40"/>
                </a:cxn>
                <a:cxn ang="0">
                  <a:pos x="35" y="40"/>
                </a:cxn>
                <a:cxn ang="0">
                  <a:pos x="32" y="41"/>
                </a:cxn>
                <a:cxn ang="0">
                  <a:pos x="27" y="44"/>
                </a:cxn>
                <a:cxn ang="0">
                  <a:pos x="24" y="49"/>
                </a:cxn>
                <a:cxn ang="0">
                  <a:pos x="22" y="55"/>
                </a:cxn>
                <a:cxn ang="0">
                  <a:pos x="22" y="60"/>
                </a:cxn>
                <a:cxn ang="0">
                  <a:pos x="22" y="60"/>
                </a:cxn>
                <a:cxn ang="0">
                  <a:pos x="18" y="86"/>
                </a:cxn>
                <a:cxn ang="0">
                  <a:pos x="18" y="86"/>
                </a:cxn>
                <a:cxn ang="0">
                  <a:pos x="10" y="86"/>
                </a:cxn>
                <a:cxn ang="0">
                  <a:pos x="10" y="86"/>
                </a:cxn>
                <a:cxn ang="0">
                  <a:pos x="0" y="86"/>
                </a:cxn>
                <a:cxn ang="0">
                  <a:pos x="0" y="86"/>
                </a:cxn>
                <a:cxn ang="0">
                  <a:pos x="10" y="46"/>
                </a:cxn>
                <a:cxn ang="0">
                  <a:pos x="11" y="40"/>
                </a:cxn>
              </a:cxnLst>
              <a:rect l="0" t="0" r="r" b="b"/>
              <a:pathLst>
                <a:path w="59" h="86">
                  <a:moveTo>
                    <a:pt x="11" y="40"/>
                  </a:moveTo>
                  <a:lnTo>
                    <a:pt x="11" y="40"/>
                  </a:lnTo>
                  <a:lnTo>
                    <a:pt x="18" y="0"/>
                  </a:lnTo>
                  <a:lnTo>
                    <a:pt x="18" y="0"/>
                  </a:lnTo>
                  <a:lnTo>
                    <a:pt x="26" y="0"/>
                  </a:lnTo>
                  <a:lnTo>
                    <a:pt x="26" y="0"/>
                  </a:lnTo>
                  <a:lnTo>
                    <a:pt x="35" y="0"/>
                  </a:lnTo>
                  <a:lnTo>
                    <a:pt x="35" y="0"/>
                  </a:lnTo>
                  <a:lnTo>
                    <a:pt x="26" y="40"/>
                  </a:lnTo>
                  <a:lnTo>
                    <a:pt x="26" y="40"/>
                  </a:lnTo>
                  <a:lnTo>
                    <a:pt x="26" y="40"/>
                  </a:lnTo>
                  <a:lnTo>
                    <a:pt x="30" y="35"/>
                  </a:lnTo>
                  <a:lnTo>
                    <a:pt x="35" y="32"/>
                  </a:lnTo>
                  <a:lnTo>
                    <a:pt x="40" y="30"/>
                  </a:lnTo>
                  <a:lnTo>
                    <a:pt x="45" y="28"/>
                  </a:lnTo>
                  <a:lnTo>
                    <a:pt x="45" y="28"/>
                  </a:lnTo>
                  <a:lnTo>
                    <a:pt x="52" y="30"/>
                  </a:lnTo>
                  <a:lnTo>
                    <a:pt x="57" y="35"/>
                  </a:lnTo>
                  <a:lnTo>
                    <a:pt x="59" y="41"/>
                  </a:lnTo>
                  <a:lnTo>
                    <a:pt x="59" y="51"/>
                  </a:lnTo>
                  <a:lnTo>
                    <a:pt x="59" y="51"/>
                  </a:lnTo>
                  <a:lnTo>
                    <a:pt x="54" y="70"/>
                  </a:lnTo>
                  <a:lnTo>
                    <a:pt x="54" y="70"/>
                  </a:lnTo>
                  <a:lnTo>
                    <a:pt x="52" y="86"/>
                  </a:lnTo>
                  <a:lnTo>
                    <a:pt x="52" y="86"/>
                  </a:lnTo>
                  <a:lnTo>
                    <a:pt x="43" y="86"/>
                  </a:lnTo>
                  <a:lnTo>
                    <a:pt x="43" y="86"/>
                  </a:lnTo>
                  <a:lnTo>
                    <a:pt x="35" y="86"/>
                  </a:lnTo>
                  <a:lnTo>
                    <a:pt x="35" y="86"/>
                  </a:lnTo>
                  <a:lnTo>
                    <a:pt x="38" y="71"/>
                  </a:lnTo>
                  <a:lnTo>
                    <a:pt x="43" y="54"/>
                  </a:lnTo>
                  <a:lnTo>
                    <a:pt x="43" y="54"/>
                  </a:lnTo>
                  <a:lnTo>
                    <a:pt x="43" y="47"/>
                  </a:lnTo>
                  <a:lnTo>
                    <a:pt x="41" y="43"/>
                  </a:lnTo>
                  <a:lnTo>
                    <a:pt x="40" y="40"/>
                  </a:lnTo>
                  <a:lnTo>
                    <a:pt x="35" y="40"/>
                  </a:lnTo>
                  <a:lnTo>
                    <a:pt x="35" y="40"/>
                  </a:lnTo>
                  <a:lnTo>
                    <a:pt x="32" y="41"/>
                  </a:lnTo>
                  <a:lnTo>
                    <a:pt x="27" y="44"/>
                  </a:lnTo>
                  <a:lnTo>
                    <a:pt x="24" y="49"/>
                  </a:lnTo>
                  <a:lnTo>
                    <a:pt x="22" y="55"/>
                  </a:lnTo>
                  <a:lnTo>
                    <a:pt x="22" y="60"/>
                  </a:lnTo>
                  <a:lnTo>
                    <a:pt x="22" y="60"/>
                  </a:lnTo>
                  <a:lnTo>
                    <a:pt x="18" y="86"/>
                  </a:lnTo>
                  <a:lnTo>
                    <a:pt x="18" y="86"/>
                  </a:lnTo>
                  <a:lnTo>
                    <a:pt x="10" y="86"/>
                  </a:lnTo>
                  <a:lnTo>
                    <a:pt x="10" y="86"/>
                  </a:lnTo>
                  <a:lnTo>
                    <a:pt x="0" y="86"/>
                  </a:lnTo>
                  <a:lnTo>
                    <a:pt x="0" y="86"/>
                  </a:lnTo>
                  <a:lnTo>
                    <a:pt x="10" y="46"/>
                  </a:lnTo>
                  <a:lnTo>
                    <a:pt x="11" y="40"/>
                  </a:lnTo>
                  <a:close/>
                </a:path>
              </a:pathLst>
            </a:custGeom>
            <a:grpFill/>
            <a:ln w="9525">
              <a:noFill/>
              <a:round/>
              <a:headEnd/>
              <a:tailEnd/>
            </a:ln>
          </p:spPr>
          <p:txBody>
            <a:bodyPr/>
            <a:lstStyle/>
            <a:p>
              <a:endParaRPr lang="en-GB" dirty="0"/>
            </a:p>
          </p:txBody>
        </p:sp>
        <p:sp>
          <p:nvSpPr>
            <p:cNvPr id="54" name="Freeform 76"/>
            <p:cNvSpPr>
              <a:spLocks noEditPoints="1"/>
            </p:cNvSpPr>
            <p:nvPr userDrawn="1"/>
          </p:nvSpPr>
          <p:spPr bwMode="black">
            <a:xfrm>
              <a:off x="5181" y="4204"/>
              <a:ext cx="18" cy="48"/>
            </a:xfrm>
            <a:custGeom>
              <a:avLst/>
              <a:gdLst/>
              <a:ahLst/>
              <a:cxnLst>
                <a:cxn ang="0">
                  <a:pos x="6" y="55"/>
                </a:cxn>
                <a:cxn ang="0">
                  <a:pos x="6" y="55"/>
                </a:cxn>
                <a:cxn ang="0">
                  <a:pos x="11" y="30"/>
                </a:cxn>
                <a:cxn ang="0">
                  <a:pos x="11" y="30"/>
                </a:cxn>
                <a:cxn ang="0">
                  <a:pos x="19" y="32"/>
                </a:cxn>
                <a:cxn ang="0">
                  <a:pos x="19" y="32"/>
                </a:cxn>
                <a:cxn ang="0">
                  <a:pos x="28" y="30"/>
                </a:cxn>
                <a:cxn ang="0">
                  <a:pos x="28" y="30"/>
                </a:cxn>
                <a:cxn ang="0">
                  <a:pos x="22" y="55"/>
                </a:cxn>
                <a:cxn ang="0">
                  <a:pos x="20" y="60"/>
                </a:cxn>
                <a:cxn ang="0">
                  <a:pos x="20" y="60"/>
                </a:cxn>
                <a:cxn ang="0">
                  <a:pos x="17" y="86"/>
                </a:cxn>
                <a:cxn ang="0">
                  <a:pos x="17" y="86"/>
                </a:cxn>
                <a:cxn ang="0">
                  <a:pos x="9" y="86"/>
                </a:cxn>
                <a:cxn ang="0">
                  <a:pos x="9" y="86"/>
                </a:cxn>
                <a:cxn ang="0">
                  <a:pos x="0" y="86"/>
                </a:cxn>
                <a:cxn ang="0">
                  <a:pos x="0" y="86"/>
                </a:cxn>
                <a:cxn ang="0">
                  <a:pos x="6" y="60"/>
                </a:cxn>
                <a:cxn ang="0">
                  <a:pos x="6" y="55"/>
                </a:cxn>
                <a:cxn ang="0">
                  <a:pos x="25" y="0"/>
                </a:cxn>
                <a:cxn ang="0">
                  <a:pos x="25" y="0"/>
                </a:cxn>
                <a:cxn ang="0">
                  <a:pos x="28" y="1"/>
                </a:cxn>
                <a:cxn ang="0">
                  <a:pos x="31" y="3"/>
                </a:cxn>
                <a:cxn ang="0">
                  <a:pos x="33" y="6"/>
                </a:cxn>
                <a:cxn ang="0">
                  <a:pos x="33" y="9"/>
                </a:cxn>
                <a:cxn ang="0">
                  <a:pos x="33" y="9"/>
                </a:cxn>
                <a:cxn ang="0">
                  <a:pos x="31" y="13"/>
                </a:cxn>
                <a:cxn ang="0">
                  <a:pos x="28" y="16"/>
                </a:cxn>
                <a:cxn ang="0">
                  <a:pos x="25" y="17"/>
                </a:cxn>
                <a:cxn ang="0">
                  <a:pos x="22" y="19"/>
                </a:cxn>
                <a:cxn ang="0">
                  <a:pos x="22" y="19"/>
                </a:cxn>
                <a:cxn ang="0">
                  <a:pos x="19" y="17"/>
                </a:cxn>
                <a:cxn ang="0">
                  <a:pos x="16" y="16"/>
                </a:cxn>
                <a:cxn ang="0">
                  <a:pos x="14" y="13"/>
                </a:cxn>
                <a:cxn ang="0">
                  <a:pos x="14" y="9"/>
                </a:cxn>
                <a:cxn ang="0">
                  <a:pos x="14" y="9"/>
                </a:cxn>
                <a:cxn ang="0">
                  <a:pos x="16" y="6"/>
                </a:cxn>
                <a:cxn ang="0">
                  <a:pos x="19" y="3"/>
                </a:cxn>
                <a:cxn ang="0">
                  <a:pos x="22" y="1"/>
                </a:cxn>
                <a:cxn ang="0">
                  <a:pos x="25" y="0"/>
                </a:cxn>
                <a:cxn ang="0">
                  <a:pos x="25" y="0"/>
                </a:cxn>
              </a:cxnLst>
              <a:rect l="0" t="0" r="r" b="b"/>
              <a:pathLst>
                <a:path w="33" h="86">
                  <a:moveTo>
                    <a:pt x="6" y="55"/>
                  </a:moveTo>
                  <a:lnTo>
                    <a:pt x="6" y="55"/>
                  </a:lnTo>
                  <a:lnTo>
                    <a:pt x="11" y="30"/>
                  </a:lnTo>
                  <a:lnTo>
                    <a:pt x="11" y="30"/>
                  </a:lnTo>
                  <a:lnTo>
                    <a:pt x="19" y="32"/>
                  </a:lnTo>
                  <a:lnTo>
                    <a:pt x="19" y="32"/>
                  </a:lnTo>
                  <a:lnTo>
                    <a:pt x="28" y="30"/>
                  </a:lnTo>
                  <a:lnTo>
                    <a:pt x="28" y="30"/>
                  </a:lnTo>
                  <a:lnTo>
                    <a:pt x="22" y="55"/>
                  </a:lnTo>
                  <a:lnTo>
                    <a:pt x="20" y="60"/>
                  </a:lnTo>
                  <a:lnTo>
                    <a:pt x="20" y="60"/>
                  </a:lnTo>
                  <a:lnTo>
                    <a:pt x="17" y="86"/>
                  </a:lnTo>
                  <a:lnTo>
                    <a:pt x="17" y="86"/>
                  </a:lnTo>
                  <a:lnTo>
                    <a:pt x="9" y="86"/>
                  </a:lnTo>
                  <a:lnTo>
                    <a:pt x="9" y="86"/>
                  </a:lnTo>
                  <a:lnTo>
                    <a:pt x="0" y="86"/>
                  </a:lnTo>
                  <a:lnTo>
                    <a:pt x="0" y="86"/>
                  </a:lnTo>
                  <a:lnTo>
                    <a:pt x="6" y="60"/>
                  </a:lnTo>
                  <a:lnTo>
                    <a:pt x="6" y="55"/>
                  </a:lnTo>
                  <a:close/>
                  <a:moveTo>
                    <a:pt x="25" y="0"/>
                  </a:moveTo>
                  <a:lnTo>
                    <a:pt x="25" y="0"/>
                  </a:lnTo>
                  <a:lnTo>
                    <a:pt x="28" y="1"/>
                  </a:lnTo>
                  <a:lnTo>
                    <a:pt x="31" y="3"/>
                  </a:lnTo>
                  <a:lnTo>
                    <a:pt x="33" y="6"/>
                  </a:lnTo>
                  <a:lnTo>
                    <a:pt x="33" y="9"/>
                  </a:lnTo>
                  <a:lnTo>
                    <a:pt x="33" y="9"/>
                  </a:lnTo>
                  <a:lnTo>
                    <a:pt x="31" y="13"/>
                  </a:lnTo>
                  <a:lnTo>
                    <a:pt x="28" y="16"/>
                  </a:lnTo>
                  <a:lnTo>
                    <a:pt x="25" y="17"/>
                  </a:lnTo>
                  <a:lnTo>
                    <a:pt x="22" y="19"/>
                  </a:lnTo>
                  <a:lnTo>
                    <a:pt x="22" y="19"/>
                  </a:lnTo>
                  <a:lnTo>
                    <a:pt x="19" y="17"/>
                  </a:lnTo>
                  <a:lnTo>
                    <a:pt x="16" y="16"/>
                  </a:lnTo>
                  <a:lnTo>
                    <a:pt x="14" y="13"/>
                  </a:lnTo>
                  <a:lnTo>
                    <a:pt x="14" y="9"/>
                  </a:lnTo>
                  <a:lnTo>
                    <a:pt x="14" y="9"/>
                  </a:lnTo>
                  <a:lnTo>
                    <a:pt x="16" y="6"/>
                  </a:lnTo>
                  <a:lnTo>
                    <a:pt x="19" y="3"/>
                  </a:lnTo>
                  <a:lnTo>
                    <a:pt x="22" y="1"/>
                  </a:lnTo>
                  <a:lnTo>
                    <a:pt x="25" y="0"/>
                  </a:lnTo>
                  <a:lnTo>
                    <a:pt x="25" y="0"/>
                  </a:lnTo>
                  <a:close/>
                </a:path>
              </a:pathLst>
            </a:custGeom>
            <a:grpFill/>
            <a:ln w="9525">
              <a:noFill/>
              <a:round/>
              <a:headEnd/>
              <a:tailEnd/>
            </a:ln>
          </p:spPr>
          <p:txBody>
            <a:bodyPr/>
            <a:lstStyle/>
            <a:p>
              <a:endParaRPr lang="en-GB" dirty="0"/>
            </a:p>
          </p:txBody>
        </p:sp>
        <p:sp>
          <p:nvSpPr>
            <p:cNvPr id="55" name="Freeform 77"/>
            <p:cNvSpPr>
              <a:spLocks/>
            </p:cNvSpPr>
            <p:nvPr userDrawn="1"/>
          </p:nvSpPr>
          <p:spPr bwMode="black">
            <a:xfrm>
              <a:off x="5199" y="4219"/>
              <a:ext cx="33" cy="33"/>
            </a:xfrm>
            <a:custGeom>
              <a:avLst/>
              <a:gdLst/>
              <a:ahLst/>
              <a:cxnLst>
                <a:cxn ang="0">
                  <a:pos x="25" y="12"/>
                </a:cxn>
                <a:cxn ang="0">
                  <a:pos x="25" y="12"/>
                </a:cxn>
                <a:cxn ang="0">
                  <a:pos x="25" y="12"/>
                </a:cxn>
                <a:cxn ang="0">
                  <a:pos x="30" y="7"/>
                </a:cxn>
                <a:cxn ang="0">
                  <a:pos x="35" y="4"/>
                </a:cxn>
                <a:cxn ang="0">
                  <a:pos x="40" y="2"/>
                </a:cxn>
                <a:cxn ang="0">
                  <a:pos x="44" y="0"/>
                </a:cxn>
                <a:cxn ang="0">
                  <a:pos x="44" y="0"/>
                </a:cxn>
                <a:cxn ang="0">
                  <a:pos x="52" y="2"/>
                </a:cxn>
                <a:cxn ang="0">
                  <a:pos x="57" y="7"/>
                </a:cxn>
                <a:cxn ang="0">
                  <a:pos x="59" y="13"/>
                </a:cxn>
                <a:cxn ang="0">
                  <a:pos x="59" y="23"/>
                </a:cxn>
                <a:cxn ang="0">
                  <a:pos x="59" y="23"/>
                </a:cxn>
                <a:cxn ang="0">
                  <a:pos x="54" y="42"/>
                </a:cxn>
                <a:cxn ang="0">
                  <a:pos x="54" y="42"/>
                </a:cxn>
                <a:cxn ang="0">
                  <a:pos x="52" y="58"/>
                </a:cxn>
                <a:cxn ang="0">
                  <a:pos x="52" y="58"/>
                </a:cxn>
                <a:cxn ang="0">
                  <a:pos x="43" y="58"/>
                </a:cxn>
                <a:cxn ang="0">
                  <a:pos x="43" y="58"/>
                </a:cxn>
                <a:cxn ang="0">
                  <a:pos x="35" y="58"/>
                </a:cxn>
                <a:cxn ang="0">
                  <a:pos x="35" y="58"/>
                </a:cxn>
                <a:cxn ang="0">
                  <a:pos x="38" y="43"/>
                </a:cxn>
                <a:cxn ang="0">
                  <a:pos x="43" y="26"/>
                </a:cxn>
                <a:cxn ang="0">
                  <a:pos x="43" y="26"/>
                </a:cxn>
                <a:cxn ang="0">
                  <a:pos x="43" y="19"/>
                </a:cxn>
                <a:cxn ang="0">
                  <a:pos x="41" y="15"/>
                </a:cxn>
                <a:cxn ang="0">
                  <a:pos x="40" y="12"/>
                </a:cxn>
                <a:cxn ang="0">
                  <a:pos x="37" y="12"/>
                </a:cxn>
                <a:cxn ang="0">
                  <a:pos x="37" y="12"/>
                </a:cxn>
                <a:cxn ang="0">
                  <a:pos x="32" y="13"/>
                </a:cxn>
                <a:cxn ang="0">
                  <a:pos x="27" y="16"/>
                </a:cxn>
                <a:cxn ang="0">
                  <a:pos x="24" y="21"/>
                </a:cxn>
                <a:cxn ang="0">
                  <a:pos x="22" y="27"/>
                </a:cxn>
                <a:cxn ang="0">
                  <a:pos x="22" y="32"/>
                </a:cxn>
                <a:cxn ang="0">
                  <a:pos x="22" y="32"/>
                </a:cxn>
                <a:cxn ang="0">
                  <a:pos x="18" y="58"/>
                </a:cxn>
                <a:cxn ang="0">
                  <a:pos x="18" y="58"/>
                </a:cxn>
                <a:cxn ang="0">
                  <a:pos x="10" y="58"/>
                </a:cxn>
                <a:cxn ang="0">
                  <a:pos x="10" y="58"/>
                </a:cxn>
                <a:cxn ang="0">
                  <a:pos x="0" y="58"/>
                </a:cxn>
                <a:cxn ang="0">
                  <a:pos x="0" y="58"/>
                </a:cxn>
                <a:cxn ang="0">
                  <a:pos x="6" y="32"/>
                </a:cxn>
                <a:cxn ang="0">
                  <a:pos x="8" y="27"/>
                </a:cxn>
                <a:cxn ang="0">
                  <a:pos x="8" y="27"/>
                </a:cxn>
                <a:cxn ang="0">
                  <a:pos x="11" y="2"/>
                </a:cxn>
                <a:cxn ang="0">
                  <a:pos x="11" y="2"/>
                </a:cxn>
                <a:cxn ang="0">
                  <a:pos x="19" y="4"/>
                </a:cxn>
                <a:cxn ang="0">
                  <a:pos x="19" y="4"/>
                </a:cxn>
                <a:cxn ang="0">
                  <a:pos x="29" y="2"/>
                </a:cxn>
                <a:cxn ang="0">
                  <a:pos x="25" y="12"/>
                </a:cxn>
              </a:cxnLst>
              <a:rect l="0" t="0" r="r" b="b"/>
              <a:pathLst>
                <a:path w="59" h="58">
                  <a:moveTo>
                    <a:pt x="25" y="12"/>
                  </a:moveTo>
                  <a:lnTo>
                    <a:pt x="25" y="12"/>
                  </a:lnTo>
                  <a:lnTo>
                    <a:pt x="25" y="12"/>
                  </a:lnTo>
                  <a:lnTo>
                    <a:pt x="30" y="7"/>
                  </a:lnTo>
                  <a:lnTo>
                    <a:pt x="35" y="4"/>
                  </a:lnTo>
                  <a:lnTo>
                    <a:pt x="40" y="2"/>
                  </a:lnTo>
                  <a:lnTo>
                    <a:pt x="44" y="0"/>
                  </a:lnTo>
                  <a:lnTo>
                    <a:pt x="44" y="0"/>
                  </a:lnTo>
                  <a:lnTo>
                    <a:pt x="52" y="2"/>
                  </a:lnTo>
                  <a:lnTo>
                    <a:pt x="57" y="7"/>
                  </a:lnTo>
                  <a:lnTo>
                    <a:pt x="59" y="13"/>
                  </a:lnTo>
                  <a:lnTo>
                    <a:pt x="59" y="23"/>
                  </a:lnTo>
                  <a:lnTo>
                    <a:pt x="59" y="23"/>
                  </a:lnTo>
                  <a:lnTo>
                    <a:pt x="54" y="42"/>
                  </a:lnTo>
                  <a:lnTo>
                    <a:pt x="54" y="42"/>
                  </a:lnTo>
                  <a:lnTo>
                    <a:pt x="52" y="58"/>
                  </a:lnTo>
                  <a:lnTo>
                    <a:pt x="52" y="58"/>
                  </a:lnTo>
                  <a:lnTo>
                    <a:pt x="43" y="58"/>
                  </a:lnTo>
                  <a:lnTo>
                    <a:pt x="43" y="58"/>
                  </a:lnTo>
                  <a:lnTo>
                    <a:pt x="35" y="58"/>
                  </a:lnTo>
                  <a:lnTo>
                    <a:pt x="35" y="58"/>
                  </a:lnTo>
                  <a:lnTo>
                    <a:pt x="38" y="43"/>
                  </a:lnTo>
                  <a:lnTo>
                    <a:pt x="43" y="26"/>
                  </a:lnTo>
                  <a:lnTo>
                    <a:pt x="43" y="26"/>
                  </a:lnTo>
                  <a:lnTo>
                    <a:pt x="43" y="19"/>
                  </a:lnTo>
                  <a:lnTo>
                    <a:pt x="41" y="15"/>
                  </a:lnTo>
                  <a:lnTo>
                    <a:pt x="40" y="12"/>
                  </a:lnTo>
                  <a:lnTo>
                    <a:pt x="37" y="12"/>
                  </a:lnTo>
                  <a:lnTo>
                    <a:pt x="37" y="12"/>
                  </a:lnTo>
                  <a:lnTo>
                    <a:pt x="32" y="13"/>
                  </a:lnTo>
                  <a:lnTo>
                    <a:pt x="27" y="16"/>
                  </a:lnTo>
                  <a:lnTo>
                    <a:pt x="24" y="21"/>
                  </a:lnTo>
                  <a:lnTo>
                    <a:pt x="22" y="27"/>
                  </a:lnTo>
                  <a:lnTo>
                    <a:pt x="22" y="32"/>
                  </a:lnTo>
                  <a:lnTo>
                    <a:pt x="22" y="32"/>
                  </a:lnTo>
                  <a:lnTo>
                    <a:pt x="18" y="58"/>
                  </a:lnTo>
                  <a:lnTo>
                    <a:pt x="18" y="58"/>
                  </a:lnTo>
                  <a:lnTo>
                    <a:pt x="10" y="58"/>
                  </a:lnTo>
                  <a:lnTo>
                    <a:pt x="10" y="58"/>
                  </a:lnTo>
                  <a:lnTo>
                    <a:pt x="0" y="58"/>
                  </a:lnTo>
                  <a:lnTo>
                    <a:pt x="0" y="58"/>
                  </a:lnTo>
                  <a:lnTo>
                    <a:pt x="6" y="32"/>
                  </a:lnTo>
                  <a:lnTo>
                    <a:pt x="8" y="27"/>
                  </a:lnTo>
                  <a:lnTo>
                    <a:pt x="8" y="27"/>
                  </a:lnTo>
                  <a:lnTo>
                    <a:pt x="11" y="2"/>
                  </a:lnTo>
                  <a:lnTo>
                    <a:pt x="11" y="2"/>
                  </a:lnTo>
                  <a:lnTo>
                    <a:pt x="19" y="4"/>
                  </a:lnTo>
                  <a:lnTo>
                    <a:pt x="19" y="4"/>
                  </a:lnTo>
                  <a:lnTo>
                    <a:pt x="29" y="2"/>
                  </a:lnTo>
                  <a:lnTo>
                    <a:pt x="25" y="12"/>
                  </a:lnTo>
                  <a:close/>
                </a:path>
              </a:pathLst>
            </a:custGeom>
            <a:grpFill/>
            <a:ln w="9525">
              <a:noFill/>
              <a:round/>
              <a:headEnd/>
              <a:tailEnd/>
            </a:ln>
          </p:spPr>
          <p:txBody>
            <a:bodyPr/>
            <a:lstStyle/>
            <a:p>
              <a:endParaRPr lang="en-GB" dirty="0"/>
            </a:p>
          </p:txBody>
        </p:sp>
        <p:sp>
          <p:nvSpPr>
            <p:cNvPr id="56" name="Freeform 78"/>
            <p:cNvSpPr>
              <a:spLocks noEditPoints="1"/>
            </p:cNvSpPr>
            <p:nvPr userDrawn="1"/>
          </p:nvSpPr>
          <p:spPr bwMode="black">
            <a:xfrm>
              <a:off x="5233" y="4219"/>
              <a:ext cx="36" cy="50"/>
            </a:xfrm>
            <a:custGeom>
              <a:avLst/>
              <a:gdLst/>
              <a:ahLst/>
              <a:cxnLst>
                <a:cxn ang="0">
                  <a:pos x="40" y="70"/>
                </a:cxn>
                <a:cxn ang="0">
                  <a:pos x="35" y="80"/>
                </a:cxn>
                <a:cxn ang="0">
                  <a:pos x="24" y="83"/>
                </a:cxn>
                <a:cxn ang="0">
                  <a:pos x="18" y="83"/>
                </a:cxn>
                <a:cxn ang="0">
                  <a:pos x="11" y="77"/>
                </a:cxn>
                <a:cxn ang="0">
                  <a:pos x="11" y="70"/>
                </a:cxn>
                <a:cxn ang="0">
                  <a:pos x="18" y="61"/>
                </a:cxn>
                <a:cxn ang="0">
                  <a:pos x="26" y="59"/>
                </a:cxn>
                <a:cxn ang="0">
                  <a:pos x="32" y="59"/>
                </a:cxn>
                <a:cxn ang="0">
                  <a:pos x="40" y="64"/>
                </a:cxn>
                <a:cxn ang="0">
                  <a:pos x="40" y="70"/>
                </a:cxn>
                <a:cxn ang="0">
                  <a:pos x="65" y="7"/>
                </a:cxn>
                <a:cxn ang="0">
                  <a:pos x="65" y="5"/>
                </a:cxn>
                <a:cxn ang="0">
                  <a:pos x="65" y="2"/>
                </a:cxn>
                <a:cxn ang="0">
                  <a:pos x="54" y="2"/>
                </a:cxn>
                <a:cxn ang="0">
                  <a:pos x="48" y="2"/>
                </a:cxn>
                <a:cxn ang="0">
                  <a:pos x="38" y="0"/>
                </a:cxn>
                <a:cxn ang="0">
                  <a:pos x="21" y="7"/>
                </a:cxn>
                <a:cxn ang="0">
                  <a:pos x="11" y="19"/>
                </a:cxn>
                <a:cxn ang="0">
                  <a:pos x="11" y="26"/>
                </a:cxn>
                <a:cxn ang="0">
                  <a:pos x="13" y="32"/>
                </a:cxn>
                <a:cxn ang="0">
                  <a:pos x="23" y="37"/>
                </a:cxn>
                <a:cxn ang="0">
                  <a:pos x="23" y="39"/>
                </a:cxn>
                <a:cxn ang="0">
                  <a:pos x="13" y="43"/>
                </a:cxn>
                <a:cxn ang="0">
                  <a:pos x="10" y="50"/>
                </a:cxn>
                <a:cxn ang="0">
                  <a:pos x="10" y="53"/>
                </a:cxn>
                <a:cxn ang="0">
                  <a:pos x="15" y="59"/>
                </a:cxn>
                <a:cxn ang="0">
                  <a:pos x="15" y="59"/>
                </a:cxn>
                <a:cxn ang="0">
                  <a:pos x="5" y="64"/>
                </a:cxn>
                <a:cxn ang="0">
                  <a:pos x="0" y="74"/>
                </a:cxn>
                <a:cxn ang="0">
                  <a:pos x="0" y="80"/>
                </a:cxn>
                <a:cxn ang="0">
                  <a:pos x="10" y="88"/>
                </a:cxn>
                <a:cxn ang="0">
                  <a:pos x="19" y="88"/>
                </a:cxn>
                <a:cxn ang="0">
                  <a:pos x="42" y="83"/>
                </a:cxn>
                <a:cxn ang="0">
                  <a:pos x="50" y="75"/>
                </a:cxn>
                <a:cxn ang="0">
                  <a:pos x="54" y="64"/>
                </a:cxn>
                <a:cxn ang="0">
                  <a:pos x="54" y="58"/>
                </a:cxn>
                <a:cxn ang="0">
                  <a:pos x="46" y="50"/>
                </a:cxn>
                <a:cxn ang="0">
                  <a:pos x="30" y="48"/>
                </a:cxn>
                <a:cxn ang="0">
                  <a:pos x="27" y="48"/>
                </a:cxn>
                <a:cxn ang="0">
                  <a:pos x="23" y="45"/>
                </a:cxn>
                <a:cxn ang="0">
                  <a:pos x="23" y="43"/>
                </a:cxn>
                <a:cxn ang="0">
                  <a:pos x="27" y="39"/>
                </a:cxn>
                <a:cxn ang="0">
                  <a:pos x="32" y="39"/>
                </a:cxn>
                <a:cxn ang="0">
                  <a:pos x="42" y="37"/>
                </a:cxn>
                <a:cxn ang="0">
                  <a:pos x="54" y="27"/>
                </a:cxn>
                <a:cxn ang="0">
                  <a:pos x="57" y="19"/>
                </a:cxn>
                <a:cxn ang="0">
                  <a:pos x="57" y="12"/>
                </a:cxn>
                <a:cxn ang="0">
                  <a:pos x="54" y="7"/>
                </a:cxn>
                <a:cxn ang="0">
                  <a:pos x="37" y="5"/>
                </a:cxn>
                <a:cxn ang="0">
                  <a:pos x="40" y="7"/>
                </a:cxn>
                <a:cxn ang="0">
                  <a:pos x="43" y="13"/>
                </a:cxn>
                <a:cxn ang="0">
                  <a:pos x="42" y="19"/>
                </a:cxn>
                <a:cxn ang="0">
                  <a:pos x="38" y="31"/>
                </a:cxn>
                <a:cxn ang="0">
                  <a:pos x="32" y="34"/>
                </a:cxn>
                <a:cxn ang="0">
                  <a:pos x="29" y="34"/>
                </a:cxn>
                <a:cxn ang="0">
                  <a:pos x="26" y="27"/>
                </a:cxn>
                <a:cxn ang="0">
                  <a:pos x="27" y="21"/>
                </a:cxn>
                <a:cxn ang="0">
                  <a:pos x="30" y="10"/>
                </a:cxn>
                <a:cxn ang="0">
                  <a:pos x="37" y="5"/>
                </a:cxn>
              </a:cxnLst>
              <a:rect l="0" t="0" r="r" b="b"/>
              <a:pathLst>
                <a:path w="65" h="88">
                  <a:moveTo>
                    <a:pt x="40" y="70"/>
                  </a:moveTo>
                  <a:lnTo>
                    <a:pt x="40" y="70"/>
                  </a:lnTo>
                  <a:lnTo>
                    <a:pt x="38" y="75"/>
                  </a:lnTo>
                  <a:lnTo>
                    <a:pt x="35" y="80"/>
                  </a:lnTo>
                  <a:lnTo>
                    <a:pt x="29" y="83"/>
                  </a:lnTo>
                  <a:lnTo>
                    <a:pt x="24" y="83"/>
                  </a:lnTo>
                  <a:lnTo>
                    <a:pt x="24" y="83"/>
                  </a:lnTo>
                  <a:lnTo>
                    <a:pt x="18" y="83"/>
                  </a:lnTo>
                  <a:lnTo>
                    <a:pt x="13" y="80"/>
                  </a:lnTo>
                  <a:lnTo>
                    <a:pt x="11" y="77"/>
                  </a:lnTo>
                  <a:lnTo>
                    <a:pt x="11" y="70"/>
                  </a:lnTo>
                  <a:lnTo>
                    <a:pt x="11" y="70"/>
                  </a:lnTo>
                  <a:lnTo>
                    <a:pt x="15" y="64"/>
                  </a:lnTo>
                  <a:lnTo>
                    <a:pt x="18" y="61"/>
                  </a:lnTo>
                  <a:lnTo>
                    <a:pt x="18" y="61"/>
                  </a:lnTo>
                  <a:lnTo>
                    <a:pt x="26" y="59"/>
                  </a:lnTo>
                  <a:lnTo>
                    <a:pt x="26" y="59"/>
                  </a:lnTo>
                  <a:lnTo>
                    <a:pt x="32" y="59"/>
                  </a:lnTo>
                  <a:lnTo>
                    <a:pt x="37" y="61"/>
                  </a:lnTo>
                  <a:lnTo>
                    <a:pt x="40" y="64"/>
                  </a:lnTo>
                  <a:lnTo>
                    <a:pt x="40" y="70"/>
                  </a:lnTo>
                  <a:lnTo>
                    <a:pt x="40" y="70"/>
                  </a:lnTo>
                  <a:close/>
                  <a:moveTo>
                    <a:pt x="65" y="7"/>
                  </a:moveTo>
                  <a:lnTo>
                    <a:pt x="65" y="7"/>
                  </a:lnTo>
                  <a:lnTo>
                    <a:pt x="65" y="5"/>
                  </a:lnTo>
                  <a:lnTo>
                    <a:pt x="65" y="5"/>
                  </a:lnTo>
                  <a:lnTo>
                    <a:pt x="65" y="2"/>
                  </a:lnTo>
                  <a:lnTo>
                    <a:pt x="65" y="2"/>
                  </a:lnTo>
                  <a:lnTo>
                    <a:pt x="54" y="2"/>
                  </a:lnTo>
                  <a:lnTo>
                    <a:pt x="54" y="2"/>
                  </a:lnTo>
                  <a:lnTo>
                    <a:pt x="48" y="2"/>
                  </a:lnTo>
                  <a:lnTo>
                    <a:pt x="48" y="2"/>
                  </a:lnTo>
                  <a:lnTo>
                    <a:pt x="38" y="0"/>
                  </a:lnTo>
                  <a:lnTo>
                    <a:pt x="38" y="0"/>
                  </a:lnTo>
                  <a:lnTo>
                    <a:pt x="29" y="2"/>
                  </a:lnTo>
                  <a:lnTo>
                    <a:pt x="21" y="7"/>
                  </a:lnTo>
                  <a:lnTo>
                    <a:pt x="15" y="12"/>
                  </a:lnTo>
                  <a:lnTo>
                    <a:pt x="11" y="19"/>
                  </a:lnTo>
                  <a:lnTo>
                    <a:pt x="11" y="19"/>
                  </a:lnTo>
                  <a:lnTo>
                    <a:pt x="11" y="26"/>
                  </a:lnTo>
                  <a:lnTo>
                    <a:pt x="13" y="32"/>
                  </a:lnTo>
                  <a:lnTo>
                    <a:pt x="13" y="32"/>
                  </a:lnTo>
                  <a:lnTo>
                    <a:pt x="16" y="35"/>
                  </a:lnTo>
                  <a:lnTo>
                    <a:pt x="23" y="37"/>
                  </a:lnTo>
                  <a:lnTo>
                    <a:pt x="23" y="39"/>
                  </a:lnTo>
                  <a:lnTo>
                    <a:pt x="23" y="39"/>
                  </a:lnTo>
                  <a:lnTo>
                    <a:pt x="18" y="40"/>
                  </a:lnTo>
                  <a:lnTo>
                    <a:pt x="13" y="43"/>
                  </a:lnTo>
                  <a:lnTo>
                    <a:pt x="11" y="47"/>
                  </a:lnTo>
                  <a:lnTo>
                    <a:pt x="10" y="50"/>
                  </a:lnTo>
                  <a:lnTo>
                    <a:pt x="10" y="50"/>
                  </a:lnTo>
                  <a:lnTo>
                    <a:pt x="10" y="53"/>
                  </a:lnTo>
                  <a:lnTo>
                    <a:pt x="10" y="54"/>
                  </a:lnTo>
                  <a:lnTo>
                    <a:pt x="15" y="59"/>
                  </a:lnTo>
                  <a:lnTo>
                    <a:pt x="15" y="59"/>
                  </a:lnTo>
                  <a:lnTo>
                    <a:pt x="15" y="59"/>
                  </a:lnTo>
                  <a:lnTo>
                    <a:pt x="10" y="61"/>
                  </a:lnTo>
                  <a:lnTo>
                    <a:pt x="5" y="64"/>
                  </a:lnTo>
                  <a:lnTo>
                    <a:pt x="2" y="69"/>
                  </a:lnTo>
                  <a:lnTo>
                    <a:pt x="0" y="74"/>
                  </a:lnTo>
                  <a:lnTo>
                    <a:pt x="0" y="74"/>
                  </a:lnTo>
                  <a:lnTo>
                    <a:pt x="0" y="80"/>
                  </a:lnTo>
                  <a:lnTo>
                    <a:pt x="4" y="85"/>
                  </a:lnTo>
                  <a:lnTo>
                    <a:pt x="10" y="88"/>
                  </a:lnTo>
                  <a:lnTo>
                    <a:pt x="19" y="88"/>
                  </a:lnTo>
                  <a:lnTo>
                    <a:pt x="19" y="88"/>
                  </a:lnTo>
                  <a:lnTo>
                    <a:pt x="30" y="86"/>
                  </a:lnTo>
                  <a:lnTo>
                    <a:pt x="42" y="83"/>
                  </a:lnTo>
                  <a:lnTo>
                    <a:pt x="46" y="80"/>
                  </a:lnTo>
                  <a:lnTo>
                    <a:pt x="50" y="75"/>
                  </a:lnTo>
                  <a:lnTo>
                    <a:pt x="53" y="70"/>
                  </a:lnTo>
                  <a:lnTo>
                    <a:pt x="54" y="64"/>
                  </a:lnTo>
                  <a:lnTo>
                    <a:pt x="54" y="64"/>
                  </a:lnTo>
                  <a:lnTo>
                    <a:pt x="54" y="58"/>
                  </a:lnTo>
                  <a:lnTo>
                    <a:pt x="53" y="53"/>
                  </a:lnTo>
                  <a:lnTo>
                    <a:pt x="46" y="50"/>
                  </a:lnTo>
                  <a:lnTo>
                    <a:pt x="38" y="48"/>
                  </a:lnTo>
                  <a:lnTo>
                    <a:pt x="30" y="48"/>
                  </a:lnTo>
                  <a:lnTo>
                    <a:pt x="30" y="48"/>
                  </a:lnTo>
                  <a:lnTo>
                    <a:pt x="27" y="48"/>
                  </a:lnTo>
                  <a:lnTo>
                    <a:pt x="24" y="47"/>
                  </a:lnTo>
                  <a:lnTo>
                    <a:pt x="23" y="45"/>
                  </a:lnTo>
                  <a:lnTo>
                    <a:pt x="23" y="43"/>
                  </a:lnTo>
                  <a:lnTo>
                    <a:pt x="23" y="43"/>
                  </a:lnTo>
                  <a:lnTo>
                    <a:pt x="24" y="40"/>
                  </a:lnTo>
                  <a:lnTo>
                    <a:pt x="27" y="39"/>
                  </a:lnTo>
                  <a:lnTo>
                    <a:pt x="27" y="39"/>
                  </a:lnTo>
                  <a:lnTo>
                    <a:pt x="32" y="39"/>
                  </a:lnTo>
                  <a:lnTo>
                    <a:pt x="32" y="39"/>
                  </a:lnTo>
                  <a:lnTo>
                    <a:pt x="42" y="37"/>
                  </a:lnTo>
                  <a:lnTo>
                    <a:pt x="50" y="34"/>
                  </a:lnTo>
                  <a:lnTo>
                    <a:pt x="54" y="27"/>
                  </a:lnTo>
                  <a:lnTo>
                    <a:pt x="57" y="19"/>
                  </a:lnTo>
                  <a:lnTo>
                    <a:pt x="57" y="19"/>
                  </a:lnTo>
                  <a:lnTo>
                    <a:pt x="59" y="16"/>
                  </a:lnTo>
                  <a:lnTo>
                    <a:pt x="57" y="12"/>
                  </a:lnTo>
                  <a:lnTo>
                    <a:pt x="54" y="7"/>
                  </a:lnTo>
                  <a:lnTo>
                    <a:pt x="54" y="7"/>
                  </a:lnTo>
                  <a:lnTo>
                    <a:pt x="65" y="7"/>
                  </a:lnTo>
                  <a:close/>
                  <a:moveTo>
                    <a:pt x="37" y="5"/>
                  </a:moveTo>
                  <a:lnTo>
                    <a:pt x="37" y="5"/>
                  </a:lnTo>
                  <a:lnTo>
                    <a:pt x="40" y="7"/>
                  </a:lnTo>
                  <a:lnTo>
                    <a:pt x="42" y="8"/>
                  </a:lnTo>
                  <a:lnTo>
                    <a:pt x="43" y="13"/>
                  </a:lnTo>
                  <a:lnTo>
                    <a:pt x="42" y="19"/>
                  </a:lnTo>
                  <a:lnTo>
                    <a:pt x="42" y="19"/>
                  </a:lnTo>
                  <a:lnTo>
                    <a:pt x="40" y="26"/>
                  </a:lnTo>
                  <a:lnTo>
                    <a:pt x="38" y="31"/>
                  </a:lnTo>
                  <a:lnTo>
                    <a:pt x="35" y="34"/>
                  </a:lnTo>
                  <a:lnTo>
                    <a:pt x="32" y="34"/>
                  </a:lnTo>
                  <a:lnTo>
                    <a:pt x="32" y="34"/>
                  </a:lnTo>
                  <a:lnTo>
                    <a:pt x="29" y="34"/>
                  </a:lnTo>
                  <a:lnTo>
                    <a:pt x="27" y="31"/>
                  </a:lnTo>
                  <a:lnTo>
                    <a:pt x="26" y="27"/>
                  </a:lnTo>
                  <a:lnTo>
                    <a:pt x="27" y="21"/>
                  </a:lnTo>
                  <a:lnTo>
                    <a:pt x="27" y="21"/>
                  </a:lnTo>
                  <a:lnTo>
                    <a:pt x="29" y="15"/>
                  </a:lnTo>
                  <a:lnTo>
                    <a:pt x="30" y="10"/>
                  </a:lnTo>
                  <a:lnTo>
                    <a:pt x="34" y="7"/>
                  </a:lnTo>
                  <a:lnTo>
                    <a:pt x="37" y="5"/>
                  </a:lnTo>
                  <a:lnTo>
                    <a:pt x="37" y="5"/>
                  </a:lnTo>
                  <a:close/>
                </a:path>
              </a:pathLst>
            </a:custGeom>
            <a:grpFill/>
            <a:ln w="9525">
              <a:noFill/>
              <a:round/>
              <a:headEnd/>
              <a:tailEnd/>
            </a:ln>
          </p:spPr>
          <p:txBody>
            <a:bodyPr/>
            <a:lstStyle/>
            <a:p>
              <a:endParaRPr lang="en-GB" dirty="0"/>
            </a:p>
          </p:txBody>
        </p:sp>
        <p:sp>
          <p:nvSpPr>
            <p:cNvPr id="57" name="Freeform 79"/>
            <p:cNvSpPr>
              <a:spLocks/>
            </p:cNvSpPr>
            <p:nvPr userDrawn="1"/>
          </p:nvSpPr>
          <p:spPr bwMode="black">
            <a:xfrm>
              <a:off x="5287" y="4208"/>
              <a:ext cx="62" cy="44"/>
            </a:xfrm>
            <a:custGeom>
              <a:avLst/>
              <a:gdLst/>
              <a:ahLst/>
              <a:cxnLst>
                <a:cxn ang="0">
                  <a:pos x="49" y="22"/>
                </a:cxn>
                <a:cxn ang="0">
                  <a:pos x="49" y="22"/>
                </a:cxn>
                <a:cxn ang="0">
                  <a:pos x="35" y="49"/>
                </a:cxn>
                <a:cxn ang="0">
                  <a:pos x="19" y="78"/>
                </a:cxn>
                <a:cxn ang="0">
                  <a:pos x="19" y="78"/>
                </a:cxn>
                <a:cxn ang="0">
                  <a:pos x="14" y="78"/>
                </a:cxn>
                <a:cxn ang="0">
                  <a:pos x="14" y="78"/>
                </a:cxn>
                <a:cxn ang="0">
                  <a:pos x="8" y="78"/>
                </a:cxn>
                <a:cxn ang="0">
                  <a:pos x="8" y="78"/>
                </a:cxn>
                <a:cxn ang="0">
                  <a:pos x="5" y="33"/>
                </a:cxn>
                <a:cxn ang="0">
                  <a:pos x="0" y="0"/>
                </a:cxn>
                <a:cxn ang="0">
                  <a:pos x="0" y="0"/>
                </a:cxn>
                <a:cxn ang="0">
                  <a:pos x="10" y="0"/>
                </a:cxn>
                <a:cxn ang="0">
                  <a:pos x="10" y="0"/>
                </a:cxn>
                <a:cxn ang="0">
                  <a:pos x="19" y="0"/>
                </a:cxn>
                <a:cxn ang="0">
                  <a:pos x="19" y="0"/>
                </a:cxn>
                <a:cxn ang="0">
                  <a:pos x="22" y="57"/>
                </a:cxn>
                <a:cxn ang="0">
                  <a:pos x="24" y="57"/>
                </a:cxn>
                <a:cxn ang="0">
                  <a:pos x="24" y="57"/>
                </a:cxn>
                <a:cxn ang="0">
                  <a:pos x="54" y="0"/>
                </a:cxn>
                <a:cxn ang="0">
                  <a:pos x="54" y="0"/>
                </a:cxn>
                <a:cxn ang="0">
                  <a:pos x="59" y="0"/>
                </a:cxn>
                <a:cxn ang="0">
                  <a:pos x="59" y="0"/>
                </a:cxn>
                <a:cxn ang="0">
                  <a:pos x="65" y="0"/>
                </a:cxn>
                <a:cxn ang="0">
                  <a:pos x="65" y="0"/>
                </a:cxn>
                <a:cxn ang="0">
                  <a:pos x="68" y="27"/>
                </a:cxn>
                <a:cxn ang="0">
                  <a:pos x="72" y="57"/>
                </a:cxn>
                <a:cxn ang="0">
                  <a:pos x="73" y="57"/>
                </a:cxn>
                <a:cxn ang="0">
                  <a:pos x="73" y="57"/>
                </a:cxn>
                <a:cxn ang="0">
                  <a:pos x="100" y="0"/>
                </a:cxn>
                <a:cxn ang="0">
                  <a:pos x="100" y="0"/>
                </a:cxn>
                <a:cxn ang="0">
                  <a:pos x="105" y="0"/>
                </a:cxn>
                <a:cxn ang="0">
                  <a:pos x="105" y="0"/>
                </a:cxn>
                <a:cxn ang="0">
                  <a:pos x="110" y="0"/>
                </a:cxn>
                <a:cxn ang="0">
                  <a:pos x="110" y="0"/>
                </a:cxn>
                <a:cxn ang="0">
                  <a:pos x="92" y="33"/>
                </a:cxn>
                <a:cxn ang="0">
                  <a:pos x="70" y="78"/>
                </a:cxn>
                <a:cxn ang="0">
                  <a:pos x="70" y="78"/>
                </a:cxn>
                <a:cxn ang="0">
                  <a:pos x="64" y="78"/>
                </a:cxn>
                <a:cxn ang="0">
                  <a:pos x="64" y="78"/>
                </a:cxn>
                <a:cxn ang="0">
                  <a:pos x="57" y="78"/>
                </a:cxn>
                <a:cxn ang="0">
                  <a:pos x="57" y="78"/>
                </a:cxn>
                <a:cxn ang="0">
                  <a:pos x="54" y="51"/>
                </a:cxn>
                <a:cxn ang="0">
                  <a:pos x="51" y="22"/>
                </a:cxn>
                <a:cxn ang="0">
                  <a:pos x="49" y="22"/>
                </a:cxn>
              </a:cxnLst>
              <a:rect l="0" t="0" r="r" b="b"/>
              <a:pathLst>
                <a:path w="110" h="78">
                  <a:moveTo>
                    <a:pt x="49" y="22"/>
                  </a:moveTo>
                  <a:lnTo>
                    <a:pt x="49" y="22"/>
                  </a:lnTo>
                  <a:lnTo>
                    <a:pt x="35" y="49"/>
                  </a:lnTo>
                  <a:lnTo>
                    <a:pt x="19" y="78"/>
                  </a:lnTo>
                  <a:lnTo>
                    <a:pt x="19" y="78"/>
                  </a:lnTo>
                  <a:lnTo>
                    <a:pt x="14" y="78"/>
                  </a:lnTo>
                  <a:lnTo>
                    <a:pt x="14" y="78"/>
                  </a:lnTo>
                  <a:lnTo>
                    <a:pt x="8" y="78"/>
                  </a:lnTo>
                  <a:lnTo>
                    <a:pt x="8" y="78"/>
                  </a:lnTo>
                  <a:lnTo>
                    <a:pt x="5" y="33"/>
                  </a:lnTo>
                  <a:lnTo>
                    <a:pt x="0" y="0"/>
                  </a:lnTo>
                  <a:lnTo>
                    <a:pt x="0" y="0"/>
                  </a:lnTo>
                  <a:lnTo>
                    <a:pt x="10" y="0"/>
                  </a:lnTo>
                  <a:lnTo>
                    <a:pt x="10" y="0"/>
                  </a:lnTo>
                  <a:lnTo>
                    <a:pt x="19" y="0"/>
                  </a:lnTo>
                  <a:lnTo>
                    <a:pt x="19" y="0"/>
                  </a:lnTo>
                  <a:lnTo>
                    <a:pt x="22" y="57"/>
                  </a:lnTo>
                  <a:lnTo>
                    <a:pt x="24" y="57"/>
                  </a:lnTo>
                  <a:lnTo>
                    <a:pt x="24" y="57"/>
                  </a:lnTo>
                  <a:lnTo>
                    <a:pt x="54" y="0"/>
                  </a:lnTo>
                  <a:lnTo>
                    <a:pt x="54" y="0"/>
                  </a:lnTo>
                  <a:lnTo>
                    <a:pt x="59" y="0"/>
                  </a:lnTo>
                  <a:lnTo>
                    <a:pt x="59" y="0"/>
                  </a:lnTo>
                  <a:lnTo>
                    <a:pt x="65" y="0"/>
                  </a:lnTo>
                  <a:lnTo>
                    <a:pt x="65" y="0"/>
                  </a:lnTo>
                  <a:lnTo>
                    <a:pt x="68" y="27"/>
                  </a:lnTo>
                  <a:lnTo>
                    <a:pt x="72" y="57"/>
                  </a:lnTo>
                  <a:lnTo>
                    <a:pt x="73" y="57"/>
                  </a:lnTo>
                  <a:lnTo>
                    <a:pt x="73" y="57"/>
                  </a:lnTo>
                  <a:lnTo>
                    <a:pt x="100" y="0"/>
                  </a:lnTo>
                  <a:lnTo>
                    <a:pt x="100" y="0"/>
                  </a:lnTo>
                  <a:lnTo>
                    <a:pt x="105" y="0"/>
                  </a:lnTo>
                  <a:lnTo>
                    <a:pt x="105" y="0"/>
                  </a:lnTo>
                  <a:lnTo>
                    <a:pt x="110" y="0"/>
                  </a:lnTo>
                  <a:lnTo>
                    <a:pt x="110" y="0"/>
                  </a:lnTo>
                  <a:lnTo>
                    <a:pt x="92" y="33"/>
                  </a:lnTo>
                  <a:lnTo>
                    <a:pt x="70" y="78"/>
                  </a:lnTo>
                  <a:lnTo>
                    <a:pt x="70" y="78"/>
                  </a:lnTo>
                  <a:lnTo>
                    <a:pt x="64" y="78"/>
                  </a:lnTo>
                  <a:lnTo>
                    <a:pt x="64" y="78"/>
                  </a:lnTo>
                  <a:lnTo>
                    <a:pt x="57" y="78"/>
                  </a:lnTo>
                  <a:lnTo>
                    <a:pt x="57" y="78"/>
                  </a:lnTo>
                  <a:lnTo>
                    <a:pt x="54" y="51"/>
                  </a:lnTo>
                  <a:lnTo>
                    <a:pt x="51" y="22"/>
                  </a:lnTo>
                  <a:lnTo>
                    <a:pt x="49" y="22"/>
                  </a:lnTo>
                  <a:close/>
                </a:path>
              </a:pathLst>
            </a:custGeom>
            <a:grpFill/>
            <a:ln w="9525">
              <a:noFill/>
              <a:round/>
              <a:headEnd/>
              <a:tailEnd/>
            </a:ln>
          </p:spPr>
          <p:txBody>
            <a:bodyPr/>
            <a:lstStyle/>
            <a:p>
              <a:endParaRPr lang="en-GB" dirty="0"/>
            </a:p>
          </p:txBody>
        </p:sp>
        <p:sp>
          <p:nvSpPr>
            <p:cNvPr id="58" name="Freeform 80"/>
            <p:cNvSpPr>
              <a:spLocks noEditPoints="1"/>
            </p:cNvSpPr>
            <p:nvPr userDrawn="1"/>
          </p:nvSpPr>
          <p:spPr bwMode="black">
            <a:xfrm>
              <a:off x="5341" y="4219"/>
              <a:ext cx="29" cy="33"/>
            </a:xfrm>
            <a:custGeom>
              <a:avLst/>
              <a:gdLst/>
              <a:ahLst/>
              <a:cxnLst>
                <a:cxn ang="0">
                  <a:pos x="19" y="26"/>
                </a:cxn>
                <a:cxn ang="0">
                  <a:pos x="19" y="26"/>
                </a:cxn>
                <a:cxn ang="0">
                  <a:pos x="21" y="18"/>
                </a:cxn>
                <a:cxn ang="0">
                  <a:pos x="24" y="13"/>
                </a:cxn>
                <a:cxn ang="0">
                  <a:pos x="27" y="8"/>
                </a:cxn>
                <a:cxn ang="0">
                  <a:pos x="32" y="7"/>
                </a:cxn>
                <a:cxn ang="0">
                  <a:pos x="32" y="7"/>
                </a:cxn>
                <a:cxn ang="0">
                  <a:pos x="35" y="8"/>
                </a:cxn>
                <a:cxn ang="0">
                  <a:pos x="38" y="12"/>
                </a:cxn>
                <a:cxn ang="0">
                  <a:pos x="38" y="18"/>
                </a:cxn>
                <a:cxn ang="0">
                  <a:pos x="36" y="26"/>
                </a:cxn>
                <a:cxn ang="0">
                  <a:pos x="19" y="26"/>
                </a:cxn>
                <a:cxn ang="0">
                  <a:pos x="51" y="31"/>
                </a:cxn>
                <a:cxn ang="0">
                  <a:pos x="51" y="31"/>
                </a:cxn>
                <a:cxn ang="0">
                  <a:pos x="52" y="26"/>
                </a:cxn>
                <a:cxn ang="0">
                  <a:pos x="52" y="26"/>
                </a:cxn>
                <a:cxn ang="0">
                  <a:pos x="52" y="16"/>
                </a:cxn>
                <a:cxn ang="0">
                  <a:pos x="51" y="12"/>
                </a:cxn>
                <a:cxn ang="0">
                  <a:pos x="49" y="8"/>
                </a:cxn>
                <a:cxn ang="0">
                  <a:pos x="46" y="5"/>
                </a:cxn>
                <a:cxn ang="0">
                  <a:pos x="43" y="4"/>
                </a:cxn>
                <a:cxn ang="0">
                  <a:pos x="38" y="2"/>
                </a:cxn>
                <a:cxn ang="0">
                  <a:pos x="33" y="0"/>
                </a:cxn>
                <a:cxn ang="0">
                  <a:pos x="33" y="0"/>
                </a:cxn>
                <a:cxn ang="0">
                  <a:pos x="22" y="4"/>
                </a:cxn>
                <a:cxn ang="0">
                  <a:pos x="17" y="5"/>
                </a:cxn>
                <a:cxn ang="0">
                  <a:pos x="13" y="8"/>
                </a:cxn>
                <a:cxn ang="0">
                  <a:pos x="9" y="13"/>
                </a:cxn>
                <a:cxn ang="0">
                  <a:pos x="6" y="18"/>
                </a:cxn>
                <a:cxn ang="0">
                  <a:pos x="3" y="24"/>
                </a:cxn>
                <a:cxn ang="0">
                  <a:pos x="1" y="31"/>
                </a:cxn>
                <a:cxn ang="0">
                  <a:pos x="1" y="31"/>
                </a:cxn>
                <a:cxn ang="0">
                  <a:pos x="0" y="37"/>
                </a:cxn>
                <a:cxn ang="0">
                  <a:pos x="1" y="43"/>
                </a:cxn>
                <a:cxn ang="0">
                  <a:pos x="3" y="48"/>
                </a:cxn>
                <a:cxn ang="0">
                  <a:pos x="5" y="53"/>
                </a:cxn>
                <a:cxn ang="0">
                  <a:pos x="9" y="56"/>
                </a:cxn>
                <a:cxn ang="0">
                  <a:pos x="13" y="58"/>
                </a:cxn>
                <a:cxn ang="0">
                  <a:pos x="24" y="59"/>
                </a:cxn>
                <a:cxn ang="0">
                  <a:pos x="24" y="59"/>
                </a:cxn>
                <a:cxn ang="0">
                  <a:pos x="35" y="58"/>
                </a:cxn>
                <a:cxn ang="0">
                  <a:pos x="41" y="54"/>
                </a:cxn>
                <a:cxn ang="0">
                  <a:pos x="46" y="48"/>
                </a:cxn>
                <a:cxn ang="0">
                  <a:pos x="44" y="47"/>
                </a:cxn>
                <a:cxn ang="0">
                  <a:pos x="44" y="47"/>
                </a:cxn>
                <a:cxn ang="0">
                  <a:pos x="36" y="51"/>
                </a:cxn>
                <a:cxn ang="0">
                  <a:pos x="28" y="51"/>
                </a:cxn>
                <a:cxn ang="0">
                  <a:pos x="28" y="51"/>
                </a:cxn>
                <a:cxn ang="0">
                  <a:pos x="25" y="51"/>
                </a:cxn>
                <a:cxn ang="0">
                  <a:pos x="22" y="50"/>
                </a:cxn>
                <a:cxn ang="0">
                  <a:pos x="19" y="47"/>
                </a:cxn>
                <a:cxn ang="0">
                  <a:pos x="17" y="39"/>
                </a:cxn>
                <a:cxn ang="0">
                  <a:pos x="19" y="31"/>
                </a:cxn>
                <a:cxn ang="0">
                  <a:pos x="51" y="31"/>
                </a:cxn>
              </a:cxnLst>
              <a:rect l="0" t="0" r="r" b="b"/>
              <a:pathLst>
                <a:path w="52" h="59">
                  <a:moveTo>
                    <a:pt x="19" y="26"/>
                  </a:moveTo>
                  <a:lnTo>
                    <a:pt x="19" y="26"/>
                  </a:lnTo>
                  <a:lnTo>
                    <a:pt x="21" y="18"/>
                  </a:lnTo>
                  <a:lnTo>
                    <a:pt x="24" y="13"/>
                  </a:lnTo>
                  <a:lnTo>
                    <a:pt x="27" y="8"/>
                  </a:lnTo>
                  <a:lnTo>
                    <a:pt x="32" y="7"/>
                  </a:lnTo>
                  <a:lnTo>
                    <a:pt x="32" y="7"/>
                  </a:lnTo>
                  <a:lnTo>
                    <a:pt x="35" y="8"/>
                  </a:lnTo>
                  <a:lnTo>
                    <a:pt x="38" y="12"/>
                  </a:lnTo>
                  <a:lnTo>
                    <a:pt x="38" y="18"/>
                  </a:lnTo>
                  <a:lnTo>
                    <a:pt x="36" y="26"/>
                  </a:lnTo>
                  <a:lnTo>
                    <a:pt x="19" y="26"/>
                  </a:lnTo>
                  <a:close/>
                  <a:moveTo>
                    <a:pt x="51" y="31"/>
                  </a:moveTo>
                  <a:lnTo>
                    <a:pt x="51" y="31"/>
                  </a:lnTo>
                  <a:lnTo>
                    <a:pt x="52" y="26"/>
                  </a:lnTo>
                  <a:lnTo>
                    <a:pt x="52" y="26"/>
                  </a:lnTo>
                  <a:lnTo>
                    <a:pt x="52" y="16"/>
                  </a:lnTo>
                  <a:lnTo>
                    <a:pt x="51" y="12"/>
                  </a:lnTo>
                  <a:lnTo>
                    <a:pt x="49" y="8"/>
                  </a:lnTo>
                  <a:lnTo>
                    <a:pt x="46" y="5"/>
                  </a:lnTo>
                  <a:lnTo>
                    <a:pt x="43" y="4"/>
                  </a:lnTo>
                  <a:lnTo>
                    <a:pt x="38" y="2"/>
                  </a:lnTo>
                  <a:lnTo>
                    <a:pt x="33" y="0"/>
                  </a:lnTo>
                  <a:lnTo>
                    <a:pt x="33" y="0"/>
                  </a:lnTo>
                  <a:lnTo>
                    <a:pt x="22" y="4"/>
                  </a:lnTo>
                  <a:lnTo>
                    <a:pt x="17" y="5"/>
                  </a:lnTo>
                  <a:lnTo>
                    <a:pt x="13" y="8"/>
                  </a:lnTo>
                  <a:lnTo>
                    <a:pt x="9" y="13"/>
                  </a:lnTo>
                  <a:lnTo>
                    <a:pt x="6" y="18"/>
                  </a:lnTo>
                  <a:lnTo>
                    <a:pt x="3" y="24"/>
                  </a:lnTo>
                  <a:lnTo>
                    <a:pt x="1" y="31"/>
                  </a:lnTo>
                  <a:lnTo>
                    <a:pt x="1" y="31"/>
                  </a:lnTo>
                  <a:lnTo>
                    <a:pt x="0" y="37"/>
                  </a:lnTo>
                  <a:lnTo>
                    <a:pt x="1" y="43"/>
                  </a:lnTo>
                  <a:lnTo>
                    <a:pt x="3" y="48"/>
                  </a:lnTo>
                  <a:lnTo>
                    <a:pt x="5" y="53"/>
                  </a:lnTo>
                  <a:lnTo>
                    <a:pt x="9" y="56"/>
                  </a:lnTo>
                  <a:lnTo>
                    <a:pt x="13" y="58"/>
                  </a:lnTo>
                  <a:lnTo>
                    <a:pt x="24" y="59"/>
                  </a:lnTo>
                  <a:lnTo>
                    <a:pt x="24" y="59"/>
                  </a:lnTo>
                  <a:lnTo>
                    <a:pt x="35" y="58"/>
                  </a:lnTo>
                  <a:lnTo>
                    <a:pt x="41" y="54"/>
                  </a:lnTo>
                  <a:lnTo>
                    <a:pt x="46" y="48"/>
                  </a:lnTo>
                  <a:lnTo>
                    <a:pt x="44" y="47"/>
                  </a:lnTo>
                  <a:lnTo>
                    <a:pt x="44" y="47"/>
                  </a:lnTo>
                  <a:lnTo>
                    <a:pt x="36" y="51"/>
                  </a:lnTo>
                  <a:lnTo>
                    <a:pt x="28" y="51"/>
                  </a:lnTo>
                  <a:lnTo>
                    <a:pt x="28" y="51"/>
                  </a:lnTo>
                  <a:lnTo>
                    <a:pt x="25" y="51"/>
                  </a:lnTo>
                  <a:lnTo>
                    <a:pt x="22" y="50"/>
                  </a:lnTo>
                  <a:lnTo>
                    <a:pt x="19" y="47"/>
                  </a:lnTo>
                  <a:lnTo>
                    <a:pt x="17" y="39"/>
                  </a:lnTo>
                  <a:lnTo>
                    <a:pt x="19" y="31"/>
                  </a:lnTo>
                  <a:lnTo>
                    <a:pt x="51" y="31"/>
                  </a:lnTo>
                  <a:close/>
                </a:path>
              </a:pathLst>
            </a:custGeom>
            <a:grpFill/>
            <a:ln w="9525">
              <a:noFill/>
              <a:round/>
              <a:headEnd/>
              <a:tailEnd/>
            </a:ln>
          </p:spPr>
          <p:txBody>
            <a:bodyPr/>
            <a:lstStyle/>
            <a:p>
              <a:endParaRPr lang="en-GB" dirty="0"/>
            </a:p>
          </p:txBody>
        </p:sp>
        <p:sp>
          <p:nvSpPr>
            <p:cNvPr id="59" name="Freeform 81"/>
            <p:cNvSpPr>
              <a:spLocks noEditPoints="1"/>
            </p:cNvSpPr>
            <p:nvPr userDrawn="1"/>
          </p:nvSpPr>
          <p:spPr bwMode="black">
            <a:xfrm>
              <a:off x="5389" y="4208"/>
              <a:ext cx="46" cy="44"/>
            </a:xfrm>
            <a:custGeom>
              <a:avLst/>
              <a:gdLst/>
              <a:ahLst/>
              <a:cxnLst>
                <a:cxn ang="0">
                  <a:pos x="27" y="28"/>
                </a:cxn>
                <a:cxn ang="0">
                  <a:pos x="27" y="28"/>
                </a:cxn>
                <a:cxn ang="0">
                  <a:pos x="31" y="6"/>
                </a:cxn>
                <a:cxn ang="0">
                  <a:pos x="31" y="6"/>
                </a:cxn>
                <a:cxn ang="0">
                  <a:pos x="42" y="6"/>
                </a:cxn>
                <a:cxn ang="0">
                  <a:pos x="42" y="6"/>
                </a:cxn>
                <a:cxn ang="0">
                  <a:pos x="49" y="6"/>
                </a:cxn>
                <a:cxn ang="0">
                  <a:pos x="54" y="8"/>
                </a:cxn>
                <a:cxn ang="0">
                  <a:pos x="57" y="11"/>
                </a:cxn>
                <a:cxn ang="0">
                  <a:pos x="60" y="14"/>
                </a:cxn>
                <a:cxn ang="0">
                  <a:pos x="63" y="19"/>
                </a:cxn>
                <a:cxn ang="0">
                  <a:pos x="65" y="24"/>
                </a:cxn>
                <a:cxn ang="0">
                  <a:pos x="65" y="30"/>
                </a:cxn>
                <a:cxn ang="0">
                  <a:pos x="63" y="36"/>
                </a:cxn>
                <a:cxn ang="0">
                  <a:pos x="63" y="36"/>
                </a:cxn>
                <a:cxn ang="0">
                  <a:pos x="61" y="44"/>
                </a:cxn>
                <a:cxn ang="0">
                  <a:pos x="58" y="52"/>
                </a:cxn>
                <a:cxn ang="0">
                  <a:pos x="55" y="57"/>
                </a:cxn>
                <a:cxn ang="0">
                  <a:pos x="50" y="63"/>
                </a:cxn>
                <a:cxn ang="0">
                  <a:pos x="46" y="67"/>
                </a:cxn>
                <a:cxn ang="0">
                  <a:pos x="41" y="70"/>
                </a:cxn>
                <a:cxn ang="0">
                  <a:pos x="34" y="71"/>
                </a:cxn>
                <a:cxn ang="0">
                  <a:pos x="28" y="71"/>
                </a:cxn>
                <a:cxn ang="0">
                  <a:pos x="28" y="71"/>
                </a:cxn>
                <a:cxn ang="0">
                  <a:pos x="19" y="71"/>
                </a:cxn>
                <a:cxn ang="0">
                  <a:pos x="19" y="71"/>
                </a:cxn>
                <a:cxn ang="0">
                  <a:pos x="23" y="49"/>
                </a:cxn>
                <a:cxn ang="0">
                  <a:pos x="27" y="28"/>
                </a:cxn>
                <a:cxn ang="0">
                  <a:pos x="6" y="46"/>
                </a:cxn>
                <a:cxn ang="0">
                  <a:pos x="6" y="46"/>
                </a:cxn>
                <a:cxn ang="0">
                  <a:pos x="0" y="78"/>
                </a:cxn>
                <a:cxn ang="0">
                  <a:pos x="0" y="78"/>
                </a:cxn>
                <a:cxn ang="0">
                  <a:pos x="9" y="78"/>
                </a:cxn>
                <a:cxn ang="0">
                  <a:pos x="9" y="78"/>
                </a:cxn>
                <a:cxn ang="0">
                  <a:pos x="34" y="78"/>
                </a:cxn>
                <a:cxn ang="0">
                  <a:pos x="34" y="78"/>
                </a:cxn>
                <a:cxn ang="0">
                  <a:pos x="42" y="78"/>
                </a:cxn>
                <a:cxn ang="0">
                  <a:pos x="50" y="74"/>
                </a:cxn>
                <a:cxn ang="0">
                  <a:pos x="57" y="71"/>
                </a:cxn>
                <a:cxn ang="0">
                  <a:pos x="63" y="67"/>
                </a:cxn>
                <a:cxn ang="0">
                  <a:pos x="69" y="60"/>
                </a:cxn>
                <a:cxn ang="0">
                  <a:pos x="74" y="54"/>
                </a:cxn>
                <a:cxn ang="0">
                  <a:pos x="79" y="46"/>
                </a:cxn>
                <a:cxn ang="0">
                  <a:pos x="82" y="36"/>
                </a:cxn>
                <a:cxn ang="0">
                  <a:pos x="82" y="36"/>
                </a:cxn>
                <a:cxn ang="0">
                  <a:pos x="82" y="27"/>
                </a:cxn>
                <a:cxn ang="0">
                  <a:pos x="82" y="19"/>
                </a:cxn>
                <a:cxn ang="0">
                  <a:pos x="79" y="12"/>
                </a:cxn>
                <a:cxn ang="0">
                  <a:pos x="74" y="8"/>
                </a:cxn>
                <a:cxn ang="0">
                  <a:pos x="69" y="3"/>
                </a:cxn>
                <a:cxn ang="0">
                  <a:pos x="61" y="1"/>
                </a:cxn>
                <a:cxn ang="0">
                  <a:pos x="54" y="0"/>
                </a:cxn>
                <a:cxn ang="0">
                  <a:pos x="44" y="0"/>
                </a:cxn>
                <a:cxn ang="0">
                  <a:pos x="44" y="0"/>
                </a:cxn>
                <a:cxn ang="0">
                  <a:pos x="23" y="0"/>
                </a:cxn>
                <a:cxn ang="0">
                  <a:pos x="23" y="0"/>
                </a:cxn>
                <a:cxn ang="0">
                  <a:pos x="15" y="0"/>
                </a:cxn>
                <a:cxn ang="0">
                  <a:pos x="15" y="0"/>
                </a:cxn>
                <a:cxn ang="0">
                  <a:pos x="9" y="32"/>
                </a:cxn>
                <a:cxn ang="0">
                  <a:pos x="6" y="46"/>
                </a:cxn>
              </a:cxnLst>
              <a:rect l="0" t="0" r="r" b="b"/>
              <a:pathLst>
                <a:path w="82" h="78">
                  <a:moveTo>
                    <a:pt x="27" y="28"/>
                  </a:moveTo>
                  <a:lnTo>
                    <a:pt x="27" y="28"/>
                  </a:lnTo>
                  <a:lnTo>
                    <a:pt x="31" y="6"/>
                  </a:lnTo>
                  <a:lnTo>
                    <a:pt x="31" y="6"/>
                  </a:lnTo>
                  <a:lnTo>
                    <a:pt x="42" y="6"/>
                  </a:lnTo>
                  <a:lnTo>
                    <a:pt x="42" y="6"/>
                  </a:lnTo>
                  <a:lnTo>
                    <a:pt x="49" y="6"/>
                  </a:lnTo>
                  <a:lnTo>
                    <a:pt x="54" y="8"/>
                  </a:lnTo>
                  <a:lnTo>
                    <a:pt x="57" y="11"/>
                  </a:lnTo>
                  <a:lnTo>
                    <a:pt x="60" y="14"/>
                  </a:lnTo>
                  <a:lnTo>
                    <a:pt x="63" y="19"/>
                  </a:lnTo>
                  <a:lnTo>
                    <a:pt x="65" y="24"/>
                  </a:lnTo>
                  <a:lnTo>
                    <a:pt x="65" y="30"/>
                  </a:lnTo>
                  <a:lnTo>
                    <a:pt x="63" y="36"/>
                  </a:lnTo>
                  <a:lnTo>
                    <a:pt x="63" y="36"/>
                  </a:lnTo>
                  <a:lnTo>
                    <a:pt x="61" y="44"/>
                  </a:lnTo>
                  <a:lnTo>
                    <a:pt x="58" y="52"/>
                  </a:lnTo>
                  <a:lnTo>
                    <a:pt x="55" y="57"/>
                  </a:lnTo>
                  <a:lnTo>
                    <a:pt x="50" y="63"/>
                  </a:lnTo>
                  <a:lnTo>
                    <a:pt x="46" y="67"/>
                  </a:lnTo>
                  <a:lnTo>
                    <a:pt x="41" y="70"/>
                  </a:lnTo>
                  <a:lnTo>
                    <a:pt x="34" y="71"/>
                  </a:lnTo>
                  <a:lnTo>
                    <a:pt x="28" y="71"/>
                  </a:lnTo>
                  <a:lnTo>
                    <a:pt x="28" y="71"/>
                  </a:lnTo>
                  <a:lnTo>
                    <a:pt x="19" y="71"/>
                  </a:lnTo>
                  <a:lnTo>
                    <a:pt x="19" y="71"/>
                  </a:lnTo>
                  <a:lnTo>
                    <a:pt x="23" y="49"/>
                  </a:lnTo>
                  <a:lnTo>
                    <a:pt x="27" y="28"/>
                  </a:lnTo>
                  <a:close/>
                  <a:moveTo>
                    <a:pt x="6" y="46"/>
                  </a:moveTo>
                  <a:lnTo>
                    <a:pt x="6" y="46"/>
                  </a:lnTo>
                  <a:lnTo>
                    <a:pt x="0" y="78"/>
                  </a:lnTo>
                  <a:lnTo>
                    <a:pt x="0" y="78"/>
                  </a:lnTo>
                  <a:lnTo>
                    <a:pt x="9" y="78"/>
                  </a:lnTo>
                  <a:lnTo>
                    <a:pt x="9" y="78"/>
                  </a:lnTo>
                  <a:lnTo>
                    <a:pt x="34" y="78"/>
                  </a:lnTo>
                  <a:lnTo>
                    <a:pt x="34" y="78"/>
                  </a:lnTo>
                  <a:lnTo>
                    <a:pt x="42" y="78"/>
                  </a:lnTo>
                  <a:lnTo>
                    <a:pt x="50" y="74"/>
                  </a:lnTo>
                  <a:lnTo>
                    <a:pt x="57" y="71"/>
                  </a:lnTo>
                  <a:lnTo>
                    <a:pt x="63" y="67"/>
                  </a:lnTo>
                  <a:lnTo>
                    <a:pt x="69" y="60"/>
                  </a:lnTo>
                  <a:lnTo>
                    <a:pt x="74" y="54"/>
                  </a:lnTo>
                  <a:lnTo>
                    <a:pt x="79" y="46"/>
                  </a:lnTo>
                  <a:lnTo>
                    <a:pt x="82" y="36"/>
                  </a:lnTo>
                  <a:lnTo>
                    <a:pt x="82" y="36"/>
                  </a:lnTo>
                  <a:lnTo>
                    <a:pt x="82" y="27"/>
                  </a:lnTo>
                  <a:lnTo>
                    <a:pt x="82" y="19"/>
                  </a:lnTo>
                  <a:lnTo>
                    <a:pt x="79" y="12"/>
                  </a:lnTo>
                  <a:lnTo>
                    <a:pt x="74" y="8"/>
                  </a:lnTo>
                  <a:lnTo>
                    <a:pt x="69" y="3"/>
                  </a:lnTo>
                  <a:lnTo>
                    <a:pt x="61" y="1"/>
                  </a:lnTo>
                  <a:lnTo>
                    <a:pt x="54" y="0"/>
                  </a:lnTo>
                  <a:lnTo>
                    <a:pt x="44" y="0"/>
                  </a:lnTo>
                  <a:lnTo>
                    <a:pt x="44" y="0"/>
                  </a:lnTo>
                  <a:lnTo>
                    <a:pt x="23" y="0"/>
                  </a:lnTo>
                  <a:lnTo>
                    <a:pt x="23" y="0"/>
                  </a:lnTo>
                  <a:lnTo>
                    <a:pt x="15" y="0"/>
                  </a:lnTo>
                  <a:lnTo>
                    <a:pt x="15" y="0"/>
                  </a:lnTo>
                  <a:lnTo>
                    <a:pt x="9" y="32"/>
                  </a:lnTo>
                  <a:lnTo>
                    <a:pt x="6" y="46"/>
                  </a:lnTo>
                  <a:close/>
                </a:path>
              </a:pathLst>
            </a:custGeom>
            <a:grpFill/>
            <a:ln w="9525">
              <a:noFill/>
              <a:round/>
              <a:headEnd/>
              <a:tailEnd/>
            </a:ln>
          </p:spPr>
          <p:txBody>
            <a:bodyPr/>
            <a:lstStyle/>
            <a:p>
              <a:endParaRPr lang="en-GB" dirty="0"/>
            </a:p>
          </p:txBody>
        </p:sp>
        <p:sp>
          <p:nvSpPr>
            <p:cNvPr id="60" name="Freeform 82"/>
            <p:cNvSpPr>
              <a:spLocks noEditPoints="1"/>
            </p:cNvSpPr>
            <p:nvPr userDrawn="1"/>
          </p:nvSpPr>
          <p:spPr bwMode="black">
            <a:xfrm>
              <a:off x="5436" y="4219"/>
              <a:ext cx="32" cy="33"/>
            </a:xfrm>
            <a:custGeom>
              <a:avLst/>
              <a:gdLst/>
              <a:ahLst/>
              <a:cxnLst>
                <a:cxn ang="0">
                  <a:pos x="40" y="27"/>
                </a:cxn>
                <a:cxn ang="0">
                  <a:pos x="40" y="27"/>
                </a:cxn>
                <a:cxn ang="0">
                  <a:pos x="38" y="39"/>
                </a:cxn>
                <a:cxn ang="0">
                  <a:pos x="34" y="48"/>
                </a:cxn>
                <a:cxn ang="0">
                  <a:pos x="29" y="53"/>
                </a:cxn>
                <a:cxn ang="0">
                  <a:pos x="24" y="54"/>
                </a:cxn>
                <a:cxn ang="0">
                  <a:pos x="24" y="54"/>
                </a:cxn>
                <a:cxn ang="0">
                  <a:pos x="22" y="54"/>
                </a:cxn>
                <a:cxn ang="0">
                  <a:pos x="19" y="53"/>
                </a:cxn>
                <a:cxn ang="0">
                  <a:pos x="18" y="48"/>
                </a:cxn>
                <a:cxn ang="0">
                  <a:pos x="16" y="40"/>
                </a:cxn>
                <a:cxn ang="0">
                  <a:pos x="18" y="32"/>
                </a:cxn>
                <a:cxn ang="0">
                  <a:pos x="18" y="32"/>
                </a:cxn>
                <a:cxn ang="0">
                  <a:pos x="21" y="21"/>
                </a:cxn>
                <a:cxn ang="0">
                  <a:pos x="24" y="13"/>
                </a:cxn>
                <a:cxn ang="0">
                  <a:pos x="29" y="8"/>
                </a:cxn>
                <a:cxn ang="0">
                  <a:pos x="34" y="7"/>
                </a:cxn>
                <a:cxn ang="0">
                  <a:pos x="34" y="7"/>
                </a:cxn>
                <a:cxn ang="0">
                  <a:pos x="38" y="8"/>
                </a:cxn>
                <a:cxn ang="0">
                  <a:pos x="41" y="12"/>
                </a:cxn>
                <a:cxn ang="0">
                  <a:pos x="41" y="18"/>
                </a:cxn>
                <a:cxn ang="0">
                  <a:pos x="40" y="27"/>
                </a:cxn>
                <a:cxn ang="0">
                  <a:pos x="40" y="27"/>
                </a:cxn>
                <a:cxn ang="0">
                  <a:pos x="0" y="32"/>
                </a:cxn>
                <a:cxn ang="0">
                  <a:pos x="0" y="32"/>
                </a:cxn>
                <a:cxn ang="0">
                  <a:pos x="0" y="39"/>
                </a:cxn>
                <a:cxn ang="0">
                  <a:pos x="0" y="45"/>
                </a:cxn>
                <a:cxn ang="0">
                  <a:pos x="3" y="50"/>
                </a:cxn>
                <a:cxn ang="0">
                  <a:pos x="5" y="53"/>
                </a:cxn>
                <a:cxn ang="0">
                  <a:pos x="10" y="56"/>
                </a:cxn>
                <a:cxn ang="0">
                  <a:pos x="13" y="58"/>
                </a:cxn>
                <a:cxn ang="0">
                  <a:pos x="24" y="59"/>
                </a:cxn>
                <a:cxn ang="0">
                  <a:pos x="24" y="59"/>
                </a:cxn>
                <a:cxn ang="0">
                  <a:pos x="29" y="59"/>
                </a:cxn>
                <a:cxn ang="0">
                  <a:pos x="35" y="58"/>
                </a:cxn>
                <a:cxn ang="0">
                  <a:pos x="40" y="54"/>
                </a:cxn>
                <a:cxn ang="0">
                  <a:pos x="45" y="51"/>
                </a:cxn>
                <a:cxn ang="0">
                  <a:pos x="49" y="47"/>
                </a:cxn>
                <a:cxn ang="0">
                  <a:pos x="53" y="42"/>
                </a:cxn>
                <a:cxn ang="0">
                  <a:pos x="56" y="35"/>
                </a:cxn>
                <a:cxn ang="0">
                  <a:pos x="57" y="29"/>
                </a:cxn>
                <a:cxn ang="0">
                  <a:pos x="57" y="29"/>
                </a:cxn>
                <a:cxn ang="0">
                  <a:pos x="57" y="23"/>
                </a:cxn>
                <a:cxn ang="0">
                  <a:pos x="57" y="18"/>
                </a:cxn>
                <a:cxn ang="0">
                  <a:pos x="56" y="13"/>
                </a:cxn>
                <a:cxn ang="0">
                  <a:pos x="54" y="8"/>
                </a:cxn>
                <a:cxn ang="0">
                  <a:pos x="51" y="5"/>
                </a:cxn>
                <a:cxn ang="0">
                  <a:pos x="46" y="4"/>
                </a:cxn>
                <a:cxn ang="0">
                  <a:pos x="41" y="2"/>
                </a:cxn>
                <a:cxn ang="0">
                  <a:pos x="35" y="0"/>
                </a:cxn>
                <a:cxn ang="0">
                  <a:pos x="35" y="0"/>
                </a:cxn>
                <a:cxn ang="0">
                  <a:pos x="24" y="4"/>
                </a:cxn>
                <a:cxn ang="0">
                  <a:pos x="19" y="5"/>
                </a:cxn>
                <a:cxn ang="0">
                  <a:pos x="15" y="8"/>
                </a:cxn>
                <a:cxn ang="0">
                  <a:pos x="10" y="13"/>
                </a:cxn>
                <a:cxn ang="0">
                  <a:pos x="7" y="18"/>
                </a:cxn>
                <a:cxn ang="0">
                  <a:pos x="3" y="24"/>
                </a:cxn>
                <a:cxn ang="0">
                  <a:pos x="0" y="32"/>
                </a:cxn>
                <a:cxn ang="0">
                  <a:pos x="0" y="32"/>
                </a:cxn>
              </a:cxnLst>
              <a:rect l="0" t="0" r="r" b="b"/>
              <a:pathLst>
                <a:path w="57" h="59">
                  <a:moveTo>
                    <a:pt x="40" y="27"/>
                  </a:moveTo>
                  <a:lnTo>
                    <a:pt x="40" y="27"/>
                  </a:lnTo>
                  <a:lnTo>
                    <a:pt x="38" y="39"/>
                  </a:lnTo>
                  <a:lnTo>
                    <a:pt x="34" y="48"/>
                  </a:lnTo>
                  <a:lnTo>
                    <a:pt x="29" y="53"/>
                  </a:lnTo>
                  <a:lnTo>
                    <a:pt x="24" y="54"/>
                  </a:lnTo>
                  <a:lnTo>
                    <a:pt x="24" y="54"/>
                  </a:lnTo>
                  <a:lnTo>
                    <a:pt x="22" y="54"/>
                  </a:lnTo>
                  <a:lnTo>
                    <a:pt x="19" y="53"/>
                  </a:lnTo>
                  <a:lnTo>
                    <a:pt x="18" y="48"/>
                  </a:lnTo>
                  <a:lnTo>
                    <a:pt x="16" y="40"/>
                  </a:lnTo>
                  <a:lnTo>
                    <a:pt x="18" y="32"/>
                  </a:lnTo>
                  <a:lnTo>
                    <a:pt x="18" y="32"/>
                  </a:lnTo>
                  <a:lnTo>
                    <a:pt x="21" y="21"/>
                  </a:lnTo>
                  <a:lnTo>
                    <a:pt x="24" y="13"/>
                  </a:lnTo>
                  <a:lnTo>
                    <a:pt x="29" y="8"/>
                  </a:lnTo>
                  <a:lnTo>
                    <a:pt x="34" y="7"/>
                  </a:lnTo>
                  <a:lnTo>
                    <a:pt x="34" y="7"/>
                  </a:lnTo>
                  <a:lnTo>
                    <a:pt x="38" y="8"/>
                  </a:lnTo>
                  <a:lnTo>
                    <a:pt x="41" y="12"/>
                  </a:lnTo>
                  <a:lnTo>
                    <a:pt x="41" y="18"/>
                  </a:lnTo>
                  <a:lnTo>
                    <a:pt x="40" y="27"/>
                  </a:lnTo>
                  <a:lnTo>
                    <a:pt x="40" y="27"/>
                  </a:lnTo>
                  <a:close/>
                  <a:moveTo>
                    <a:pt x="0" y="32"/>
                  </a:moveTo>
                  <a:lnTo>
                    <a:pt x="0" y="32"/>
                  </a:lnTo>
                  <a:lnTo>
                    <a:pt x="0" y="39"/>
                  </a:lnTo>
                  <a:lnTo>
                    <a:pt x="0" y="45"/>
                  </a:lnTo>
                  <a:lnTo>
                    <a:pt x="3" y="50"/>
                  </a:lnTo>
                  <a:lnTo>
                    <a:pt x="5" y="53"/>
                  </a:lnTo>
                  <a:lnTo>
                    <a:pt x="10" y="56"/>
                  </a:lnTo>
                  <a:lnTo>
                    <a:pt x="13" y="58"/>
                  </a:lnTo>
                  <a:lnTo>
                    <a:pt x="24" y="59"/>
                  </a:lnTo>
                  <a:lnTo>
                    <a:pt x="24" y="59"/>
                  </a:lnTo>
                  <a:lnTo>
                    <a:pt x="29" y="59"/>
                  </a:lnTo>
                  <a:lnTo>
                    <a:pt x="35" y="58"/>
                  </a:lnTo>
                  <a:lnTo>
                    <a:pt x="40" y="54"/>
                  </a:lnTo>
                  <a:lnTo>
                    <a:pt x="45" y="51"/>
                  </a:lnTo>
                  <a:lnTo>
                    <a:pt x="49" y="47"/>
                  </a:lnTo>
                  <a:lnTo>
                    <a:pt x="53" y="42"/>
                  </a:lnTo>
                  <a:lnTo>
                    <a:pt x="56" y="35"/>
                  </a:lnTo>
                  <a:lnTo>
                    <a:pt x="57" y="29"/>
                  </a:lnTo>
                  <a:lnTo>
                    <a:pt x="57" y="29"/>
                  </a:lnTo>
                  <a:lnTo>
                    <a:pt x="57" y="23"/>
                  </a:lnTo>
                  <a:lnTo>
                    <a:pt x="57" y="18"/>
                  </a:lnTo>
                  <a:lnTo>
                    <a:pt x="56" y="13"/>
                  </a:lnTo>
                  <a:lnTo>
                    <a:pt x="54" y="8"/>
                  </a:lnTo>
                  <a:lnTo>
                    <a:pt x="51" y="5"/>
                  </a:lnTo>
                  <a:lnTo>
                    <a:pt x="46" y="4"/>
                  </a:lnTo>
                  <a:lnTo>
                    <a:pt x="41" y="2"/>
                  </a:lnTo>
                  <a:lnTo>
                    <a:pt x="35" y="0"/>
                  </a:lnTo>
                  <a:lnTo>
                    <a:pt x="35" y="0"/>
                  </a:lnTo>
                  <a:lnTo>
                    <a:pt x="24" y="4"/>
                  </a:lnTo>
                  <a:lnTo>
                    <a:pt x="19" y="5"/>
                  </a:lnTo>
                  <a:lnTo>
                    <a:pt x="15" y="8"/>
                  </a:lnTo>
                  <a:lnTo>
                    <a:pt x="10" y="13"/>
                  </a:lnTo>
                  <a:lnTo>
                    <a:pt x="7" y="18"/>
                  </a:lnTo>
                  <a:lnTo>
                    <a:pt x="3" y="24"/>
                  </a:lnTo>
                  <a:lnTo>
                    <a:pt x="0" y="32"/>
                  </a:lnTo>
                  <a:lnTo>
                    <a:pt x="0" y="32"/>
                  </a:lnTo>
                  <a:close/>
                </a:path>
              </a:pathLst>
            </a:custGeom>
            <a:grpFill/>
            <a:ln w="9525">
              <a:noFill/>
              <a:round/>
              <a:headEnd/>
              <a:tailEnd/>
            </a:ln>
          </p:spPr>
          <p:txBody>
            <a:bodyPr/>
            <a:lstStyle/>
            <a:p>
              <a:endParaRPr lang="en-GB" dirty="0"/>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sp>
        <p:nvSpPr>
          <p:cNvPr id="3" name="Content Placeholder 2"/>
          <p:cNvSpPr>
            <a:spLocks noGrp="1"/>
          </p:cNvSpPr>
          <p:nvPr>
            <p:ph idx="1"/>
          </p:nvPr>
        </p:nvSpPr>
        <p:spPr/>
        <p:txBody>
          <a:bodyPr/>
          <a:lstStyle>
            <a:lvl1pPr>
              <a:lnSpc>
                <a:spcPct val="100000"/>
              </a:lnSpc>
              <a:spcBef>
                <a:spcPts val="0"/>
              </a:spcBef>
              <a:spcAft>
                <a:spcPts val="600"/>
              </a:spcAft>
              <a:buSzPct val="100000"/>
              <a:defRPr>
                <a:solidFill>
                  <a:schemeClr val="bg1"/>
                </a:solidFill>
              </a:defRPr>
            </a:lvl1pPr>
            <a:lvl2pPr>
              <a:lnSpc>
                <a:spcPct val="100000"/>
              </a:lnSpc>
              <a:spcBef>
                <a:spcPts val="0"/>
              </a:spcBef>
              <a:spcAft>
                <a:spcPts val="600"/>
              </a:spcAft>
              <a:buSzPct val="100000"/>
              <a:defRPr>
                <a:solidFill>
                  <a:schemeClr val="bg1"/>
                </a:solidFill>
              </a:defRPr>
            </a:lvl2pPr>
            <a:lvl3pPr>
              <a:lnSpc>
                <a:spcPct val="100000"/>
              </a:lnSpc>
              <a:spcBef>
                <a:spcPts val="0"/>
              </a:spcBef>
              <a:spcAft>
                <a:spcPts val="600"/>
              </a:spcAft>
              <a:buSzPct val="100000"/>
              <a:defRPr>
                <a:solidFill>
                  <a:schemeClr val="bg1"/>
                </a:solidFill>
              </a:defRPr>
            </a:lvl3pPr>
            <a:lvl4pPr>
              <a:lnSpc>
                <a:spcPct val="100000"/>
              </a:lnSpc>
              <a:spcBef>
                <a:spcPts val="0"/>
              </a:spcBef>
              <a:spcAft>
                <a:spcPts val="600"/>
              </a:spcAft>
              <a:buSzPct val="100000"/>
              <a:defRPr>
                <a:solidFill>
                  <a:schemeClr val="bg1"/>
                </a:solidFill>
              </a:defRPr>
            </a:lvl4pPr>
            <a:lvl5pPr>
              <a:lnSpc>
                <a:spcPct val="100000"/>
              </a:lnSpc>
              <a:spcBef>
                <a:spcPts val="0"/>
              </a:spcBef>
              <a:spcAft>
                <a:spcPts val="600"/>
              </a:spcAft>
              <a:buSzPct val="100000"/>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lumns, no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dirty="0"/>
          </a:p>
        </p:txBody>
      </p:sp>
      <p:sp>
        <p:nvSpPr>
          <p:cNvPr id="3" name="Content Placeholder 2"/>
          <p:cNvSpPr>
            <a:spLocks noGrp="1"/>
          </p:cNvSpPr>
          <p:nvPr>
            <p:ph sz="half" idx="1"/>
          </p:nvPr>
        </p:nvSpPr>
        <p:spPr>
          <a:xfrm>
            <a:off x="455613" y="1412875"/>
            <a:ext cx="4040187" cy="451961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Content Placeholder 3"/>
          <p:cNvSpPr>
            <a:spLocks noGrp="1"/>
          </p:cNvSpPr>
          <p:nvPr>
            <p:ph sz="half" idx="2"/>
          </p:nvPr>
        </p:nvSpPr>
        <p:spPr>
          <a:xfrm>
            <a:off x="4648200" y="1412875"/>
            <a:ext cx="4041775" cy="451961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with 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93838"/>
            <a:ext cx="4040188"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4"/>
          <p:cNvSpPr>
            <a:spLocks noGrp="1"/>
          </p:cNvSpPr>
          <p:nvPr>
            <p:ph type="body" sz="quarter" idx="3"/>
          </p:nvPr>
        </p:nvSpPr>
        <p:spPr>
          <a:xfrm>
            <a:off x="4645025" y="1493838"/>
            <a:ext cx="4041775"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itle 1"/>
          <p:cNvSpPr>
            <a:spLocks noGrp="1"/>
          </p:cNvSpPr>
          <p:nvPr>
            <p:ph type="title"/>
          </p:nvPr>
        </p:nvSpPr>
        <p:spPr>
          <a:xfrm>
            <a:off x="457200" y="200025"/>
            <a:ext cx="8232775" cy="863600"/>
          </a:xfrm>
        </p:spPr>
        <p:txBody>
          <a:bodyPr/>
          <a:lstStyle>
            <a:lvl1pPr>
              <a:defRPr>
                <a:solidFill>
                  <a:schemeClr val="bg1"/>
                </a:solidFill>
              </a:defRPr>
            </a:lvl1pPr>
          </a:lstStyle>
          <a:p>
            <a:r>
              <a:rPr lang="en-US" noProof="0" smtClean="0"/>
              <a:t>Click to edit Master title style</a:t>
            </a:r>
            <a:endParaRPr lang="en-US"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Key statement">
    <p:spTree>
      <p:nvGrpSpPr>
        <p:cNvPr id="1" name=""/>
        <p:cNvGrpSpPr/>
        <p:nvPr/>
      </p:nvGrpSpPr>
      <p:grpSpPr>
        <a:xfrm>
          <a:off x="0" y="0"/>
          <a:ext cx="0" cy="0"/>
          <a:chOff x="0" y="0"/>
          <a:chExt cx="0" cy="0"/>
        </a:xfrm>
      </p:grpSpPr>
      <p:sp>
        <p:nvSpPr>
          <p:cNvPr id="3" name="Rectangle 2"/>
          <p:cNvSpPr/>
          <p:nvPr userDrawn="1"/>
        </p:nvSpPr>
        <p:spPr>
          <a:xfrm>
            <a:off x="381000" y="914400"/>
            <a:ext cx="8382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457199" y="886968"/>
            <a:ext cx="8238744" cy="1453896"/>
          </a:xfrm>
        </p:spPr>
        <p:txBody>
          <a:bodyPr/>
          <a:lstStyle>
            <a:lvl1pPr>
              <a:defRPr sz="5000">
                <a:solidFill>
                  <a:schemeClr val="bg2"/>
                </a:solidFill>
              </a:defRPr>
            </a:lvl1p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ine divider 1">
    <p:spTree>
      <p:nvGrpSpPr>
        <p:cNvPr id="1" name=""/>
        <p:cNvGrpSpPr/>
        <p:nvPr/>
      </p:nvGrpSpPr>
      <p:grpSpPr>
        <a:xfrm>
          <a:off x="0" y="0"/>
          <a:ext cx="0" cy="0"/>
          <a:chOff x="0" y="0"/>
          <a:chExt cx="0" cy="0"/>
        </a:xfrm>
      </p:grpSpPr>
      <p:sp>
        <p:nvSpPr>
          <p:cNvPr id="5" name="Rectangle 4"/>
          <p:cNvSpPr/>
          <p:nvPr userDrawn="1"/>
        </p:nvSpPr>
        <p:spPr>
          <a:xfrm>
            <a:off x="381000" y="60198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p:cNvSpPr/>
          <p:nvPr userDrawn="1"/>
        </p:nvSpPr>
        <p:spPr>
          <a:xfrm>
            <a:off x="381000" y="9144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3" name="Picture 13" descr="PPTbackground_1_HANDOUT"/>
          <p:cNvPicPr>
            <a:picLocks noChangeAspect="1" noChangeArrowheads="1"/>
          </p:cNvPicPr>
          <p:nvPr userDrawn="1"/>
        </p:nvPicPr>
        <p:blipFill>
          <a:blip r:embed="rId2" cstate="print"/>
          <a:srcRect/>
          <a:stretch>
            <a:fillRect/>
          </a:stretch>
        </p:blipFill>
        <p:spPr bwMode="auto">
          <a:xfrm>
            <a:off x="468313" y="1052513"/>
            <a:ext cx="8164512" cy="5162550"/>
          </a:xfrm>
          <a:prstGeom prst="rect">
            <a:avLst/>
          </a:prstGeom>
          <a:noFill/>
        </p:spPr>
      </p:pic>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Line divider 2">
    <p:spTree>
      <p:nvGrpSpPr>
        <p:cNvPr id="1" name=""/>
        <p:cNvGrpSpPr/>
        <p:nvPr/>
      </p:nvGrpSpPr>
      <p:grpSpPr>
        <a:xfrm>
          <a:off x="0" y="0"/>
          <a:ext cx="0" cy="0"/>
          <a:chOff x="0" y="0"/>
          <a:chExt cx="0" cy="0"/>
        </a:xfrm>
      </p:grpSpPr>
      <p:sp>
        <p:nvSpPr>
          <p:cNvPr id="5" name="Rectangle 4"/>
          <p:cNvSpPr/>
          <p:nvPr userDrawn="1"/>
        </p:nvSpPr>
        <p:spPr>
          <a:xfrm>
            <a:off x="381000" y="60198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p:cNvSpPr/>
          <p:nvPr userDrawn="1"/>
        </p:nvSpPr>
        <p:spPr>
          <a:xfrm>
            <a:off x="381000" y="9144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pic>
        <p:nvPicPr>
          <p:cNvPr id="6" name="Picture 16" descr="PPTbackground_2_HANDOUT"/>
          <p:cNvPicPr>
            <a:picLocks noChangeAspect="1" noChangeArrowheads="1"/>
          </p:cNvPicPr>
          <p:nvPr userDrawn="1"/>
        </p:nvPicPr>
        <p:blipFill>
          <a:blip r:embed="rId2" cstate="print"/>
          <a:srcRect/>
          <a:stretch>
            <a:fillRect/>
          </a:stretch>
        </p:blipFill>
        <p:spPr bwMode="auto">
          <a:xfrm>
            <a:off x="457200" y="1052513"/>
            <a:ext cx="8181975" cy="5167312"/>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Line divider 3">
    <p:spTree>
      <p:nvGrpSpPr>
        <p:cNvPr id="1" name=""/>
        <p:cNvGrpSpPr/>
        <p:nvPr/>
      </p:nvGrpSpPr>
      <p:grpSpPr>
        <a:xfrm>
          <a:off x="0" y="0"/>
          <a:ext cx="0" cy="0"/>
          <a:chOff x="0" y="0"/>
          <a:chExt cx="0" cy="0"/>
        </a:xfrm>
      </p:grpSpPr>
      <p:sp>
        <p:nvSpPr>
          <p:cNvPr id="5" name="Rectangle 4"/>
          <p:cNvSpPr/>
          <p:nvPr userDrawn="1"/>
        </p:nvSpPr>
        <p:spPr>
          <a:xfrm>
            <a:off x="381000" y="60198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p:cNvSpPr/>
          <p:nvPr userDrawn="1"/>
        </p:nvSpPr>
        <p:spPr>
          <a:xfrm>
            <a:off x="381000" y="9144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pic>
        <p:nvPicPr>
          <p:cNvPr id="7" name="Picture 13" descr="PPTbackground_3_HANDOUT"/>
          <p:cNvPicPr>
            <a:picLocks noChangeAspect="1" noChangeArrowheads="1"/>
          </p:cNvPicPr>
          <p:nvPr userDrawn="1"/>
        </p:nvPicPr>
        <p:blipFill>
          <a:blip r:embed="rId2" cstate="print"/>
          <a:srcRect/>
          <a:stretch>
            <a:fillRect/>
          </a:stretch>
        </p:blipFill>
        <p:spPr bwMode="auto">
          <a:xfrm>
            <a:off x="477838" y="1023938"/>
            <a:ext cx="8208962" cy="5222875"/>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Gray fill/picture divider">
    <p:spTree>
      <p:nvGrpSpPr>
        <p:cNvPr id="1" name=""/>
        <p:cNvGrpSpPr/>
        <p:nvPr/>
      </p:nvGrpSpPr>
      <p:grpSpPr>
        <a:xfrm>
          <a:off x="0" y="0"/>
          <a:ext cx="0" cy="0"/>
          <a:chOff x="0" y="0"/>
          <a:chExt cx="0" cy="0"/>
        </a:xfrm>
      </p:grpSpPr>
      <p:sp>
        <p:nvSpPr>
          <p:cNvPr id="5" name="Rectangle 4"/>
          <p:cNvSpPr/>
          <p:nvPr userDrawn="1"/>
        </p:nvSpPr>
        <p:spPr>
          <a:xfrm>
            <a:off x="381000" y="60198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p:cNvSpPr/>
          <p:nvPr userDrawn="1"/>
        </p:nvSpPr>
        <p:spPr>
          <a:xfrm>
            <a:off x="381000" y="9144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Freeform 24"/>
          <p:cNvSpPr>
            <a:spLocks noChangeAspect="1"/>
          </p:cNvSpPr>
          <p:nvPr userDrawn="1"/>
        </p:nvSpPr>
        <p:spPr bwMode="auto">
          <a:xfrm>
            <a:off x="457200" y="1039813"/>
            <a:ext cx="8253412" cy="5194300"/>
          </a:xfrm>
          <a:custGeom>
            <a:avLst/>
            <a:gdLst/>
            <a:ahLst/>
            <a:cxnLst>
              <a:cxn ang="0">
                <a:pos x="0" y="0"/>
              </a:cxn>
              <a:cxn ang="0">
                <a:pos x="5170" y="0"/>
              </a:cxn>
              <a:cxn ang="0">
                <a:pos x="4535" y="3266"/>
              </a:cxn>
              <a:cxn ang="0">
                <a:pos x="0" y="3266"/>
              </a:cxn>
              <a:cxn ang="0">
                <a:pos x="0" y="0"/>
              </a:cxn>
            </a:cxnLst>
            <a:rect l="0" t="0" r="r" b="b"/>
            <a:pathLst>
              <a:path w="5170" h="3266">
                <a:moveTo>
                  <a:pt x="0" y="0"/>
                </a:moveTo>
                <a:lnTo>
                  <a:pt x="5170" y="0"/>
                </a:lnTo>
                <a:lnTo>
                  <a:pt x="4535" y="3266"/>
                </a:lnTo>
                <a:lnTo>
                  <a:pt x="0" y="3266"/>
                </a:lnTo>
                <a:lnTo>
                  <a:pt x="0" y="0"/>
                </a:lnTo>
                <a:close/>
              </a:path>
            </a:pathLst>
          </a:custGeom>
          <a:solidFill>
            <a:schemeClr val="accent3"/>
          </a:solidFill>
          <a:ln w="9525">
            <a:noFill/>
            <a:round/>
            <a:headEnd/>
            <a:tailEnd/>
          </a:ln>
          <a:effectLst/>
        </p:spPr>
        <p:txBody>
          <a:bodyPr/>
          <a:lstStyle/>
          <a:p>
            <a:endParaRPr lang="en-US" noProof="0" dirty="0">
              <a:solidFill>
                <a:schemeClr val="bg1"/>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Yellow fill/picture divider">
    <p:spTree>
      <p:nvGrpSpPr>
        <p:cNvPr id="1" name=""/>
        <p:cNvGrpSpPr/>
        <p:nvPr/>
      </p:nvGrpSpPr>
      <p:grpSpPr>
        <a:xfrm>
          <a:off x="0" y="0"/>
          <a:ext cx="0" cy="0"/>
          <a:chOff x="0" y="0"/>
          <a:chExt cx="0" cy="0"/>
        </a:xfrm>
      </p:grpSpPr>
      <p:sp>
        <p:nvSpPr>
          <p:cNvPr id="5" name="Rectangle 4"/>
          <p:cNvSpPr/>
          <p:nvPr userDrawn="1"/>
        </p:nvSpPr>
        <p:spPr>
          <a:xfrm>
            <a:off x="381000" y="60198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ectangle 3"/>
          <p:cNvSpPr/>
          <p:nvPr userDrawn="1"/>
        </p:nvSpPr>
        <p:spPr>
          <a:xfrm>
            <a:off x="381000" y="914400"/>
            <a:ext cx="84582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p:txBody>
          <a:bodyPr/>
          <a:lstStyle>
            <a:lvl1pPr>
              <a:defRPr>
                <a:solidFill>
                  <a:schemeClr val="bg1"/>
                </a:solidFill>
              </a:defRPr>
            </a:lvl1pPr>
          </a:lstStyle>
          <a:p>
            <a:r>
              <a:rPr lang="en-US" noProof="0" smtClean="0"/>
              <a:t>Click to edit Master title style</a:t>
            </a:r>
            <a:endParaRPr lang="en-US" noProof="0"/>
          </a:p>
        </p:txBody>
      </p:sp>
      <p:sp>
        <p:nvSpPr>
          <p:cNvPr id="7" name="Freeform 5"/>
          <p:cNvSpPr>
            <a:spLocks/>
          </p:cNvSpPr>
          <p:nvPr userDrawn="1"/>
        </p:nvSpPr>
        <p:spPr bwMode="auto">
          <a:xfrm flipH="1" flipV="1">
            <a:off x="455613" y="1042988"/>
            <a:ext cx="8231187" cy="5194300"/>
          </a:xfrm>
          <a:custGeom>
            <a:avLst/>
            <a:gdLst/>
            <a:ahLst/>
            <a:cxnLst>
              <a:cxn ang="0">
                <a:pos x="0" y="0"/>
              </a:cxn>
              <a:cxn ang="0">
                <a:pos x="5170" y="0"/>
              </a:cxn>
              <a:cxn ang="0">
                <a:pos x="4535" y="3266"/>
              </a:cxn>
              <a:cxn ang="0">
                <a:pos x="0" y="3266"/>
              </a:cxn>
              <a:cxn ang="0">
                <a:pos x="0" y="0"/>
              </a:cxn>
            </a:cxnLst>
            <a:rect l="0" t="0" r="r" b="b"/>
            <a:pathLst>
              <a:path w="5170" h="3266">
                <a:moveTo>
                  <a:pt x="0" y="0"/>
                </a:moveTo>
                <a:lnTo>
                  <a:pt x="5170" y="0"/>
                </a:lnTo>
                <a:lnTo>
                  <a:pt x="4535" y="3266"/>
                </a:lnTo>
                <a:lnTo>
                  <a:pt x="0" y="3266"/>
                </a:lnTo>
                <a:lnTo>
                  <a:pt x="0" y="0"/>
                </a:lnTo>
                <a:close/>
              </a:path>
            </a:pathLst>
          </a:custGeom>
          <a:solidFill>
            <a:schemeClr val="accent2"/>
          </a:solidFill>
          <a:ln w="9525">
            <a:noFill/>
            <a:round/>
            <a:headEnd/>
            <a:tailEnd/>
          </a:ln>
          <a:effectLst/>
        </p:spPr>
        <p:txBody>
          <a:bodyPr/>
          <a:lstStyle/>
          <a:p>
            <a:endParaRPr lang="en-GB" dirty="0">
              <a:solidFill>
                <a:schemeClr val="bg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0025"/>
            <a:ext cx="8232775" cy="86360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p>
            <a:pPr lvl="0"/>
            <a:r>
              <a:rPr lang="en-US" noProof="0" smtClean="0"/>
              <a:t>Click to edit Master title style</a:t>
            </a:r>
            <a:endParaRPr lang="en-US" noProof="0" dirty="0" smtClean="0"/>
          </a:p>
        </p:txBody>
      </p:sp>
      <p:sp>
        <p:nvSpPr>
          <p:cNvPr id="1027" name="Rectangle 3"/>
          <p:cNvSpPr>
            <a:spLocks noGrp="1" noChangeArrowheads="1"/>
          </p:cNvSpPr>
          <p:nvPr>
            <p:ph type="body" idx="1"/>
          </p:nvPr>
        </p:nvSpPr>
        <p:spPr bwMode="auto">
          <a:xfrm>
            <a:off x="455613" y="1412875"/>
            <a:ext cx="8234362" cy="4519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032" name="Rectangle 8"/>
          <p:cNvSpPr>
            <a:spLocks noChangeArrowheads="1"/>
          </p:cNvSpPr>
          <p:nvPr/>
        </p:nvSpPr>
        <p:spPr bwMode="auto">
          <a:xfrm>
            <a:off x="2784474" y="6453336"/>
            <a:ext cx="2507605" cy="163364"/>
          </a:xfrm>
          <a:prstGeom prst="rect">
            <a:avLst/>
          </a:prstGeom>
          <a:noFill/>
          <a:ln w="9525">
            <a:noFill/>
            <a:miter lim="800000"/>
            <a:headEnd/>
            <a:tailEnd/>
          </a:ln>
          <a:effectLst/>
        </p:spPr>
        <p:txBody>
          <a:bodyPr lIns="0" tIns="0" rIns="0" bIns="0"/>
          <a:lstStyle/>
          <a:p>
            <a:r>
              <a:rPr lang="en-US" sz="1100" noProof="0" dirty="0" smtClean="0">
                <a:solidFill>
                  <a:schemeClr val="bg1"/>
                </a:solidFill>
                <a:cs typeface="Arial" charset="0"/>
              </a:rPr>
              <a:t>Temporal Session Race</a:t>
            </a:r>
            <a:r>
              <a:rPr lang="en-US" sz="1100" baseline="0" noProof="0" dirty="0" smtClean="0">
                <a:solidFill>
                  <a:schemeClr val="bg1"/>
                </a:solidFill>
                <a:cs typeface="Arial" charset="0"/>
              </a:rPr>
              <a:t> Conditions</a:t>
            </a:r>
            <a:endParaRPr lang="en-US" sz="1100" noProof="0" dirty="0">
              <a:solidFill>
                <a:schemeClr val="bg1"/>
              </a:solidFill>
              <a:cs typeface="Arial" charset="0"/>
            </a:endParaRPr>
          </a:p>
        </p:txBody>
      </p:sp>
      <p:sp>
        <p:nvSpPr>
          <p:cNvPr id="1033" name="Rectangle 9"/>
          <p:cNvSpPr>
            <a:spLocks noChangeArrowheads="1"/>
          </p:cNvSpPr>
          <p:nvPr/>
        </p:nvSpPr>
        <p:spPr bwMode="auto">
          <a:xfrm>
            <a:off x="457200" y="6419850"/>
            <a:ext cx="663575" cy="196850"/>
          </a:xfrm>
          <a:prstGeom prst="rect">
            <a:avLst/>
          </a:prstGeom>
          <a:noFill/>
          <a:ln w="9525">
            <a:noFill/>
            <a:miter lim="800000"/>
            <a:headEnd/>
            <a:tailEnd/>
          </a:ln>
          <a:effectLst/>
        </p:spPr>
        <p:txBody>
          <a:bodyPr lIns="0" tIns="0" rIns="0" bIns="0"/>
          <a:lstStyle/>
          <a:p>
            <a:r>
              <a:rPr lang="en-US" sz="1100" noProof="0" dirty="0">
                <a:solidFill>
                  <a:schemeClr val="bg1"/>
                </a:solidFill>
                <a:cs typeface="Arial" charset="0"/>
              </a:rPr>
              <a:t>Page </a:t>
            </a:r>
            <a:fld id="{176C9665-13A1-4E4A-84AC-67452C24411B}" type="slidenum">
              <a:rPr lang="en-US" sz="1100" noProof="0">
                <a:solidFill>
                  <a:schemeClr val="bg1"/>
                </a:solidFill>
                <a:cs typeface="Arial" charset="0"/>
              </a:rPr>
              <a:pPr/>
              <a:t>‹#›</a:t>
            </a:fld>
            <a:endParaRPr lang="en-US" sz="1100" noProof="0" dirty="0">
              <a:solidFill>
                <a:schemeClr val="bg1"/>
              </a:solidFill>
              <a:cs typeface="Arial" charset="0"/>
            </a:endParaRPr>
          </a:p>
        </p:txBody>
      </p:sp>
      <p:sp>
        <p:nvSpPr>
          <p:cNvPr id="1034" name="Line 10"/>
          <p:cNvSpPr>
            <a:spLocks noChangeShapeType="1"/>
          </p:cNvSpPr>
          <p:nvPr/>
        </p:nvSpPr>
        <p:spPr bwMode="auto">
          <a:xfrm>
            <a:off x="455613" y="1042988"/>
            <a:ext cx="8229600" cy="0"/>
          </a:xfrm>
          <a:prstGeom prst="line">
            <a:avLst/>
          </a:prstGeom>
          <a:noFill/>
          <a:ln w="19050">
            <a:solidFill>
              <a:schemeClr val="accent2"/>
            </a:solidFill>
            <a:round/>
            <a:headEnd/>
            <a:tailEnd/>
          </a:ln>
          <a:effectLst/>
        </p:spPr>
        <p:txBody>
          <a:bodyPr wrap="none" anchor="ctr"/>
          <a:lstStyle/>
          <a:p>
            <a:endParaRPr lang="en-US" noProof="0" dirty="0">
              <a:solidFill>
                <a:schemeClr val="bg1"/>
              </a:solidFill>
            </a:endParaRPr>
          </a:p>
        </p:txBody>
      </p:sp>
      <p:sp>
        <p:nvSpPr>
          <p:cNvPr id="1035" name="Line 11"/>
          <p:cNvSpPr>
            <a:spLocks noChangeShapeType="1"/>
          </p:cNvSpPr>
          <p:nvPr/>
        </p:nvSpPr>
        <p:spPr bwMode="auto">
          <a:xfrm>
            <a:off x="455613" y="6243638"/>
            <a:ext cx="8229600" cy="0"/>
          </a:xfrm>
          <a:prstGeom prst="line">
            <a:avLst/>
          </a:prstGeom>
          <a:noFill/>
          <a:ln w="3175">
            <a:solidFill>
              <a:srgbClr val="646464"/>
            </a:solidFill>
            <a:round/>
            <a:headEnd/>
            <a:tailEnd/>
          </a:ln>
          <a:effectLst/>
        </p:spPr>
        <p:txBody>
          <a:bodyPr wrap="none" anchor="ctr"/>
          <a:lstStyle/>
          <a:p>
            <a:endParaRPr lang="en-US" noProof="0" dirty="0">
              <a:solidFill>
                <a:schemeClr val="bg1"/>
              </a:solidFill>
            </a:endParaRPr>
          </a:p>
        </p:txBody>
      </p:sp>
      <p:sp>
        <p:nvSpPr>
          <p:cNvPr id="1036" name="Line 12"/>
          <p:cNvSpPr>
            <a:spLocks noChangeShapeType="1"/>
          </p:cNvSpPr>
          <p:nvPr/>
        </p:nvSpPr>
        <p:spPr bwMode="auto">
          <a:xfrm>
            <a:off x="455613" y="200025"/>
            <a:ext cx="8229600" cy="0"/>
          </a:xfrm>
          <a:prstGeom prst="line">
            <a:avLst/>
          </a:prstGeom>
          <a:noFill/>
          <a:ln w="6350">
            <a:solidFill>
              <a:srgbClr val="646464"/>
            </a:solidFill>
            <a:round/>
            <a:headEnd/>
            <a:tailEnd/>
          </a:ln>
          <a:effectLst/>
        </p:spPr>
        <p:txBody>
          <a:bodyPr wrap="none" anchor="ctr"/>
          <a:lstStyle/>
          <a:p>
            <a:endParaRPr lang="en-US" noProof="0" dirty="0">
              <a:solidFill>
                <a:schemeClr val="bg1"/>
              </a:solidFill>
            </a:endParaRPr>
          </a:p>
        </p:txBody>
      </p:sp>
      <p:grpSp>
        <p:nvGrpSpPr>
          <p:cNvPr id="10" name="Group 62"/>
          <p:cNvGrpSpPr>
            <a:grpSpLocks/>
          </p:cNvGrpSpPr>
          <p:nvPr/>
        </p:nvGrpSpPr>
        <p:grpSpPr bwMode="auto">
          <a:xfrm>
            <a:off x="7191375" y="6380163"/>
            <a:ext cx="1484313" cy="334962"/>
            <a:chOff x="4554" y="4058"/>
            <a:chExt cx="935" cy="211"/>
          </a:xfrm>
          <a:solidFill>
            <a:schemeClr val="tx1"/>
          </a:solidFill>
        </p:grpSpPr>
        <p:sp>
          <p:nvSpPr>
            <p:cNvPr id="11" name="Freeform 37"/>
            <p:cNvSpPr>
              <a:spLocks noEditPoints="1"/>
            </p:cNvSpPr>
            <p:nvPr userDrawn="1"/>
          </p:nvSpPr>
          <p:spPr bwMode="black">
            <a:xfrm>
              <a:off x="4554" y="4058"/>
              <a:ext cx="118" cy="99"/>
            </a:xfrm>
            <a:custGeom>
              <a:avLst/>
              <a:gdLst/>
              <a:ahLst/>
              <a:cxnLst>
                <a:cxn ang="0">
                  <a:pos x="164" y="0"/>
                </a:cxn>
                <a:cxn ang="0">
                  <a:pos x="138" y="129"/>
                </a:cxn>
                <a:cxn ang="0">
                  <a:pos x="108" y="129"/>
                </a:cxn>
                <a:cxn ang="0">
                  <a:pos x="132" y="0"/>
                </a:cxn>
                <a:cxn ang="0">
                  <a:pos x="164" y="0"/>
                </a:cxn>
                <a:cxn ang="0">
                  <a:pos x="116" y="0"/>
                </a:cxn>
                <a:cxn ang="0">
                  <a:pos x="110" y="32"/>
                </a:cxn>
                <a:cxn ang="0">
                  <a:pos x="27" y="32"/>
                </a:cxn>
                <a:cxn ang="0">
                  <a:pos x="33" y="0"/>
                </a:cxn>
                <a:cxn ang="0">
                  <a:pos x="116" y="0"/>
                </a:cxn>
                <a:cxn ang="0">
                  <a:pos x="211" y="0"/>
                </a:cxn>
                <a:cxn ang="0">
                  <a:pos x="176" y="177"/>
                </a:cxn>
                <a:cxn ang="0">
                  <a:pos x="0" y="177"/>
                </a:cxn>
                <a:cxn ang="0">
                  <a:pos x="7" y="145"/>
                </a:cxn>
                <a:cxn ang="0">
                  <a:pos x="152" y="145"/>
                </a:cxn>
                <a:cxn ang="0">
                  <a:pos x="181" y="0"/>
                </a:cxn>
                <a:cxn ang="0">
                  <a:pos x="211" y="0"/>
                </a:cxn>
                <a:cxn ang="0">
                  <a:pos x="106" y="48"/>
                </a:cxn>
                <a:cxn ang="0">
                  <a:pos x="100" y="80"/>
                </a:cxn>
                <a:cxn ang="0">
                  <a:pos x="18" y="80"/>
                </a:cxn>
                <a:cxn ang="0">
                  <a:pos x="24" y="48"/>
                </a:cxn>
                <a:cxn ang="0">
                  <a:pos x="106" y="48"/>
                </a:cxn>
                <a:cxn ang="0">
                  <a:pos x="97" y="97"/>
                </a:cxn>
                <a:cxn ang="0">
                  <a:pos x="91" y="129"/>
                </a:cxn>
                <a:cxn ang="0">
                  <a:pos x="10" y="129"/>
                </a:cxn>
                <a:cxn ang="0">
                  <a:pos x="14" y="97"/>
                </a:cxn>
                <a:cxn ang="0">
                  <a:pos x="97" y="97"/>
                </a:cxn>
              </a:cxnLst>
              <a:rect l="0" t="0" r="r" b="b"/>
              <a:pathLst>
                <a:path w="211" h="177">
                  <a:moveTo>
                    <a:pt x="164" y="0"/>
                  </a:moveTo>
                  <a:lnTo>
                    <a:pt x="138" y="129"/>
                  </a:lnTo>
                  <a:lnTo>
                    <a:pt x="108" y="129"/>
                  </a:lnTo>
                  <a:lnTo>
                    <a:pt x="132" y="0"/>
                  </a:lnTo>
                  <a:lnTo>
                    <a:pt x="164" y="0"/>
                  </a:lnTo>
                  <a:close/>
                  <a:moveTo>
                    <a:pt x="116" y="0"/>
                  </a:moveTo>
                  <a:lnTo>
                    <a:pt x="110" y="32"/>
                  </a:lnTo>
                  <a:lnTo>
                    <a:pt x="27" y="32"/>
                  </a:lnTo>
                  <a:lnTo>
                    <a:pt x="33" y="0"/>
                  </a:lnTo>
                  <a:lnTo>
                    <a:pt x="116" y="0"/>
                  </a:lnTo>
                  <a:close/>
                  <a:moveTo>
                    <a:pt x="211" y="0"/>
                  </a:moveTo>
                  <a:lnTo>
                    <a:pt x="176" y="177"/>
                  </a:lnTo>
                  <a:lnTo>
                    <a:pt x="0" y="177"/>
                  </a:lnTo>
                  <a:lnTo>
                    <a:pt x="7" y="145"/>
                  </a:lnTo>
                  <a:lnTo>
                    <a:pt x="152" y="145"/>
                  </a:lnTo>
                  <a:lnTo>
                    <a:pt x="181" y="0"/>
                  </a:lnTo>
                  <a:lnTo>
                    <a:pt x="211" y="0"/>
                  </a:lnTo>
                  <a:close/>
                  <a:moveTo>
                    <a:pt x="106" y="48"/>
                  </a:moveTo>
                  <a:lnTo>
                    <a:pt x="100" y="80"/>
                  </a:lnTo>
                  <a:lnTo>
                    <a:pt x="18" y="80"/>
                  </a:lnTo>
                  <a:lnTo>
                    <a:pt x="24" y="48"/>
                  </a:lnTo>
                  <a:lnTo>
                    <a:pt x="106" y="48"/>
                  </a:lnTo>
                  <a:close/>
                  <a:moveTo>
                    <a:pt x="97" y="97"/>
                  </a:moveTo>
                  <a:lnTo>
                    <a:pt x="91" y="129"/>
                  </a:lnTo>
                  <a:lnTo>
                    <a:pt x="10" y="129"/>
                  </a:lnTo>
                  <a:lnTo>
                    <a:pt x="14" y="97"/>
                  </a:lnTo>
                  <a:lnTo>
                    <a:pt x="97" y="97"/>
                  </a:lnTo>
                  <a:close/>
                </a:path>
              </a:pathLst>
            </a:custGeom>
            <a:grpFill/>
            <a:ln w="9525">
              <a:noFill/>
              <a:round/>
              <a:headEnd/>
              <a:tailEnd/>
            </a:ln>
          </p:spPr>
          <p:txBody>
            <a:bodyPr/>
            <a:lstStyle/>
            <a:p>
              <a:endParaRPr lang="en-GB" dirty="0">
                <a:solidFill>
                  <a:schemeClr val="bg1"/>
                </a:solidFill>
              </a:endParaRPr>
            </a:p>
          </p:txBody>
        </p:sp>
        <p:sp>
          <p:nvSpPr>
            <p:cNvPr id="12" name="Freeform 38"/>
            <p:cNvSpPr>
              <a:spLocks noEditPoints="1"/>
            </p:cNvSpPr>
            <p:nvPr userDrawn="1"/>
          </p:nvSpPr>
          <p:spPr bwMode="black">
            <a:xfrm>
              <a:off x="4690" y="4058"/>
              <a:ext cx="799" cy="102"/>
            </a:xfrm>
            <a:custGeom>
              <a:avLst/>
              <a:gdLst/>
              <a:ahLst/>
              <a:cxnLst>
                <a:cxn ang="0">
                  <a:pos x="909" y="167"/>
                </a:cxn>
                <a:cxn ang="0">
                  <a:pos x="895" y="108"/>
                </a:cxn>
                <a:cxn ang="0">
                  <a:pos x="955" y="56"/>
                </a:cxn>
                <a:cxn ang="0">
                  <a:pos x="979" y="94"/>
                </a:cxn>
                <a:cxn ang="0">
                  <a:pos x="1351" y="49"/>
                </a:cxn>
                <a:cxn ang="0">
                  <a:pos x="1295" y="140"/>
                </a:cxn>
                <a:cxn ang="0">
                  <a:pos x="1357" y="181"/>
                </a:cxn>
                <a:cxn ang="0">
                  <a:pos x="1384" y="162"/>
                </a:cxn>
                <a:cxn ang="0">
                  <a:pos x="1338" y="162"/>
                </a:cxn>
                <a:cxn ang="0">
                  <a:pos x="1328" y="103"/>
                </a:cxn>
                <a:cxn ang="0">
                  <a:pos x="1395" y="56"/>
                </a:cxn>
                <a:cxn ang="0">
                  <a:pos x="1420" y="49"/>
                </a:cxn>
                <a:cxn ang="0">
                  <a:pos x="1192" y="46"/>
                </a:cxn>
                <a:cxn ang="0">
                  <a:pos x="1282" y="46"/>
                </a:cxn>
                <a:cxn ang="0">
                  <a:pos x="1111" y="153"/>
                </a:cxn>
                <a:cxn ang="0">
                  <a:pos x="1067" y="167"/>
                </a:cxn>
                <a:cxn ang="0">
                  <a:pos x="1049" y="134"/>
                </a:cxn>
                <a:cxn ang="0">
                  <a:pos x="1021" y="143"/>
                </a:cxn>
                <a:cxn ang="0">
                  <a:pos x="1071" y="181"/>
                </a:cxn>
                <a:cxn ang="0">
                  <a:pos x="1132" y="143"/>
                </a:cxn>
                <a:cxn ang="0">
                  <a:pos x="975" y="46"/>
                </a:cxn>
                <a:cxn ang="0">
                  <a:pos x="878" y="80"/>
                </a:cxn>
                <a:cxn ang="0">
                  <a:pos x="879" y="167"/>
                </a:cxn>
                <a:cxn ang="0">
                  <a:pos x="984" y="156"/>
                </a:cxn>
                <a:cxn ang="0">
                  <a:pos x="1000" y="64"/>
                </a:cxn>
                <a:cxn ang="0">
                  <a:pos x="829" y="80"/>
                </a:cxn>
                <a:cxn ang="0">
                  <a:pos x="795" y="100"/>
                </a:cxn>
                <a:cxn ang="0">
                  <a:pos x="721" y="99"/>
                </a:cxn>
                <a:cxn ang="0">
                  <a:pos x="698" y="65"/>
                </a:cxn>
                <a:cxn ang="0">
                  <a:pos x="668" y="40"/>
                </a:cxn>
                <a:cxn ang="0">
                  <a:pos x="630" y="69"/>
                </a:cxn>
                <a:cxn ang="0">
                  <a:pos x="603" y="126"/>
                </a:cxn>
                <a:cxn ang="0">
                  <a:pos x="602" y="172"/>
                </a:cxn>
                <a:cxn ang="0">
                  <a:pos x="659" y="170"/>
                </a:cxn>
                <a:cxn ang="0">
                  <a:pos x="478" y="45"/>
                </a:cxn>
                <a:cxn ang="0">
                  <a:pos x="559" y="61"/>
                </a:cxn>
                <a:cxn ang="0">
                  <a:pos x="435" y="43"/>
                </a:cxn>
                <a:cxn ang="0">
                  <a:pos x="383" y="81"/>
                </a:cxn>
                <a:cxn ang="0">
                  <a:pos x="416" y="129"/>
                </a:cxn>
                <a:cxn ang="0">
                  <a:pos x="421" y="162"/>
                </a:cxn>
                <a:cxn ang="0">
                  <a:pos x="378" y="148"/>
                </a:cxn>
                <a:cxn ang="0">
                  <a:pos x="407" y="180"/>
                </a:cxn>
                <a:cxn ang="0">
                  <a:pos x="453" y="130"/>
                </a:cxn>
                <a:cxn ang="0">
                  <a:pos x="410" y="84"/>
                </a:cxn>
                <a:cxn ang="0">
                  <a:pos x="422" y="56"/>
                </a:cxn>
                <a:cxn ang="0">
                  <a:pos x="464" y="53"/>
                </a:cxn>
                <a:cxn ang="0">
                  <a:pos x="273" y="46"/>
                </a:cxn>
                <a:cxn ang="0">
                  <a:pos x="364" y="46"/>
                </a:cxn>
                <a:cxn ang="0">
                  <a:pos x="216" y="177"/>
                </a:cxn>
                <a:cxn ang="0">
                  <a:pos x="226" y="73"/>
                </a:cxn>
                <a:cxn ang="0">
                  <a:pos x="194" y="46"/>
                </a:cxn>
                <a:cxn ang="0">
                  <a:pos x="102" y="156"/>
                </a:cxn>
                <a:cxn ang="0">
                  <a:pos x="118" y="73"/>
                </a:cxn>
                <a:cxn ang="0">
                  <a:pos x="127" y="22"/>
                </a:cxn>
                <a:cxn ang="0">
                  <a:pos x="654" y="69"/>
                </a:cxn>
                <a:cxn ang="0">
                  <a:pos x="679" y="53"/>
                </a:cxn>
                <a:cxn ang="0">
                  <a:pos x="645" y="164"/>
                </a:cxn>
                <a:cxn ang="0">
                  <a:pos x="621" y="132"/>
                </a:cxn>
                <a:cxn ang="0">
                  <a:pos x="645" y="164"/>
                </a:cxn>
                <a:cxn ang="0">
                  <a:pos x="181" y="59"/>
                </a:cxn>
                <a:cxn ang="0">
                  <a:pos x="192" y="94"/>
                </a:cxn>
              </a:cxnLst>
              <a:rect l="0" t="0" r="r" b="b"/>
              <a:pathLst>
                <a:path w="1430" h="181">
                  <a:moveTo>
                    <a:pt x="965" y="143"/>
                  </a:moveTo>
                  <a:lnTo>
                    <a:pt x="965" y="143"/>
                  </a:lnTo>
                  <a:lnTo>
                    <a:pt x="955" y="154"/>
                  </a:lnTo>
                  <a:lnTo>
                    <a:pt x="946" y="164"/>
                  </a:lnTo>
                  <a:lnTo>
                    <a:pt x="935" y="169"/>
                  </a:lnTo>
                  <a:lnTo>
                    <a:pt x="924" y="170"/>
                  </a:lnTo>
                  <a:lnTo>
                    <a:pt x="924" y="170"/>
                  </a:lnTo>
                  <a:lnTo>
                    <a:pt x="916" y="170"/>
                  </a:lnTo>
                  <a:lnTo>
                    <a:pt x="909" y="167"/>
                  </a:lnTo>
                  <a:lnTo>
                    <a:pt x="905" y="165"/>
                  </a:lnTo>
                  <a:lnTo>
                    <a:pt x="900" y="161"/>
                  </a:lnTo>
                  <a:lnTo>
                    <a:pt x="897" y="156"/>
                  </a:lnTo>
                  <a:lnTo>
                    <a:pt x="894" y="150"/>
                  </a:lnTo>
                  <a:lnTo>
                    <a:pt x="892" y="143"/>
                  </a:lnTo>
                  <a:lnTo>
                    <a:pt x="892" y="134"/>
                  </a:lnTo>
                  <a:lnTo>
                    <a:pt x="892" y="134"/>
                  </a:lnTo>
                  <a:lnTo>
                    <a:pt x="892" y="121"/>
                  </a:lnTo>
                  <a:lnTo>
                    <a:pt x="895" y="108"/>
                  </a:lnTo>
                  <a:lnTo>
                    <a:pt x="900" y="96"/>
                  </a:lnTo>
                  <a:lnTo>
                    <a:pt x="906" y="83"/>
                  </a:lnTo>
                  <a:lnTo>
                    <a:pt x="906" y="83"/>
                  </a:lnTo>
                  <a:lnTo>
                    <a:pt x="916" y="72"/>
                  </a:lnTo>
                  <a:lnTo>
                    <a:pt x="925" y="62"/>
                  </a:lnTo>
                  <a:lnTo>
                    <a:pt x="936" y="57"/>
                  </a:lnTo>
                  <a:lnTo>
                    <a:pt x="949" y="56"/>
                  </a:lnTo>
                  <a:lnTo>
                    <a:pt x="949" y="56"/>
                  </a:lnTo>
                  <a:lnTo>
                    <a:pt x="955" y="56"/>
                  </a:lnTo>
                  <a:lnTo>
                    <a:pt x="962" y="59"/>
                  </a:lnTo>
                  <a:lnTo>
                    <a:pt x="968" y="62"/>
                  </a:lnTo>
                  <a:lnTo>
                    <a:pt x="973" y="67"/>
                  </a:lnTo>
                  <a:lnTo>
                    <a:pt x="973" y="67"/>
                  </a:lnTo>
                  <a:lnTo>
                    <a:pt x="976" y="73"/>
                  </a:lnTo>
                  <a:lnTo>
                    <a:pt x="978" y="80"/>
                  </a:lnTo>
                  <a:lnTo>
                    <a:pt x="979" y="86"/>
                  </a:lnTo>
                  <a:lnTo>
                    <a:pt x="979" y="94"/>
                  </a:lnTo>
                  <a:lnTo>
                    <a:pt x="979" y="94"/>
                  </a:lnTo>
                  <a:lnTo>
                    <a:pt x="979" y="107"/>
                  </a:lnTo>
                  <a:lnTo>
                    <a:pt x="976" y="119"/>
                  </a:lnTo>
                  <a:lnTo>
                    <a:pt x="971" y="132"/>
                  </a:lnTo>
                  <a:lnTo>
                    <a:pt x="965" y="143"/>
                  </a:lnTo>
                  <a:lnTo>
                    <a:pt x="965" y="143"/>
                  </a:lnTo>
                  <a:close/>
                  <a:moveTo>
                    <a:pt x="1385" y="43"/>
                  </a:moveTo>
                  <a:lnTo>
                    <a:pt x="1385" y="43"/>
                  </a:lnTo>
                  <a:lnTo>
                    <a:pt x="1366" y="45"/>
                  </a:lnTo>
                  <a:lnTo>
                    <a:pt x="1351" y="49"/>
                  </a:lnTo>
                  <a:lnTo>
                    <a:pt x="1335" y="56"/>
                  </a:lnTo>
                  <a:lnTo>
                    <a:pt x="1322" y="67"/>
                  </a:lnTo>
                  <a:lnTo>
                    <a:pt x="1322" y="67"/>
                  </a:lnTo>
                  <a:lnTo>
                    <a:pt x="1309" y="80"/>
                  </a:lnTo>
                  <a:lnTo>
                    <a:pt x="1301" y="94"/>
                  </a:lnTo>
                  <a:lnTo>
                    <a:pt x="1295" y="111"/>
                  </a:lnTo>
                  <a:lnTo>
                    <a:pt x="1293" y="129"/>
                  </a:lnTo>
                  <a:lnTo>
                    <a:pt x="1293" y="129"/>
                  </a:lnTo>
                  <a:lnTo>
                    <a:pt x="1295" y="140"/>
                  </a:lnTo>
                  <a:lnTo>
                    <a:pt x="1298" y="151"/>
                  </a:lnTo>
                  <a:lnTo>
                    <a:pt x="1305" y="161"/>
                  </a:lnTo>
                  <a:lnTo>
                    <a:pt x="1314" y="169"/>
                  </a:lnTo>
                  <a:lnTo>
                    <a:pt x="1314" y="169"/>
                  </a:lnTo>
                  <a:lnTo>
                    <a:pt x="1324" y="173"/>
                  </a:lnTo>
                  <a:lnTo>
                    <a:pt x="1333" y="178"/>
                  </a:lnTo>
                  <a:lnTo>
                    <a:pt x="1344" y="180"/>
                  </a:lnTo>
                  <a:lnTo>
                    <a:pt x="1357" y="181"/>
                  </a:lnTo>
                  <a:lnTo>
                    <a:pt x="1357" y="181"/>
                  </a:lnTo>
                  <a:lnTo>
                    <a:pt x="1368" y="180"/>
                  </a:lnTo>
                  <a:lnTo>
                    <a:pt x="1381" y="178"/>
                  </a:lnTo>
                  <a:lnTo>
                    <a:pt x="1409" y="170"/>
                  </a:lnTo>
                  <a:lnTo>
                    <a:pt x="1420" y="119"/>
                  </a:lnTo>
                  <a:lnTo>
                    <a:pt x="1420" y="119"/>
                  </a:lnTo>
                  <a:lnTo>
                    <a:pt x="1408" y="121"/>
                  </a:lnTo>
                  <a:lnTo>
                    <a:pt x="1408" y="121"/>
                  </a:lnTo>
                  <a:lnTo>
                    <a:pt x="1392" y="119"/>
                  </a:lnTo>
                  <a:lnTo>
                    <a:pt x="1384" y="162"/>
                  </a:lnTo>
                  <a:lnTo>
                    <a:pt x="1384" y="162"/>
                  </a:lnTo>
                  <a:lnTo>
                    <a:pt x="1381" y="165"/>
                  </a:lnTo>
                  <a:lnTo>
                    <a:pt x="1374" y="167"/>
                  </a:lnTo>
                  <a:lnTo>
                    <a:pt x="1368" y="169"/>
                  </a:lnTo>
                  <a:lnTo>
                    <a:pt x="1357" y="169"/>
                  </a:lnTo>
                  <a:lnTo>
                    <a:pt x="1357" y="169"/>
                  </a:lnTo>
                  <a:lnTo>
                    <a:pt x="1351" y="167"/>
                  </a:lnTo>
                  <a:lnTo>
                    <a:pt x="1343" y="165"/>
                  </a:lnTo>
                  <a:lnTo>
                    <a:pt x="1338" y="162"/>
                  </a:lnTo>
                  <a:lnTo>
                    <a:pt x="1333" y="158"/>
                  </a:lnTo>
                  <a:lnTo>
                    <a:pt x="1333" y="158"/>
                  </a:lnTo>
                  <a:lnTo>
                    <a:pt x="1330" y="153"/>
                  </a:lnTo>
                  <a:lnTo>
                    <a:pt x="1327" y="146"/>
                  </a:lnTo>
                  <a:lnTo>
                    <a:pt x="1325" y="138"/>
                  </a:lnTo>
                  <a:lnTo>
                    <a:pt x="1325" y="130"/>
                  </a:lnTo>
                  <a:lnTo>
                    <a:pt x="1325" y="130"/>
                  </a:lnTo>
                  <a:lnTo>
                    <a:pt x="1325" y="118"/>
                  </a:lnTo>
                  <a:lnTo>
                    <a:pt x="1328" y="103"/>
                  </a:lnTo>
                  <a:lnTo>
                    <a:pt x="1333" y="92"/>
                  </a:lnTo>
                  <a:lnTo>
                    <a:pt x="1341" y="80"/>
                  </a:lnTo>
                  <a:lnTo>
                    <a:pt x="1341" y="80"/>
                  </a:lnTo>
                  <a:lnTo>
                    <a:pt x="1351" y="69"/>
                  </a:lnTo>
                  <a:lnTo>
                    <a:pt x="1360" y="61"/>
                  </a:lnTo>
                  <a:lnTo>
                    <a:pt x="1373" y="56"/>
                  </a:lnTo>
                  <a:lnTo>
                    <a:pt x="1385" y="54"/>
                  </a:lnTo>
                  <a:lnTo>
                    <a:pt x="1385" y="54"/>
                  </a:lnTo>
                  <a:lnTo>
                    <a:pt x="1395" y="56"/>
                  </a:lnTo>
                  <a:lnTo>
                    <a:pt x="1404" y="59"/>
                  </a:lnTo>
                  <a:lnTo>
                    <a:pt x="1404" y="59"/>
                  </a:lnTo>
                  <a:lnTo>
                    <a:pt x="1414" y="65"/>
                  </a:lnTo>
                  <a:lnTo>
                    <a:pt x="1417" y="70"/>
                  </a:lnTo>
                  <a:lnTo>
                    <a:pt x="1419" y="73"/>
                  </a:lnTo>
                  <a:lnTo>
                    <a:pt x="1422" y="73"/>
                  </a:lnTo>
                  <a:lnTo>
                    <a:pt x="1430" y="56"/>
                  </a:lnTo>
                  <a:lnTo>
                    <a:pt x="1430" y="56"/>
                  </a:lnTo>
                  <a:lnTo>
                    <a:pt x="1420" y="49"/>
                  </a:lnTo>
                  <a:lnTo>
                    <a:pt x="1411" y="46"/>
                  </a:lnTo>
                  <a:lnTo>
                    <a:pt x="1398" y="45"/>
                  </a:lnTo>
                  <a:lnTo>
                    <a:pt x="1385" y="43"/>
                  </a:lnTo>
                  <a:lnTo>
                    <a:pt x="1385" y="43"/>
                  </a:lnTo>
                  <a:close/>
                  <a:moveTo>
                    <a:pt x="1282" y="46"/>
                  </a:moveTo>
                  <a:lnTo>
                    <a:pt x="1282" y="46"/>
                  </a:lnTo>
                  <a:lnTo>
                    <a:pt x="1276" y="46"/>
                  </a:lnTo>
                  <a:lnTo>
                    <a:pt x="1257" y="134"/>
                  </a:lnTo>
                  <a:lnTo>
                    <a:pt x="1192" y="46"/>
                  </a:lnTo>
                  <a:lnTo>
                    <a:pt x="1174" y="46"/>
                  </a:lnTo>
                  <a:lnTo>
                    <a:pt x="1149" y="177"/>
                  </a:lnTo>
                  <a:lnTo>
                    <a:pt x="1165" y="177"/>
                  </a:lnTo>
                  <a:lnTo>
                    <a:pt x="1182" y="83"/>
                  </a:lnTo>
                  <a:lnTo>
                    <a:pt x="1249" y="177"/>
                  </a:lnTo>
                  <a:lnTo>
                    <a:pt x="1263" y="177"/>
                  </a:lnTo>
                  <a:lnTo>
                    <a:pt x="1290" y="46"/>
                  </a:lnTo>
                  <a:lnTo>
                    <a:pt x="1290" y="46"/>
                  </a:lnTo>
                  <a:lnTo>
                    <a:pt x="1282" y="46"/>
                  </a:lnTo>
                  <a:lnTo>
                    <a:pt x="1282" y="46"/>
                  </a:lnTo>
                  <a:close/>
                  <a:moveTo>
                    <a:pt x="1144" y="48"/>
                  </a:moveTo>
                  <a:lnTo>
                    <a:pt x="1144" y="48"/>
                  </a:lnTo>
                  <a:lnTo>
                    <a:pt x="1138" y="46"/>
                  </a:lnTo>
                  <a:lnTo>
                    <a:pt x="1120" y="132"/>
                  </a:lnTo>
                  <a:lnTo>
                    <a:pt x="1120" y="132"/>
                  </a:lnTo>
                  <a:lnTo>
                    <a:pt x="1117" y="140"/>
                  </a:lnTo>
                  <a:lnTo>
                    <a:pt x="1114" y="146"/>
                  </a:lnTo>
                  <a:lnTo>
                    <a:pt x="1111" y="153"/>
                  </a:lnTo>
                  <a:lnTo>
                    <a:pt x="1105" y="158"/>
                  </a:lnTo>
                  <a:lnTo>
                    <a:pt x="1105" y="158"/>
                  </a:lnTo>
                  <a:lnTo>
                    <a:pt x="1100" y="162"/>
                  </a:lnTo>
                  <a:lnTo>
                    <a:pt x="1092" y="165"/>
                  </a:lnTo>
                  <a:lnTo>
                    <a:pt x="1086" y="167"/>
                  </a:lnTo>
                  <a:lnTo>
                    <a:pt x="1078" y="169"/>
                  </a:lnTo>
                  <a:lnTo>
                    <a:pt x="1078" y="169"/>
                  </a:lnTo>
                  <a:lnTo>
                    <a:pt x="1071" y="169"/>
                  </a:lnTo>
                  <a:lnTo>
                    <a:pt x="1067" y="167"/>
                  </a:lnTo>
                  <a:lnTo>
                    <a:pt x="1062" y="164"/>
                  </a:lnTo>
                  <a:lnTo>
                    <a:pt x="1057" y="161"/>
                  </a:lnTo>
                  <a:lnTo>
                    <a:pt x="1057" y="161"/>
                  </a:lnTo>
                  <a:lnTo>
                    <a:pt x="1054" y="158"/>
                  </a:lnTo>
                  <a:lnTo>
                    <a:pt x="1051" y="153"/>
                  </a:lnTo>
                  <a:lnTo>
                    <a:pt x="1049" y="146"/>
                  </a:lnTo>
                  <a:lnTo>
                    <a:pt x="1049" y="142"/>
                  </a:lnTo>
                  <a:lnTo>
                    <a:pt x="1049" y="142"/>
                  </a:lnTo>
                  <a:lnTo>
                    <a:pt x="1049" y="134"/>
                  </a:lnTo>
                  <a:lnTo>
                    <a:pt x="1067" y="48"/>
                  </a:lnTo>
                  <a:lnTo>
                    <a:pt x="1067" y="48"/>
                  </a:lnTo>
                  <a:lnTo>
                    <a:pt x="1055" y="48"/>
                  </a:lnTo>
                  <a:lnTo>
                    <a:pt x="1055" y="48"/>
                  </a:lnTo>
                  <a:lnTo>
                    <a:pt x="1038" y="48"/>
                  </a:lnTo>
                  <a:lnTo>
                    <a:pt x="1022" y="134"/>
                  </a:lnTo>
                  <a:lnTo>
                    <a:pt x="1022" y="134"/>
                  </a:lnTo>
                  <a:lnTo>
                    <a:pt x="1021" y="143"/>
                  </a:lnTo>
                  <a:lnTo>
                    <a:pt x="1021" y="143"/>
                  </a:lnTo>
                  <a:lnTo>
                    <a:pt x="1022" y="153"/>
                  </a:lnTo>
                  <a:lnTo>
                    <a:pt x="1025" y="161"/>
                  </a:lnTo>
                  <a:lnTo>
                    <a:pt x="1030" y="167"/>
                  </a:lnTo>
                  <a:lnTo>
                    <a:pt x="1036" y="173"/>
                  </a:lnTo>
                  <a:lnTo>
                    <a:pt x="1036" y="173"/>
                  </a:lnTo>
                  <a:lnTo>
                    <a:pt x="1044" y="177"/>
                  </a:lnTo>
                  <a:lnTo>
                    <a:pt x="1052" y="178"/>
                  </a:lnTo>
                  <a:lnTo>
                    <a:pt x="1062" y="180"/>
                  </a:lnTo>
                  <a:lnTo>
                    <a:pt x="1071" y="181"/>
                  </a:lnTo>
                  <a:lnTo>
                    <a:pt x="1071" y="181"/>
                  </a:lnTo>
                  <a:lnTo>
                    <a:pt x="1082" y="180"/>
                  </a:lnTo>
                  <a:lnTo>
                    <a:pt x="1094" y="178"/>
                  </a:lnTo>
                  <a:lnTo>
                    <a:pt x="1103" y="173"/>
                  </a:lnTo>
                  <a:lnTo>
                    <a:pt x="1113" y="169"/>
                  </a:lnTo>
                  <a:lnTo>
                    <a:pt x="1113" y="169"/>
                  </a:lnTo>
                  <a:lnTo>
                    <a:pt x="1120" y="161"/>
                  </a:lnTo>
                  <a:lnTo>
                    <a:pt x="1127" y="153"/>
                  </a:lnTo>
                  <a:lnTo>
                    <a:pt x="1132" y="143"/>
                  </a:lnTo>
                  <a:lnTo>
                    <a:pt x="1135" y="132"/>
                  </a:lnTo>
                  <a:lnTo>
                    <a:pt x="1152" y="48"/>
                  </a:lnTo>
                  <a:lnTo>
                    <a:pt x="1152" y="48"/>
                  </a:lnTo>
                  <a:lnTo>
                    <a:pt x="1144" y="48"/>
                  </a:lnTo>
                  <a:lnTo>
                    <a:pt x="1144" y="48"/>
                  </a:lnTo>
                  <a:close/>
                  <a:moveTo>
                    <a:pt x="994" y="56"/>
                  </a:moveTo>
                  <a:lnTo>
                    <a:pt x="994" y="56"/>
                  </a:lnTo>
                  <a:lnTo>
                    <a:pt x="984" y="51"/>
                  </a:lnTo>
                  <a:lnTo>
                    <a:pt x="975" y="46"/>
                  </a:lnTo>
                  <a:lnTo>
                    <a:pt x="963" y="45"/>
                  </a:lnTo>
                  <a:lnTo>
                    <a:pt x="951" y="43"/>
                  </a:lnTo>
                  <a:lnTo>
                    <a:pt x="951" y="43"/>
                  </a:lnTo>
                  <a:lnTo>
                    <a:pt x="933" y="45"/>
                  </a:lnTo>
                  <a:lnTo>
                    <a:pt x="917" y="49"/>
                  </a:lnTo>
                  <a:lnTo>
                    <a:pt x="903" y="56"/>
                  </a:lnTo>
                  <a:lnTo>
                    <a:pt x="890" y="67"/>
                  </a:lnTo>
                  <a:lnTo>
                    <a:pt x="890" y="67"/>
                  </a:lnTo>
                  <a:lnTo>
                    <a:pt x="878" y="80"/>
                  </a:lnTo>
                  <a:lnTo>
                    <a:pt x="870" y="94"/>
                  </a:lnTo>
                  <a:lnTo>
                    <a:pt x="865" y="110"/>
                  </a:lnTo>
                  <a:lnTo>
                    <a:pt x="863" y="127"/>
                  </a:lnTo>
                  <a:lnTo>
                    <a:pt x="863" y="127"/>
                  </a:lnTo>
                  <a:lnTo>
                    <a:pt x="863" y="138"/>
                  </a:lnTo>
                  <a:lnTo>
                    <a:pt x="867" y="150"/>
                  </a:lnTo>
                  <a:lnTo>
                    <a:pt x="871" y="159"/>
                  </a:lnTo>
                  <a:lnTo>
                    <a:pt x="879" y="167"/>
                  </a:lnTo>
                  <a:lnTo>
                    <a:pt x="879" y="167"/>
                  </a:lnTo>
                  <a:lnTo>
                    <a:pt x="887" y="173"/>
                  </a:lnTo>
                  <a:lnTo>
                    <a:pt x="897" y="177"/>
                  </a:lnTo>
                  <a:lnTo>
                    <a:pt x="908" y="180"/>
                  </a:lnTo>
                  <a:lnTo>
                    <a:pt x="921" y="181"/>
                  </a:lnTo>
                  <a:lnTo>
                    <a:pt x="921" y="181"/>
                  </a:lnTo>
                  <a:lnTo>
                    <a:pt x="938" y="180"/>
                  </a:lnTo>
                  <a:lnTo>
                    <a:pt x="954" y="175"/>
                  </a:lnTo>
                  <a:lnTo>
                    <a:pt x="970" y="167"/>
                  </a:lnTo>
                  <a:lnTo>
                    <a:pt x="984" y="156"/>
                  </a:lnTo>
                  <a:lnTo>
                    <a:pt x="984" y="156"/>
                  </a:lnTo>
                  <a:lnTo>
                    <a:pt x="995" y="143"/>
                  </a:lnTo>
                  <a:lnTo>
                    <a:pt x="1003" y="129"/>
                  </a:lnTo>
                  <a:lnTo>
                    <a:pt x="1008" y="113"/>
                  </a:lnTo>
                  <a:lnTo>
                    <a:pt x="1009" y="96"/>
                  </a:lnTo>
                  <a:lnTo>
                    <a:pt x="1009" y="96"/>
                  </a:lnTo>
                  <a:lnTo>
                    <a:pt x="1009" y="84"/>
                  </a:lnTo>
                  <a:lnTo>
                    <a:pt x="1006" y="73"/>
                  </a:lnTo>
                  <a:lnTo>
                    <a:pt x="1000" y="64"/>
                  </a:lnTo>
                  <a:lnTo>
                    <a:pt x="994" y="56"/>
                  </a:lnTo>
                  <a:lnTo>
                    <a:pt x="994" y="56"/>
                  </a:lnTo>
                  <a:close/>
                  <a:moveTo>
                    <a:pt x="894" y="2"/>
                  </a:moveTo>
                  <a:lnTo>
                    <a:pt x="894" y="2"/>
                  </a:lnTo>
                  <a:lnTo>
                    <a:pt x="889" y="2"/>
                  </a:lnTo>
                  <a:lnTo>
                    <a:pt x="883" y="0"/>
                  </a:lnTo>
                  <a:lnTo>
                    <a:pt x="883" y="0"/>
                  </a:lnTo>
                  <a:lnTo>
                    <a:pt x="856" y="43"/>
                  </a:lnTo>
                  <a:lnTo>
                    <a:pt x="829" y="80"/>
                  </a:lnTo>
                  <a:lnTo>
                    <a:pt x="829" y="80"/>
                  </a:lnTo>
                  <a:lnTo>
                    <a:pt x="805" y="0"/>
                  </a:lnTo>
                  <a:lnTo>
                    <a:pt x="805" y="0"/>
                  </a:lnTo>
                  <a:lnTo>
                    <a:pt x="795" y="2"/>
                  </a:lnTo>
                  <a:lnTo>
                    <a:pt x="786" y="2"/>
                  </a:lnTo>
                  <a:lnTo>
                    <a:pt x="786" y="2"/>
                  </a:lnTo>
                  <a:lnTo>
                    <a:pt x="773" y="2"/>
                  </a:lnTo>
                  <a:lnTo>
                    <a:pt x="760" y="0"/>
                  </a:lnTo>
                  <a:lnTo>
                    <a:pt x="795" y="100"/>
                  </a:lnTo>
                  <a:lnTo>
                    <a:pt x="781" y="177"/>
                  </a:lnTo>
                  <a:lnTo>
                    <a:pt x="819" y="177"/>
                  </a:lnTo>
                  <a:lnTo>
                    <a:pt x="833" y="97"/>
                  </a:lnTo>
                  <a:lnTo>
                    <a:pt x="833" y="97"/>
                  </a:lnTo>
                  <a:lnTo>
                    <a:pt x="908" y="0"/>
                  </a:lnTo>
                  <a:lnTo>
                    <a:pt x="908" y="0"/>
                  </a:lnTo>
                  <a:lnTo>
                    <a:pt x="894" y="2"/>
                  </a:lnTo>
                  <a:lnTo>
                    <a:pt x="894" y="2"/>
                  </a:lnTo>
                  <a:close/>
                  <a:moveTo>
                    <a:pt x="721" y="99"/>
                  </a:moveTo>
                  <a:lnTo>
                    <a:pt x="721" y="99"/>
                  </a:lnTo>
                  <a:lnTo>
                    <a:pt x="705" y="119"/>
                  </a:lnTo>
                  <a:lnTo>
                    <a:pt x="691" y="135"/>
                  </a:lnTo>
                  <a:lnTo>
                    <a:pt x="667" y="99"/>
                  </a:lnTo>
                  <a:lnTo>
                    <a:pt x="667" y="99"/>
                  </a:lnTo>
                  <a:lnTo>
                    <a:pt x="681" y="89"/>
                  </a:lnTo>
                  <a:lnTo>
                    <a:pt x="691" y="80"/>
                  </a:lnTo>
                  <a:lnTo>
                    <a:pt x="697" y="70"/>
                  </a:lnTo>
                  <a:lnTo>
                    <a:pt x="698" y="65"/>
                  </a:lnTo>
                  <a:lnTo>
                    <a:pt x="698" y="62"/>
                  </a:lnTo>
                  <a:lnTo>
                    <a:pt x="698" y="62"/>
                  </a:lnTo>
                  <a:lnTo>
                    <a:pt x="698" y="56"/>
                  </a:lnTo>
                  <a:lnTo>
                    <a:pt x="697" y="53"/>
                  </a:lnTo>
                  <a:lnTo>
                    <a:pt x="695" y="48"/>
                  </a:lnTo>
                  <a:lnTo>
                    <a:pt x="692" y="45"/>
                  </a:lnTo>
                  <a:lnTo>
                    <a:pt x="687" y="43"/>
                  </a:lnTo>
                  <a:lnTo>
                    <a:pt x="683" y="41"/>
                  </a:lnTo>
                  <a:lnTo>
                    <a:pt x="668" y="40"/>
                  </a:lnTo>
                  <a:lnTo>
                    <a:pt x="668" y="40"/>
                  </a:lnTo>
                  <a:lnTo>
                    <a:pt x="660" y="40"/>
                  </a:lnTo>
                  <a:lnTo>
                    <a:pt x="654" y="41"/>
                  </a:lnTo>
                  <a:lnTo>
                    <a:pt x="646" y="45"/>
                  </a:lnTo>
                  <a:lnTo>
                    <a:pt x="641" y="49"/>
                  </a:lnTo>
                  <a:lnTo>
                    <a:pt x="641" y="49"/>
                  </a:lnTo>
                  <a:lnTo>
                    <a:pt x="635" y="56"/>
                  </a:lnTo>
                  <a:lnTo>
                    <a:pt x="632" y="62"/>
                  </a:lnTo>
                  <a:lnTo>
                    <a:pt x="630" y="69"/>
                  </a:lnTo>
                  <a:lnTo>
                    <a:pt x="629" y="76"/>
                  </a:lnTo>
                  <a:lnTo>
                    <a:pt x="629" y="76"/>
                  </a:lnTo>
                  <a:lnTo>
                    <a:pt x="629" y="83"/>
                  </a:lnTo>
                  <a:lnTo>
                    <a:pt x="630" y="89"/>
                  </a:lnTo>
                  <a:lnTo>
                    <a:pt x="637" y="103"/>
                  </a:lnTo>
                  <a:lnTo>
                    <a:pt x="637" y="103"/>
                  </a:lnTo>
                  <a:lnTo>
                    <a:pt x="618" y="115"/>
                  </a:lnTo>
                  <a:lnTo>
                    <a:pt x="610" y="119"/>
                  </a:lnTo>
                  <a:lnTo>
                    <a:pt x="603" y="126"/>
                  </a:lnTo>
                  <a:lnTo>
                    <a:pt x="599" y="132"/>
                  </a:lnTo>
                  <a:lnTo>
                    <a:pt x="595" y="137"/>
                  </a:lnTo>
                  <a:lnTo>
                    <a:pt x="592" y="143"/>
                  </a:lnTo>
                  <a:lnTo>
                    <a:pt x="592" y="150"/>
                  </a:lnTo>
                  <a:lnTo>
                    <a:pt x="592" y="150"/>
                  </a:lnTo>
                  <a:lnTo>
                    <a:pt x="592" y="156"/>
                  </a:lnTo>
                  <a:lnTo>
                    <a:pt x="595" y="162"/>
                  </a:lnTo>
                  <a:lnTo>
                    <a:pt x="599" y="167"/>
                  </a:lnTo>
                  <a:lnTo>
                    <a:pt x="602" y="172"/>
                  </a:lnTo>
                  <a:lnTo>
                    <a:pt x="602" y="172"/>
                  </a:lnTo>
                  <a:lnTo>
                    <a:pt x="606" y="175"/>
                  </a:lnTo>
                  <a:lnTo>
                    <a:pt x="613" y="177"/>
                  </a:lnTo>
                  <a:lnTo>
                    <a:pt x="619" y="178"/>
                  </a:lnTo>
                  <a:lnTo>
                    <a:pt x="626" y="178"/>
                  </a:lnTo>
                  <a:lnTo>
                    <a:pt x="626" y="178"/>
                  </a:lnTo>
                  <a:lnTo>
                    <a:pt x="637" y="178"/>
                  </a:lnTo>
                  <a:lnTo>
                    <a:pt x="648" y="175"/>
                  </a:lnTo>
                  <a:lnTo>
                    <a:pt x="659" y="170"/>
                  </a:lnTo>
                  <a:lnTo>
                    <a:pt x="672" y="162"/>
                  </a:lnTo>
                  <a:lnTo>
                    <a:pt x="679" y="177"/>
                  </a:lnTo>
                  <a:lnTo>
                    <a:pt x="718" y="177"/>
                  </a:lnTo>
                  <a:lnTo>
                    <a:pt x="695" y="145"/>
                  </a:lnTo>
                  <a:lnTo>
                    <a:pt x="695" y="145"/>
                  </a:lnTo>
                  <a:lnTo>
                    <a:pt x="730" y="110"/>
                  </a:lnTo>
                  <a:lnTo>
                    <a:pt x="721" y="99"/>
                  </a:lnTo>
                  <a:close/>
                  <a:moveTo>
                    <a:pt x="478" y="45"/>
                  </a:moveTo>
                  <a:lnTo>
                    <a:pt x="478" y="45"/>
                  </a:lnTo>
                  <a:lnTo>
                    <a:pt x="476" y="54"/>
                  </a:lnTo>
                  <a:lnTo>
                    <a:pt x="475" y="61"/>
                  </a:lnTo>
                  <a:lnTo>
                    <a:pt x="475" y="61"/>
                  </a:lnTo>
                  <a:lnTo>
                    <a:pt x="510" y="59"/>
                  </a:lnTo>
                  <a:lnTo>
                    <a:pt x="488" y="177"/>
                  </a:lnTo>
                  <a:lnTo>
                    <a:pt x="514" y="177"/>
                  </a:lnTo>
                  <a:lnTo>
                    <a:pt x="538" y="59"/>
                  </a:lnTo>
                  <a:lnTo>
                    <a:pt x="538" y="59"/>
                  </a:lnTo>
                  <a:lnTo>
                    <a:pt x="559" y="61"/>
                  </a:lnTo>
                  <a:lnTo>
                    <a:pt x="572" y="62"/>
                  </a:lnTo>
                  <a:lnTo>
                    <a:pt x="572" y="62"/>
                  </a:lnTo>
                  <a:lnTo>
                    <a:pt x="572" y="53"/>
                  </a:lnTo>
                  <a:lnTo>
                    <a:pt x="575" y="45"/>
                  </a:lnTo>
                  <a:lnTo>
                    <a:pt x="478" y="45"/>
                  </a:lnTo>
                  <a:close/>
                  <a:moveTo>
                    <a:pt x="449" y="46"/>
                  </a:moveTo>
                  <a:lnTo>
                    <a:pt x="449" y="46"/>
                  </a:lnTo>
                  <a:lnTo>
                    <a:pt x="441" y="43"/>
                  </a:lnTo>
                  <a:lnTo>
                    <a:pt x="435" y="43"/>
                  </a:lnTo>
                  <a:lnTo>
                    <a:pt x="435" y="43"/>
                  </a:lnTo>
                  <a:lnTo>
                    <a:pt x="424" y="45"/>
                  </a:lnTo>
                  <a:lnTo>
                    <a:pt x="415" y="46"/>
                  </a:lnTo>
                  <a:lnTo>
                    <a:pt x="407" y="51"/>
                  </a:lnTo>
                  <a:lnTo>
                    <a:pt x="399" y="56"/>
                  </a:lnTo>
                  <a:lnTo>
                    <a:pt x="399" y="56"/>
                  </a:lnTo>
                  <a:lnTo>
                    <a:pt x="391" y="64"/>
                  </a:lnTo>
                  <a:lnTo>
                    <a:pt x="386" y="72"/>
                  </a:lnTo>
                  <a:lnTo>
                    <a:pt x="383" y="81"/>
                  </a:lnTo>
                  <a:lnTo>
                    <a:pt x="383" y="91"/>
                  </a:lnTo>
                  <a:lnTo>
                    <a:pt x="383" y="91"/>
                  </a:lnTo>
                  <a:lnTo>
                    <a:pt x="383" y="97"/>
                  </a:lnTo>
                  <a:lnTo>
                    <a:pt x="386" y="103"/>
                  </a:lnTo>
                  <a:lnTo>
                    <a:pt x="389" y="110"/>
                  </a:lnTo>
                  <a:lnTo>
                    <a:pt x="394" y="115"/>
                  </a:lnTo>
                  <a:lnTo>
                    <a:pt x="394" y="115"/>
                  </a:lnTo>
                  <a:lnTo>
                    <a:pt x="416" y="129"/>
                  </a:lnTo>
                  <a:lnTo>
                    <a:pt x="416" y="129"/>
                  </a:lnTo>
                  <a:lnTo>
                    <a:pt x="421" y="132"/>
                  </a:lnTo>
                  <a:lnTo>
                    <a:pt x="426" y="137"/>
                  </a:lnTo>
                  <a:lnTo>
                    <a:pt x="427" y="142"/>
                  </a:lnTo>
                  <a:lnTo>
                    <a:pt x="429" y="145"/>
                  </a:lnTo>
                  <a:lnTo>
                    <a:pt x="429" y="145"/>
                  </a:lnTo>
                  <a:lnTo>
                    <a:pt x="427" y="150"/>
                  </a:lnTo>
                  <a:lnTo>
                    <a:pt x="426" y="154"/>
                  </a:lnTo>
                  <a:lnTo>
                    <a:pt x="424" y="159"/>
                  </a:lnTo>
                  <a:lnTo>
                    <a:pt x="421" y="162"/>
                  </a:lnTo>
                  <a:lnTo>
                    <a:pt x="421" y="162"/>
                  </a:lnTo>
                  <a:lnTo>
                    <a:pt x="411" y="167"/>
                  </a:lnTo>
                  <a:lnTo>
                    <a:pt x="402" y="169"/>
                  </a:lnTo>
                  <a:lnTo>
                    <a:pt x="402" y="169"/>
                  </a:lnTo>
                  <a:lnTo>
                    <a:pt x="391" y="167"/>
                  </a:lnTo>
                  <a:lnTo>
                    <a:pt x="384" y="164"/>
                  </a:lnTo>
                  <a:lnTo>
                    <a:pt x="381" y="161"/>
                  </a:lnTo>
                  <a:lnTo>
                    <a:pt x="380" y="158"/>
                  </a:lnTo>
                  <a:lnTo>
                    <a:pt x="378" y="148"/>
                  </a:lnTo>
                  <a:lnTo>
                    <a:pt x="376" y="148"/>
                  </a:lnTo>
                  <a:lnTo>
                    <a:pt x="365" y="172"/>
                  </a:lnTo>
                  <a:lnTo>
                    <a:pt x="365" y="172"/>
                  </a:lnTo>
                  <a:lnTo>
                    <a:pt x="370" y="177"/>
                  </a:lnTo>
                  <a:lnTo>
                    <a:pt x="378" y="178"/>
                  </a:lnTo>
                  <a:lnTo>
                    <a:pt x="386" y="180"/>
                  </a:lnTo>
                  <a:lnTo>
                    <a:pt x="395" y="181"/>
                  </a:lnTo>
                  <a:lnTo>
                    <a:pt x="395" y="181"/>
                  </a:lnTo>
                  <a:lnTo>
                    <a:pt x="407" y="180"/>
                  </a:lnTo>
                  <a:lnTo>
                    <a:pt x="418" y="178"/>
                  </a:lnTo>
                  <a:lnTo>
                    <a:pt x="427" y="173"/>
                  </a:lnTo>
                  <a:lnTo>
                    <a:pt x="435" y="167"/>
                  </a:lnTo>
                  <a:lnTo>
                    <a:pt x="435" y="167"/>
                  </a:lnTo>
                  <a:lnTo>
                    <a:pt x="443" y="161"/>
                  </a:lnTo>
                  <a:lnTo>
                    <a:pt x="449" y="151"/>
                  </a:lnTo>
                  <a:lnTo>
                    <a:pt x="453" y="142"/>
                  </a:lnTo>
                  <a:lnTo>
                    <a:pt x="453" y="130"/>
                  </a:lnTo>
                  <a:lnTo>
                    <a:pt x="453" y="130"/>
                  </a:lnTo>
                  <a:lnTo>
                    <a:pt x="453" y="124"/>
                  </a:lnTo>
                  <a:lnTo>
                    <a:pt x="449" y="118"/>
                  </a:lnTo>
                  <a:lnTo>
                    <a:pt x="446" y="111"/>
                  </a:lnTo>
                  <a:lnTo>
                    <a:pt x="441" y="107"/>
                  </a:lnTo>
                  <a:lnTo>
                    <a:pt x="441" y="107"/>
                  </a:lnTo>
                  <a:lnTo>
                    <a:pt x="419" y="92"/>
                  </a:lnTo>
                  <a:lnTo>
                    <a:pt x="419" y="92"/>
                  </a:lnTo>
                  <a:lnTo>
                    <a:pt x="415" y="89"/>
                  </a:lnTo>
                  <a:lnTo>
                    <a:pt x="410" y="84"/>
                  </a:lnTo>
                  <a:lnTo>
                    <a:pt x="408" y="80"/>
                  </a:lnTo>
                  <a:lnTo>
                    <a:pt x="407" y="75"/>
                  </a:lnTo>
                  <a:lnTo>
                    <a:pt x="407" y="75"/>
                  </a:lnTo>
                  <a:lnTo>
                    <a:pt x="408" y="72"/>
                  </a:lnTo>
                  <a:lnTo>
                    <a:pt x="408" y="67"/>
                  </a:lnTo>
                  <a:lnTo>
                    <a:pt x="411" y="64"/>
                  </a:lnTo>
                  <a:lnTo>
                    <a:pt x="415" y="61"/>
                  </a:lnTo>
                  <a:lnTo>
                    <a:pt x="415" y="61"/>
                  </a:lnTo>
                  <a:lnTo>
                    <a:pt x="422" y="56"/>
                  </a:lnTo>
                  <a:lnTo>
                    <a:pt x="432" y="54"/>
                  </a:lnTo>
                  <a:lnTo>
                    <a:pt x="432" y="54"/>
                  </a:lnTo>
                  <a:lnTo>
                    <a:pt x="438" y="56"/>
                  </a:lnTo>
                  <a:lnTo>
                    <a:pt x="445" y="59"/>
                  </a:lnTo>
                  <a:lnTo>
                    <a:pt x="445" y="59"/>
                  </a:lnTo>
                  <a:lnTo>
                    <a:pt x="449" y="64"/>
                  </a:lnTo>
                  <a:lnTo>
                    <a:pt x="451" y="72"/>
                  </a:lnTo>
                  <a:lnTo>
                    <a:pt x="454" y="72"/>
                  </a:lnTo>
                  <a:lnTo>
                    <a:pt x="464" y="53"/>
                  </a:lnTo>
                  <a:lnTo>
                    <a:pt x="464" y="53"/>
                  </a:lnTo>
                  <a:lnTo>
                    <a:pt x="459" y="49"/>
                  </a:lnTo>
                  <a:lnTo>
                    <a:pt x="449" y="46"/>
                  </a:lnTo>
                  <a:lnTo>
                    <a:pt x="449" y="46"/>
                  </a:lnTo>
                  <a:close/>
                  <a:moveTo>
                    <a:pt x="364" y="46"/>
                  </a:moveTo>
                  <a:lnTo>
                    <a:pt x="364" y="46"/>
                  </a:lnTo>
                  <a:lnTo>
                    <a:pt x="357" y="46"/>
                  </a:lnTo>
                  <a:lnTo>
                    <a:pt x="340" y="135"/>
                  </a:lnTo>
                  <a:lnTo>
                    <a:pt x="273" y="46"/>
                  </a:lnTo>
                  <a:lnTo>
                    <a:pt x="257" y="46"/>
                  </a:lnTo>
                  <a:lnTo>
                    <a:pt x="231" y="177"/>
                  </a:lnTo>
                  <a:lnTo>
                    <a:pt x="246" y="177"/>
                  </a:lnTo>
                  <a:lnTo>
                    <a:pt x="264" y="83"/>
                  </a:lnTo>
                  <a:lnTo>
                    <a:pt x="330" y="177"/>
                  </a:lnTo>
                  <a:lnTo>
                    <a:pt x="346" y="177"/>
                  </a:lnTo>
                  <a:lnTo>
                    <a:pt x="372" y="46"/>
                  </a:lnTo>
                  <a:lnTo>
                    <a:pt x="372" y="46"/>
                  </a:lnTo>
                  <a:lnTo>
                    <a:pt x="364" y="46"/>
                  </a:lnTo>
                  <a:lnTo>
                    <a:pt x="364" y="46"/>
                  </a:lnTo>
                  <a:close/>
                  <a:moveTo>
                    <a:pt x="194" y="46"/>
                  </a:moveTo>
                  <a:lnTo>
                    <a:pt x="143" y="46"/>
                  </a:lnTo>
                  <a:lnTo>
                    <a:pt x="118" y="177"/>
                  </a:lnTo>
                  <a:lnTo>
                    <a:pt x="146" y="177"/>
                  </a:lnTo>
                  <a:lnTo>
                    <a:pt x="158" y="118"/>
                  </a:lnTo>
                  <a:lnTo>
                    <a:pt x="161" y="118"/>
                  </a:lnTo>
                  <a:lnTo>
                    <a:pt x="183" y="177"/>
                  </a:lnTo>
                  <a:lnTo>
                    <a:pt x="216" y="177"/>
                  </a:lnTo>
                  <a:lnTo>
                    <a:pt x="188" y="113"/>
                  </a:lnTo>
                  <a:lnTo>
                    <a:pt x="188" y="113"/>
                  </a:lnTo>
                  <a:lnTo>
                    <a:pt x="204" y="107"/>
                  </a:lnTo>
                  <a:lnTo>
                    <a:pt x="215" y="99"/>
                  </a:lnTo>
                  <a:lnTo>
                    <a:pt x="215" y="99"/>
                  </a:lnTo>
                  <a:lnTo>
                    <a:pt x="219" y="94"/>
                  </a:lnTo>
                  <a:lnTo>
                    <a:pt x="223" y="88"/>
                  </a:lnTo>
                  <a:lnTo>
                    <a:pt x="226" y="81"/>
                  </a:lnTo>
                  <a:lnTo>
                    <a:pt x="226" y="73"/>
                  </a:lnTo>
                  <a:lnTo>
                    <a:pt x="226" y="73"/>
                  </a:lnTo>
                  <a:lnTo>
                    <a:pt x="226" y="67"/>
                  </a:lnTo>
                  <a:lnTo>
                    <a:pt x="224" y="61"/>
                  </a:lnTo>
                  <a:lnTo>
                    <a:pt x="221" y="57"/>
                  </a:lnTo>
                  <a:lnTo>
                    <a:pt x="218" y="53"/>
                  </a:lnTo>
                  <a:lnTo>
                    <a:pt x="213" y="49"/>
                  </a:lnTo>
                  <a:lnTo>
                    <a:pt x="208" y="48"/>
                  </a:lnTo>
                  <a:lnTo>
                    <a:pt x="194" y="46"/>
                  </a:lnTo>
                  <a:lnTo>
                    <a:pt x="194" y="46"/>
                  </a:lnTo>
                  <a:close/>
                  <a:moveTo>
                    <a:pt x="34" y="0"/>
                  </a:moveTo>
                  <a:lnTo>
                    <a:pt x="0" y="177"/>
                  </a:lnTo>
                  <a:lnTo>
                    <a:pt x="99" y="177"/>
                  </a:lnTo>
                  <a:lnTo>
                    <a:pt x="99" y="177"/>
                  </a:lnTo>
                  <a:lnTo>
                    <a:pt x="97" y="170"/>
                  </a:lnTo>
                  <a:lnTo>
                    <a:pt x="97" y="165"/>
                  </a:lnTo>
                  <a:lnTo>
                    <a:pt x="99" y="161"/>
                  </a:lnTo>
                  <a:lnTo>
                    <a:pt x="102" y="156"/>
                  </a:lnTo>
                  <a:lnTo>
                    <a:pt x="102" y="156"/>
                  </a:lnTo>
                  <a:lnTo>
                    <a:pt x="50" y="159"/>
                  </a:lnTo>
                  <a:lnTo>
                    <a:pt x="42" y="159"/>
                  </a:lnTo>
                  <a:lnTo>
                    <a:pt x="54" y="91"/>
                  </a:lnTo>
                  <a:lnTo>
                    <a:pt x="54" y="91"/>
                  </a:lnTo>
                  <a:lnTo>
                    <a:pt x="88" y="92"/>
                  </a:lnTo>
                  <a:lnTo>
                    <a:pt x="113" y="96"/>
                  </a:lnTo>
                  <a:lnTo>
                    <a:pt x="113" y="96"/>
                  </a:lnTo>
                  <a:lnTo>
                    <a:pt x="113" y="81"/>
                  </a:lnTo>
                  <a:lnTo>
                    <a:pt x="118" y="73"/>
                  </a:lnTo>
                  <a:lnTo>
                    <a:pt x="118" y="73"/>
                  </a:lnTo>
                  <a:lnTo>
                    <a:pt x="75" y="75"/>
                  </a:lnTo>
                  <a:lnTo>
                    <a:pt x="75" y="75"/>
                  </a:lnTo>
                  <a:lnTo>
                    <a:pt x="59" y="75"/>
                  </a:lnTo>
                  <a:lnTo>
                    <a:pt x="69" y="19"/>
                  </a:lnTo>
                  <a:lnTo>
                    <a:pt x="83" y="19"/>
                  </a:lnTo>
                  <a:lnTo>
                    <a:pt x="83" y="19"/>
                  </a:lnTo>
                  <a:lnTo>
                    <a:pt x="105" y="19"/>
                  </a:lnTo>
                  <a:lnTo>
                    <a:pt x="127" y="22"/>
                  </a:lnTo>
                  <a:lnTo>
                    <a:pt x="127" y="22"/>
                  </a:lnTo>
                  <a:lnTo>
                    <a:pt x="129" y="10"/>
                  </a:lnTo>
                  <a:lnTo>
                    <a:pt x="132" y="0"/>
                  </a:lnTo>
                  <a:lnTo>
                    <a:pt x="34" y="0"/>
                  </a:lnTo>
                  <a:close/>
                  <a:moveTo>
                    <a:pt x="662" y="91"/>
                  </a:moveTo>
                  <a:lnTo>
                    <a:pt x="662" y="91"/>
                  </a:lnTo>
                  <a:lnTo>
                    <a:pt x="657" y="78"/>
                  </a:lnTo>
                  <a:lnTo>
                    <a:pt x="654" y="69"/>
                  </a:lnTo>
                  <a:lnTo>
                    <a:pt x="654" y="69"/>
                  </a:lnTo>
                  <a:lnTo>
                    <a:pt x="656" y="61"/>
                  </a:lnTo>
                  <a:lnTo>
                    <a:pt x="659" y="56"/>
                  </a:lnTo>
                  <a:lnTo>
                    <a:pt x="659" y="56"/>
                  </a:lnTo>
                  <a:lnTo>
                    <a:pt x="665" y="51"/>
                  </a:lnTo>
                  <a:lnTo>
                    <a:pt x="672" y="49"/>
                  </a:lnTo>
                  <a:lnTo>
                    <a:pt x="672" y="49"/>
                  </a:lnTo>
                  <a:lnTo>
                    <a:pt x="676" y="51"/>
                  </a:lnTo>
                  <a:lnTo>
                    <a:pt x="679" y="53"/>
                  </a:lnTo>
                  <a:lnTo>
                    <a:pt x="679" y="53"/>
                  </a:lnTo>
                  <a:lnTo>
                    <a:pt x="683" y="57"/>
                  </a:lnTo>
                  <a:lnTo>
                    <a:pt x="683" y="62"/>
                  </a:lnTo>
                  <a:lnTo>
                    <a:pt x="683" y="62"/>
                  </a:lnTo>
                  <a:lnTo>
                    <a:pt x="683" y="70"/>
                  </a:lnTo>
                  <a:lnTo>
                    <a:pt x="678" y="76"/>
                  </a:lnTo>
                  <a:lnTo>
                    <a:pt x="672" y="84"/>
                  </a:lnTo>
                  <a:lnTo>
                    <a:pt x="662" y="91"/>
                  </a:lnTo>
                  <a:lnTo>
                    <a:pt x="662" y="91"/>
                  </a:lnTo>
                  <a:close/>
                  <a:moveTo>
                    <a:pt x="645" y="164"/>
                  </a:moveTo>
                  <a:lnTo>
                    <a:pt x="645" y="164"/>
                  </a:lnTo>
                  <a:lnTo>
                    <a:pt x="633" y="162"/>
                  </a:lnTo>
                  <a:lnTo>
                    <a:pt x="629" y="161"/>
                  </a:lnTo>
                  <a:lnTo>
                    <a:pt x="626" y="158"/>
                  </a:lnTo>
                  <a:lnTo>
                    <a:pt x="624" y="154"/>
                  </a:lnTo>
                  <a:lnTo>
                    <a:pt x="621" y="151"/>
                  </a:lnTo>
                  <a:lnTo>
                    <a:pt x="619" y="140"/>
                  </a:lnTo>
                  <a:lnTo>
                    <a:pt x="619" y="140"/>
                  </a:lnTo>
                  <a:lnTo>
                    <a:pt x="621" y="132"/>
                  </a:lnTo>
                  <a:lnTo>
                    <a:pt x="627" y="124"/>
                  </a:lnTo>
                  <a:lnTo>
                    <a:pt x="627" y="124"/>
                  </a:lnTo>
                  <a:lnTo>
                    <a:pt x="633" y="116"/>
                  </a:lnTo>
                  <a:lnTo>
                    <a:pt x="640" y="113"/>
                  </a:lnTo>
                  <a:lnTo>
                    <a:pt x="667" y="156"/>
                  </a:lnTo>
                  <a:lnTo>
                    <a:pt x="667" y="156"/>
                  </a:lnTo>
                  <a:lnTo>
                    <a:pt x="654" y="162"/>
                  </a:lnTo>
                  <a:lnTo>
                    <a:pt x="645" y="164"/>
                  </a:lnTo>
                  <a:lnTo>
                    <a:pt x="645" y="164"/>
                  </a:lnTo>
                  <a:close/>
                  <a:moveTo>
                    <a:pt x="189" y="99"/>
                  </a:moveTo>
                  <a:lnTo>
                    <a:pt x="189" y="99"/>
                  </a:lnTo>
                  <a:lnTo>
                    <a:pt x="185" y="103"/>
                  </a:lnTo>
                  <a:lnTo>
                    <a:pt x="180" y="107"/>
                  </a:lnTo>
                  <a:lnTo>
                    <a:pt x="173" y="108"/>
                  </a:lnTo>
                  <a:lnTo>
                    <a:pt x="165" y="110"/>
                  </a:lnTo>
                  <a:lnTo>
                    <a:pt x="161" y="110"/>
                  </a:lnTo>
                  <a:lnTo>
                    <a:pt x="170" y="59"/>
                  </a:lnTo>
                  <a:lnTo>
                    <a:pt x="181" y="59"/>
                  </a:lnTo>
                  <a:lnTo>
                    <a:pt x="181" y="59"/>
                  </a:lnTo>
                  <a:lnTo>
                    <a:pt x="188" y="61"/>
                  </a:lnTo>
                  <a:lnTo>
                    <a:pt x="192" y="62"/>
                  </a:lnTo>
                  <a:lnTo>
                    <a:pt x="196" y="67"/>
                  </a:lnTo>
                  <a:lnTo>
                    <a:pt x="197" y="73"/>
                  </a:lnTo>
                  <a:lnTo>
                    <a:pt x="197" y="73"/>
                  </a:lnTo>
                  <a:lnTo>
                    <a:pt x="196" y="81"/>
                  </a:lnTo>
                  <a:lnTo>
                    <a:pt x="194" y="88"/>
                  </a:lnTo>
                  <a:lnTo>
                    <a:pt x="192" y="94"/>
                  </a:lnTo>
                  <a:lnTo>
                    <a:pt x="189" y="99"/>
                  </a:lnTo>
                  <a:lnTo>
                    <a:pt x="189" y="99"/>
                  </a:lnTo>
                  <a:close/>
                </a:path>
              </a:pathLst>
            </a:custGeom>
            <a:grpFill/>
            <a:ln w="9525">
              <a:noFill/>
              <a:round/>
              <a:headEnd/>
              <a:tailEnd/>
            </a:ln>
          </p:spPr>
          <p:txBody>
            <a:bodyPr/>
            <a:lstStyle/>
            <a:p>
              <a:endParaRPr lang="en-GB" dirty="0">
                <a:solidFill>
                  <a:schemeClr val="bg1"/>
                </a:solidFill>
              </a:endParaRPr>
            </a:p>
          </p:txBody>
        </p:sp>
        <p:sp>
          <p:nvSpPr>
            <p:cNvPr id="13" name="Freeform 39"/>
            <p:cNvSpPr>
              <a:spLocks noEditPoints="1"/>
            </p:cNvSpPr>
            <p:nvPr userDrawn="1"/>
          </p:nvSpPr>
          <p:spPr bwMode="black">
            <a:xfrm>
              <a:off x="4673" y="4207"/>
              <a:ext cx="50" cy="58"/>
            </a:xfrm>
            <a:custGeom>
              <a:avLst/>
              <a:gdLst/>
              <a:ahLst/>
              <a:cxnLst>
                <a:cxn ang="0">
                  <a:pos x="70" y="38"/>
                </a:cxn>
                <a:cxn ang="0">
                  <a:pos x="65" y="54"/>
                </a:cxn>
                <a:cxn ang="0">
                  <a:pos x="57" y="65"/>
                </a:cxn>
                <a:cxn ang="0">
                  <a:pos x="47" y="72"/>
                </a:cxn>
                <a:cxn ang="0">
                  <a:pos x="36" y="75"/>
                </a:cxn>
                <a:cxn ang="0">
                  <a:pos x="31" y="73"/>
                </a:cxn>
                <a:cxn ang="0">
                  <a:pos x="24" y="70"/>
                </a:cxn>
                <a:cxn ang="0">
                  <a:pos x="19" y="62"/>
                </a:cxn>
                <a:cxn ang="0">
                  <a:pos x="19" y="49"/>
                </a:cxn>
                <a:cxn ang="0">
                  <a:pos x="19" y="41"/>
                </a:cxn>
                <a:cxn ang="0">
                  <a:pos x="30" y="16"/>
                </a:cxn>
                <a:cxn ang="0">
                  <a:pos x="39" y="10"/>
                </a:cxn>
                <a:cxn ang="0">
                  <a:pos x="51" y="7"/>
                </a:cxn>
                <a:cxn ang="0">
                  <a:pos x="55" y="7"/>
                </a:cxn>
                <a:cxn ang="0">
                  <a:pos x="65" y="11"/>
                </a:cxn>
                <a:cxn ang="0">
                  <a:pos x="70" y="19"/>
                </a:cxn>
                <a:cxn ang="0">
                  <a:pos x="70" y="30"/>
                </a:cxn>
                <a:cxn ang="0">
                  <a:pos x="70" y="38"/>
                </a:cxn>
                <a:cxn ang="0">
                  <a:pos x="52" y="0"/>
                </a:cxn>
                <a:cxn ang="0">
                  <a:pos x="33" y="3"/>
                </a:cxn>
                <a:cxn ang="0">
                  <a:pos x="19" y="11"/>
                </a:cxn>
                <a:cxn ang="0">
                  <a:pos x="8" y="24"/>
                </a:cxn>
                <a:cxn ang="0">
                  <a:pos x="1" y="40"/>
                </a:cxn>
                <a:cxn ang="0">
                  <a:pos x="0" y="51"/>
                </a:cxn>
                <a:cxn ang="0">
                  <a:pos x="3" y="65"/>
                </a:cxn>
                <a:cxn ang="0">
                  <a:pos x="12" y="76"/>
                </a:cxn>
                <a:cxn ang="0">
                  <a:pos x="27" y="81"/>
                </a:cxn>
                <a:cxn ang="0">
                  <a:pos x="35" y="81"/>
                </a:cxn>
                <a:cxn ang="0">
                  <a:pos x="60" y="103"/>
                </a:cxn>
                <a:cxn ang="0">
                  <a:pos x="70" y="99"/>
                </a:cxn>
                <a:cxn ang="0">
                  <a:pos x="77" y="97"/>
                </a:cxn>
                <a:cxn ang="0">
                  <a:pos x="51" y="80"/>
                </a:cxn>
                <a:cxn ang="0">
                  <a:pos x="76" y="64"/>
                </a:cxn>
                <a:cxn ang="0">
                  <a:pos x="85" y="46"/>
                </a:cxn>
                <a:cxn ang="0">
                  <a:pos x="87" y="40"/>
                </a:cxn>
                <a:cxn ang="0">
                  <a:pos x="87" y="22"/>
                </a:cxn>
                <a:cxn ang="0">
                  <a:pos x="81" y="10"/>
                </a:cxn>
                <a:cxn ang="0">
                  <a:pos x="70" y="2"/>
                </a:cxn>
                <a:cxn ang="0">
                  <a:pos x="52" y="0"/>
                </a:cxn>
              </a:cxnLst>
              <a:rect l="0" t="0" r="r" b="b"/>
              <a:pathLst>
                <a:path w="89" h="103">
                  <a:moveTo>
                    <a:pt x="70" y="38"/>
                  </a:moveTo>
                  <a:lnTo>
                    <a:pt x="70" y="38"/>
                  </a:lnTo>
                  <a:lnTo>
                    <a:pt x="66" y="46"/>
                  </a:lnTo>
                  <a:lnTo>
                    <a:pt x="65" y="54"/>
                  </a:lnTo>
                  <a:lnTo>
                    <a:pt x="60" y="61"/>
                  </a:lnTo>
                  <a:lnTo>
                    <a:pt x="57" y="65"/>
                  </a:lnTo>
                  <a:lnTo>
                    <a:pt x="52" y="70"/>
                  </a:lnTo>
                  <a:lnTo>
                    <a:pt x="47" y="72"/>
                  </a:lnTo>
                  <a:lnTo>
                    <a:pt x="43" y="73"/>
                  </a:lnTo>
                  <a:lnTo>
                    <a:pt x="36" y="75"/>
                  </a:lnTo>
                  <a:lnTo>
                    <a:pt x="36" y="75"/>
                  </a:lnTo>
                  <a:lnTo>
                    <a:pt x="31" y="73"/>
                  </a:lnTo>
                  <a:lnTo>
                    <a:pt x="28" y="73"/>
                  </a:lnTo>
                  <a:lnTo>
                    <a:pt x="24" y="70"/>
                  </a:lnTo>
                  <a:lnTo>
                    <a:pt x="22" y="67"/>
                  </a:lnTo>
                  <a:lnTo>
                    <a:pt x="19" y="62"/>
                  </a:lnTo>
                  <a:lnTo>
                    <a:pt x="19" y="57"/>
                  </a:lnTo>
                  <a:lnTo>
                    <a:pt x="19" y="49"/>
                  </a:lnTo>
                  <a:lnTo>
                    <a:pt x="19" y="41"/>
                  </a:lnTo>
                  <a:lnTo>
                    <a:pt x="19" y="41"/>
                  </a:lnTo>
                  <a:lnTo>
                    <a:pt x="24" y="27"/>
                  </a:lnTo>
                  <a:lnTo>
                    <a:pt x="30" y="16"/>
                  </a:lnTo>
                  <a:lnTo>
                    <a:pt x="35" y="13"/>
                  </a:lnTo>
                  <a:lnTo>
                    <a:pt x="39" y="10"/>
                  </a:lnTo>
                  <a:lnTo>
                    <a:pt x="46" y="7"/>
                  </a:lnTo>
                  <a:lnTo>
                    <a:pt x="51" y="7"/>
                  </a:lnTo>
                  <a:lnTo>
                    <a:pt x="51" y="7"/>
                  </a:lnTo>
                  <a:lnTo>
                    <a:pt x="55" y="7"/>
                  </a:lnTo>
                  <a:lnTo>
                    <a:pt x="60" y="8"/>
                  </a:lnTo>
                  <a:lnTo>
                    <a:pt x="65" y="11"/>
                  </a:lnTo>
                  <a:lnTo>
                    <a:pt x="66" y="14"/>
                  </a:lnTo>
                  <a:lnTo>
                    <a:pt x="70" y="19"/>
                  </a:lnTo>
                  <a:lnTo>
                    <a:pt x="70" y="24"/>
                  </a:lnTo>
                  <a:lnTo>
                    <a:pt x="70" y="30"/>
                  </a:lnTo>
                  <a:lnTo>
                    <a:pt x="70" y="38"/>
                  </a:lnTo>
                  <a:lnTo>
                    <a:pt x="70" y="38"/>
                  </a:lnTo>
                  <a:close/>
                  <a:moveTo>
                    <a:pt x="52" y="0"/>
                  </a:moveTo>
                  <a:lnTo>
                    <a:pt x="52" y="0"/>
                  </a:lnTo>
                  <a:lnTo>
                    <a:pt x="43" y="0"/>
                  </a:lnTo>
                  <a:lnTo>
                    <a:pt x="33" y="3"/>
                  </a:lnTo>
                  <a:lnTo>
                    <a:pt x="25" y="7"/>
                  </a:lnTo>
                  <a:lnTo>
                    <a:pt x="19" y="11"/>
                  </a:lnTo>
                  <a:lnTo>
                    <a:pt x="12" y="18"/>
                  </a:lnTo>
                  <a:lnTo>
                    <a:pt x="8" y="24"/>
                  </a:lnTo>
                  <a:lnTo>
                    <a:pt x="3" y="32"/>
                  </a:lnTo>
                  <a:lnTo>
                    <a:pt x="1" y="40"/>
                  </a:lnTo>
                  <a:lnTo>
                    <a:pt x="1" y="40"/>
                  </a:lnTo>
                  <a:lnTo>
                    <a:pt x="0" y="51"/>
                  </a:lnTo>
                  <a:lnTo>
                    <a:pt x="0" y="59"/>
                  </a:lnTo>
                  <a:lnTo>
                    <a:pt x="3" y="65"/>
                  </a:lnTo>
                  <a:lnTo>
                    <a:pt x="8" y="72"/>
                  </a:lnTo>
                  <a:lnTo>
                    <a:pt x="12" y="76"/>
                  </a:lnTo>
                  <a:lnTo>
                    <a:pt x="19" y="80"/>
                  </a:lnTo>
                  <a:lnTo>
                    <a:pt x="27" y="81"/>
                  </a:lnTo>
                  <a:lnTo>
                    <a:pt x="35" y="81"/>
                  </a:lnTo>
                  <a:lnTo>
                    <a:pt x="35" y="81"/>
                  </a:lnTo>
                  <a:lnTo>
                    <a:pt x="49" y="92"/>
                  </a:lnTo>
                  <a:lnTo>
                    <a:pt x="60" y="103"/>
                  </a:lnTo>
                  <a:lnTo>
                    <a:pt x="60" y="103"/>
                  </a:lnTo>
                  <a:lnTo>
                    <a:pt x="70" y="99"/>
                  </a:lnTo>
                  <a:lnTo>
                    <a:pt x="77" y="97"/>
                  </a:lnTo>
                  <a:lnTo>
                    <a:pt x="77" y="97"/>
                  </a:lnTo>
                  <a:lnTo>
                    <a:pt x="51" y="80"/>
                  </a:lnTo>
                  <a:lnTo>
                    <a:pt x="51" y="80"/>
                  </a:lnTo>
                  <a:lnTo>
                    <a:pt x="65" y="73"/>
                  </a:lnTo>
                  <a:lnTo>
                    <a:pt x="76" y="64"/>
                  </a:lnTo>
                  <a:lnTo>
                    <a:pt x="84" y="53"/>
                  </a:lnTo>
                  <a:lnTo>
                    <a:pt x="85" y="46"/>
                  </a:lnTo>
                  <a:lnTo>
                    <a:pt x="87" y="40"/>
                  </a:lnTo>
                  <a:lnTo>
                    <a:pt x="87" y="40"/>
                  </a:lnTo>
                  <a:lnTo>
                    <a:pt x="89" y="30"/>
                  </a:lnTo>
                  <a:lnTo>
                    <a:pt x="87" y="22"/>
                  </a:lnTo>
                  <a:lnTo>
                    <a:pt x="85" y="16"/>
                  </a:lnTo>
                  <a:lnTo>
                    <a:pt x="81" y="10"/>
                  </a:lnTo>
                  <a:lnTo>
                    <a:pt x="76" y="5"/>
                  </a:lnTo>
                  <a:lnTo>
                    <a:pt x="70" y="2"/>
                  </a:lnTo>
                  <a:lnTo>
                    <a:pt x="62" y="0"/>
                  </a:lnTo>
                  <a:lnTo>
                    <a:pt x="52" y="0"/>
                  </a:lnTo>
                  <a:lnTo>
                    <a:pt x="52" y="0"/>
                  </a:lnTo>
                  <a:close/>
                </a:path>
              </a:pathLst>
            </a:custGeom>
            <a:grpFill/>
            <a:ln w="9525">
              <a:noFill/>
              <a:round/>
              <a:headEnd/>
              <a:tailEnd/>
            </a:ln>
          </p:spPr>
          <p:txBody>
            <a:bodyPr/>
            <a:lstStyle/>
            <a:p>
              <a:endParaRPr lang="en-GB" dirty="0">
                <a:solidFill>
                  <a:schemeClr val="bg1"/>
                </a:solidFill>
              </a:endParaRPr>
            </a:p>
          </p:txBody>
        </p:sp>
        <p:sp>
          <p:nvSpPr>
            <p:cNvPr id="14" name="Freeform 40"/>
            <p:cNvSpPr>
              <a:spLocks/>
            </p:cNvSpPr>
            <p:nvPr userDrawn="1"/>
          </p:nvSpPr>
          <p:spPr bwMode="black">
            <a:xfrm>
              <a:off x="4726" y="4221"/>
              <a:ext cx="33" cy="31"/>
            </a:xfrm>
            <a:custGeom>
              <a:avLst/>
              <a:gdLst/>
              <a:ahLst/>
              <a:cxnLst>
                <a:cxn ang="0">
                  <a:pos x="33" y="48"/>
                </a:cxn>
                <a:cxn ang="0">
                  <a:pos x="33" y="48"/>
                </a:cxn>
                <a:cxn ang="0">
                  <a:pos x="33" y="48"/>
                </a:cxn>
                <a:cxn ang="0">
                  <a:pos x="28" y="51"/>
                </a:cxn>
                <a:cxn ang="0">
                  <a:pos x="24" y="54"/>
                </a:cxn>
                <a:cxn ang="0">
                  <a:pos x="19" y="57"/>
                </a:cxn>
                <a:cxn ang="0">
                  <a:pos x="14" y="57"/>
                </a:cxn>
                <a:cxn ang="0">
                  <a:pos x="14" y="57"/>
                </a:cxn>
                <a:cxn ang="0">
                  <a:pos x="6" y="56"/>
                </a:cxn>
                <a:cxn ang="0">
                  <a:pos x="2" y="52"/>
                </a:cxn>
                <a:cxn ang="0">
                  <a:pos x="0" y="46"/>
                </a:cxn>
                <a:cxn ang="0">
                  <a:pos x="0" y="37"/>
                </a:cxn>
                <a:cxn ang="0">
                  <a:pos x="0" y="37"/>
                </a:cxn>
                <a:cxn ang="0">
                  <a:pos x="5" y="17"/>
                </a:cxn>
                <a:cxn ang="0">
                  <a:pos x="5" y="17"/>
                </a:cxn>
                <a:cxn ang="0">
                  <a:pos x="8" y="0"/>
                </a:cxn>
                <a:cxn ang="0">
                  <a:pos x="8" y="0"/>
                </a:cxn>
                <a:cxn ang="0">
                  <a:pos x="16" y="2"/>
                </a:cxn>
                <a:cxn ang="0">
                  <a:pos x="16" y="2"/>
                </a:cxn>
                <a:cxn ang="0">
                  <a:pos x="24" y="0"/>
                </a:cxn>
                <a:cxn ang="0">
                  <a:pos x="24" y="0"/>
                </a:cxn>
                <a:cxn ang="0">
                  <a:pos x="21" y="14"/>
                </a:cxn>
                <a:cxn ang="0">
                  <a:pos x="17" y="33"/>
                </a:cxn>
                <a:cxn ang="0">
                  <a:pos x="17" y="33"/>
                </a:cxn>
                <a:cxn ang="0">
                  <a:pos x="16" y="40"/>
                </a:cxn>
                <a:cxn ang="0">
                  <a:pos x="17" y="45"/>
                </a:cxn>
                <a:cxn ang="0">
                  <a:pos x="19" y="46"/>
                </a:cxn>
                <a:cxn ang="0">
                  <a:pos x="24" y="48"/>
                </a:cxn>
                <a:cxn ang="0">
                  <a:pos x="24" y="48"/>
                </a:cxn>
                <a:cxn ang="0">
                  <a:pos x="28" y="46"/>
                </a:cxn>
                <a:cxn ang="0">
                  <a:pos x="32" y="43"/>
                </a:cxn>
                <a:cxn ang="0">
                  <a:pos x="35" y="38"/>
                </a:cxn>
                <a:cxn ang="0">
                  <a:pos x="36" y="30"/>
                </a:cxn>
                <a:cxn ang="0">
                  <a:pos x="38" y="25"/>
                </a:cxn>
                <a:cxn ang="0">
                  <a:pos x="38" y="25"/>
                </a:cxn>
                <a:cxn ang="0">
                  <a:pos x="41" y="0"/>
                </a:cxn>
                <a:cxn ang="0">
                  <a:pos x="41" y="0"/>
                </a:cxn>
                <a:cxn ang="0">
                  <a:pos x="51" y="2"/>
                </a:cxn>
                <a:cxn ang="0">
                  <a:pos x="51" y="2"/>
                </a:cxn>
                <a:cxn ang="0">
                  <a:pos x="59" y="0"/>
                </a:cxn>
                <a:cxn ang="0">
                  <a:pos x="59" y="0"/>
                </a:cxn>
                <a:cxn ang="0">
                  <a:pos x="52" y="25"/>
                </a:cxn>
                <a:cxn ang="0">
                  <a:pos x="52" y="30"/>
                </a:cxn>
                <a:cxn ang="0">
                  <a:pos x="52" y="30"/>
                </a:cxn>
                <a:cxn ang="0">
                  <a:pos x="48" y="56"/>
                </a:cxn>
                <a:cxn ang="0">
                  <a:pos x="48" y="56"/>
                </a:cxn>
                <a:cxn ang="0">
                  <a:pos x="40" y="56"/>
                </a:cxn>
                <a:cxn ang="0">
                  <a:pos x="40" y="56"/>
                </a:cxn>
                <a:cxn ang="0">
                  <a:pos x="32" y="56"/>
                </a:cxn>
                <a:cxn ang="0">
                  <a:pos x="33" y="48"/>
                </a:cxn>
              </a:cxnLst>
              <a:rect l="0" t="0" r="r" b="b"/>
              <a:pathLst>
                <a:path w="59" h="57">
                  <a:moveTo>
                    <a:pt x="33" y="48"/>
                  </a:moveTo>
                  <a:lnTo>
                    <a:pt x="33" y="48"/>
                  </a:lnTo>
                  <a:lnTo>
                    <a:pt x="33" y="48"/>
                  </a:lnTo>
                  <a:lnTo>
                    <a:pt x="28" y="51"/>
                  </a:lnTo>
                  <a:lnTo>
                    <a:pt x="24" y="54"/>
                  </a:lnTo>
                  <a:lnTo>
                    <a:pt x="19" y="57"/>
                  </a:lnTo>
                  <a:lnTo>
                    <a:pt x="14" y="57"/>
                  </a:lnTo>
                  <a:lnTo>
                    <a:pt x="14" y="57"/>
                  </a:lnTo>
                  <a:lnTo>
                    <a:pt x="6" y="56"/>
                  </a:lnTo>
                  <a:lnTo>
                    <a:pt x="2" y="52"/>
                  </a:lnTo>
                  <a:lnTo>
                    <a:pt x="0" y="46"/>
                  </a:lnTo>
                  <a:lnTo>
                    <a:pt x="0" y="37"/>
                  </a:lnTo>
                  <a:lnTo>
                    <a:pt x="0" y="37"/>
                  </a:lnTo>
                  <a:lnTo>
                    <a:pt x="5" y="17"/>
                  </a:lnTo>
                  <a:lnTo>
                    <a:pt x="5" y="17"/>
                  </a:lnTo>
                  <a:lnTo>
                    <a:pt x="8" y="0"/>
                  </a:lnTo>
                  <a:lnTo>
                    <a:pt x="8" y="0"/>
                  </a:lnTo>
                  <a:lnTo>
                    <a:pt x="16" y="2"/>
                  </a:lnTo>
                  <a:lnTo>
                    <a:pt x="16" y="2"/>
                  </a:lnTo>
                  <a:lnTo>
                    <a:pt x="24" y="0"/>
                  </a:lnTo>
                  <a:lnTo>
                    <a:pt x="24" y="0"/>
                  </a:lnTo>
                  <a:lnTo>
                    <a:pt x="21" y="14"/>
                  </a:lnTo>
                  <a:lnTo>
                    <a:pt x="17" y="33"/>
                  </a:lnTo>
                  <a:lnTo>
                    <a:pt x="17" y="33"/>
                  </a:lnTo>
                  <a:lnTo>
                    <a:pt x="16" y="40"/>
                  </a:lnTo>
                  <a:lnTo>
                    <a:pt x="17" y="45"/>
                  </a:lnTo>
                  <a:lnTo>
                    <a:pt x="19" y="46"/>
                  </a:lnTo>
                  <a:lnTo>
                    <a:pt x="24" y="48"/>
                  </a:lnTo>
                  <a:lnTo>
                    <a:pt x="24" y="48"/>
                  </a:lnTo>
                  <a:lnTo>
                    <a:pt x="28" y="46"/>
                  </a:lnTo>
                  <a:lnTo>
                    <a:pt x="32" y="43"/>
                  </a:lnTo>
                  <a:lnTo>
                    <a:pt x="35" y="38"/>
                  </a:lnTo>
                  <a:lnTo>
                    <a:pt x="36" y="30"/>
                  </a:lnTo>
                  <a:lnTo>
                    <a:pt x="38" y="25"/>
                  </a:lnTo>
                  <a:lnTo>
                    <a:pt x="38" y="25"/>
                  </a:lnTo>
                  <a:lnTo>
                    <a:pt x="41" y="0"/>
                  </a:lnTo>
                  <a:lnTo>
                    <a:pt x="41" y="0"/>
                  </a:lnTo>
                  <a:lnTo>
                    <a:pt x="51" y="2"/>
                  </a:lnTo>
                  <a:lnTo>
                    <a:pt x="51" y="2"/>
                  </a:lnTo>
                  <a:lnTo>
                    <a:pt x="59" y="0"/>
                  </a:lnTo>
                  <a:lnTo>
                    <a:pt x="59" y="0"/>
                  </a:lnTo>
                  <a:lnTo>
                    <a:pt x="52" y="25"/>
                  </a:lnTo>
                  <a:lnTo>
                    <a:pt x="52" y="30"/>
                  </a:lnTo>
                  <a:lnTo>
                    <a:pt x="52" y="30"/>
                  </a:lnTo>
                  <a:lnTo>
                    <a:pt x="48" y="56"/>
                  </a:lnTo>
                  <a:lnTo>
                    <a:pt x="48" y="56"/>
                  </a:lnTo>
                  <a:lnTo>
                    <a:pt x="40" y="56"/>
                  </a:lnTo>
                  <a:lnTo>
                    <a:pt x="40" y="56"/>
                  </a:lnTo>
                  <a:lnTo>
                    <a:pt x="32" y="56"/>
                  </a:lnTo>
                  <a:lnTo>
                    <a:pt x="33" y="48"/>
                  </a:lnTo>
                  <a:close/>
                </a:path>
              </a:pathLst>
            </a:custGeom>
            <a:grpFill/>
            <a:ln w="9525">
              <a:noFill/>
              <a:round/>
              <a:headEnd/>
              <a:tailEnd/>
            </a:ln>
          </p:spPr>
          <p:txBody>
            <a:bodyPr/>
            <a:lstStyle/>
            <a:p>
              <a:endParaRPr lang="en-GB" dirty="0">
                <a:solidFill>
                  <a:schemeClr val="bg1"/>
                </a:solidFill>
              </a:endParaRPr>
            </a:p>
          </p:txBody>
        </p:sp>
        <p:sp>
          <p:nvSpPr>
            <p:cNvPr id="15" name="Freeform 41"/>
            <p:cNvSpPr>
              <a:spLocks noEditPoints="1"/>
            </p:cNvSpPr>
            <p:nvPr userDrawn="1"/>
          </p:nvSpPr>
          <p:spPr bwMode="black">
            <a:xfrm>
              <a:off x="4760" y="4219"/>
              <a:ext cx="29" cy="33"/>
            </a:xfrm>
            <a:custGeom>
              <a:avLst/>
              <a:gdLst/>
              <a:ahLst/>
              <a:cxnLst>
                <a:cxn ang="0">
                  <a:pos x="32" y="40"/>
                </a:cxn>
                <a:cxn ang="0">
                  <a:pos x="28" y="48"/>
                </a:cxn>
                <a:cxn ang="0">
                  <a:pos x="20" y="51"/>
                </a:cxn>
                <a:cxn ang="0">
                  <a:pos x="19" y="51"/>
                </a:cxn>
                <a:cxn ang="0">
                  <a:pos x="16" y="47"/>
                </a:cxn>
                <a:cxn ang="0">
                  <a:pos x="16" y="43"/>
                </a:cxn>
                <a:cxn ang="0">
                  <a:pos x="24" y="32"/>
                </a:cxn>
                <a:cxn ang="0">
                  <a:pos x="35" y="27"/>
                </a:cxn>
                <a:cxn ang="0">
                  <a:pos x="32" y="40"/>
                </a:cxn>
                <a:cxn ang="0">
                  <a:pos x="12" y="16"/>
                </a:cxn>
                <a:cxn ang="0">
                  <a:pos x="19" y="12"/>
                </a:cxn>
                <a:cxn ang="0">
                  <a:pos x="27" y="10"/>
                </a:cxn>
                <a:cxn ang="0">
                  <a:pos x="35" y="13"/>
                </a:cxn>
                <a:cxn ang="0">
                  <a:pos x="36" y="19"/>
                </a:cxn>
                <a:cxn ang="0">
                  <a:pos x="35" y="23"/>
                </a:cxn>
                <a:cxn ang="0">
                  <a:pos x="20" y="27"/>
                </a:cxn>
                <a:cxn ang="0">
                  <a:pos x="12" y="31"/>
                </a:cxn>
                <a:cxn ang="0">
                  <a:pos x="3" y="39"/>
                </a:cxn>
                <a:cxn ang="0">
                  <a:pos x="0" y="45"/>
                </a:cxn>
                <a:cxn ang="0">
                  <a:pos x="1" y="54"/>
                </a:cxn>
                <a:cxn ang="0">
                  <a:pos x="14" y="59"/>
                </a:cxn>
                <a:cxn ang="0">
                  <a:pos x="19" y="59"/>
                </a:cxn>
                <a:cxn ang="0">
                  <a:pos x="30" y="51"/>
                </a:cxn>
                <a:cxn ang="0">
                  <a:pos x="32" y="54"/>
                </a:cxn>
                <a:cxn ang="0">
                  <a:pos x="35" y="59"/>
                </a:cxn>
                <a:cxn ang="0">
                  <a:pos x="39" y="59"/>
                </a:cxn>
                <a:cxn ang="0">
                  <a:pos x="51" y="56"/>
                </a:cxn>
                <a:cxn ang="0">
                  <a:pos x="51" y="53"/>
                </a:cxn>
                <a:cxn ang="0">
                  <a:pos x="46" y="53"/>
                </a:cxn>
                <a:cxn ang="0">
                  <a:pos x="46" y="45"/>
                </a:cxn>
                <a:cxn ang="0">
                  <a:pos x="51" y="19"/>
                </a:cxn>
                <a:cxn ang="0">
                  <a:pos x="51" y="12"/>
                </a:cxn>
                <a:cxn ang="0">
                  <a:pos x="47" y="5"/>
                </a:cxn>
                <a:cxn ang="0">
                  <a:pos x="33" y="0"/>
                </a:cxn>
                <a:cxn ang="0">
                  <a:pos x="28" y="2"/>
                </a:cxn>
                <a:cxn ang="0">
                  <a:pos x="11" y="10"/>
                </a:cxn>
              </a:cxnLst>
              <a:rect l="0" t="0" r="r" b="b"/>
              <a:pathLst>
                <a:path w="51" h="59">
                  <a:moveTo>
                    <a:pt x="32" y="40"/>
                  </a:moveTo>
                  <a:lnTo>
                    <a:pt x="32" y="40"/>
                  </a:lnTo>
                  <a:lnTo>
                    <a:pt x="30" y="45"/>
                  </a:lnTo>
                  <a:lnTo>
                    <a:pt x="28" y="48"/>
                  </a:lnTo>
                  <a:lnTo>
                    <a:pt x="25" y="51"/>
                  </a:lnTo>
                  <a:lnTo>
                    <a:pt x="20" y="51"/>
                  </a:lnTo>
                  <a:lnTo>
                    <a:pt x="20" y="51"/>
                  </a:lnTo>
                  <a:lnTo>
                    <a:pt x="19" y="51"/>
                  </a:lnTo>
                  <a:lnTo>
                    <a:pt x="17" y="50"/>
                  </a:lnTo>
                  <a:lnTo>
                    <a:pt x="16" y="47"/>
                  </a:lnTo>
                  <a:lnTo>
                    <a:pt x="16" y="43"/>
                  </a:lnTo>
                  <a:lnTo>
                    <a:pt x="16" y="43"/>
                  </a:lnTo>
                  <a:lnTo>
                    <a:pt x="19" y="37"/>
                  </a:lnTo>
                  <a:lnTo>
                    <a:pt x="24" y="32"/>
                  </a:lnTo>
                  <a:lnTo>
                    <a:pt x="35" y="27"/>
                  </a:lnTo>
                  <a:lnTo>
                    <a:pt x="35" y="27"/>
                  </a:lnTo>
                  <a:lnTo>
                    <a:pt x="32" y="40"/>
                  </a:lnTo>
                  <a:lnTo>
                    <a:pt x="32" y="40"/>
                  </a:lnTo>
                  <a:close/>
                  <a:moveTo>
                    <a:pt x="11" y="16"/>
                  </a:moveTo>
                  <a:lnTo>
                    <a:pt x="12" y="16"/>
                  </a:lnTo>
                  <a:lnTo>
                    <a:pt x="12" y="16"/>
                  </a:lnTo>
                  <a:lnTo>
                    <a:pt x="19" y="12"/>
                  </a:lnTo>
                  <a:lnTo>
                    <a:pt x="27" y="10"/>
                  </a:lnTo>
                  <a:lnTo>
                    <a:pt x="27" y="10"/>
                  </a:lnTo>
                  <a:lnTo>
                    <a:pt x="32" y="10"/>
                  </a:lnTo>
                  <a:lnTo>
                    <a:pt x="35" y="13"/>
                  </a:lnTo>
                  <a:lnTo>
                    <a:pt x="36" y="16"/>
                  </a:lnTo>
                  <a:lnTo>
                    <a:pt x="36" y="19"/>
                  </a:lnTo>
                  <a:lnTo>
                    <a:pt x="36" y="19"/>
                  </a:lnTo>
                  <a:lnTo>
                    <a:pt x="35" y="23"/>
                  </a:lnTo>
                  <a:lnTo>
                    <a:pt x="33" y="24"/>
                  </a:lnTo>
                  <a:lnTo>
                    <a:pt x="20" y="27"/>
                  </a:lnTo>
                  <a:lnTo>
                    <a:pt x="20" y="27"/>
                  </a:lnTo>
                  <a:lnTo>
                    <a:pt x="12" y="31"/>
                  </a:lnTo>
                  <a:lnTo>
                    <a:pt x="6" y="34"/>
                  </a:lnTo>
                  <a:lnTo>
                    <a:pt x="3" y="39"/>
                  </a:lnTo>
                  <a:lnTo>
                    <a:pt x="0" y="45"/>
                  </a:lnTo>
                  <a:lnTo>
                    <a:pt x="0" y="45"/>
                  </a:lnTo>
                  <a:lnTo>
                    <a:pt x="0" y="50"/>
                  </a:lnTo>
                  <a:lnTo>
                    <a:pt x="1" y="54"/>
                  </a:lnTo>
                  <a:lnTo>
                    <a:pt x="6" y="58"/>
                  </a:lnTo>
                  <a:lnTo>
                    <a:pt x="14" y="59"/>
                  </a:lnTo>
                  <a:lnTo>
                    <a:pt x="14" y="59"/>
                  </a:lnTo>
                  <a:lnTo>
                    <a:pt x="19" y="59"/>
                  </a:lnTo>
                  <a:lnTo>
                    <a:pt x="22" y="58"/>
                  </a:lnTo>
                  <a:lnTo>
                    <a:pt x="30" y="51"/>
                  </a:lnTo>
                  <a:lnTo>
                    <a:pt x="30" y="51"/>
                  </a:lnTo>
                  <a:lnTo>
                    <a:pt x="32" y="54"/>
                  </a:lnTo>
                  <a:lnTo>
                    <a:pt x="33" y="58"/>
                  </a:lnTo>
                  <a:lnTo>
                    <a:pt x="35" y="59"/>
                  </a:lnTo>
                  <a:lnTo>
                    <a:pt x="39" y="59"/>
                  </a:lnTo>
                  <a:lnTo>
                    <a:pt x="39" y="59"/>
                  </a:lnTo>
                  <a:lnTo>
                    <a:pt x="44" y="59"/>
                  </a:lnTo>
                  <a:lnTo>
                    <a:pt x="51" y="56"/>
                  </a:lnTo>
                  <a:lnTo>
                    <a:pt x="51" y="53"/>
                  </a:lnTo>
                  <a:lnTo>
                    <a:pt x="51" y="53"/>
                  </a:lnTo>
                  <a:lnTo>
                    <a:pt x="47" y="53"/>
                  </a:lnTo>
                  <a:lnTo>
                    <a:pt x="46" y="53"/>
                  </a:lnTo>
                  <a:lnTo>
                    <a:pt x="46" y="50"/>
                  </a:lnTo>
                  <a:lnTo>
                    <a:pt x="46" y="45"/>
                  </a:lnTo>
                  <a:lnTo>
                    <a:pt x="46" y="45"/>
                  </a:lnTo>
                  <a:lnTo>
                    <a:pt x="51" y="19"/>
                  </a:lnTo>
                  <a:lnTo>
                    <a:pt x="51" y="19"/>
                  </a:lnTo>
                  <a:lnTo>
                    <a:pt x="51" y="12"/>
                  </a:lnTo>
                  <a:lnTo>
                    <a:pt x="49" y="8"/>
                  </a:lnTo>
                  <a:lnTo>
                    <a:pt x="47" y="5"/>
                  </a:lnTo>
                  <a:lnTo>
                    <a:pt x="41" y="2"/>
                  </a:lnTo>
                  <a:lnTo>
                    <a:pt x="33" y="0"/>
                  </a:lnTo>
                  <a:lnTo>
                    <a:pt x="33" y="0"/>
                  </a:lnTo>
                  <a:lnTo>
                    <a:pt x="28" y="2"/>
                  </a:lnTo>
                  <a:lnTo>
                    <a:pt x="22" y="4"/>
                  </a:lnTo>
                  <a:lnTo>
                    <a:pt x="11" y="10"/>
                  </a:lnTo>
                  <a:lnTo>
                    <a:pt x="11" y="16"/>
                  </a:lnTo>
                  <a:close/>
                </a:path>
              </a:pathLst>
            </a:custGeom>
            <a:grpFill/>
            <a:ln w="9525">
              <a:noFill/>
              <a:round/>
              <a:headEnd/>
              <a:tailEnd/>
            </a:ln>
          </p:spPr>
          <p:txBody>
            <a:bodyPr/>
            <a:lstStyle/>
            <a:p>
              <a:endParaRPr lang="en-GB" dirty="0">
                <a:solidFill>
                  <a:schemeClr val="bg1"/>
                </a:solidFill>
              </a:endParaRPr>
            </a:p>
          </p:txBody>
        </p:sp>
        <p:sp>
          <p:nvSpPr>
            <p:cNvPr id="16" name="Freeform 42"/>
            <p:cNvSpPr>
              <a:spLocks/>
            </p:cNvSpPr>
            <p:nvPr userDrawn="1"/>
          </p:nvSpPr>
          <p:spPr bwMode="black">
            <a:xfrm>
              <a:off x="4794" y="4204"/>
              <a:ext cx="20" cy="48"/>
            </a:xfrm>
            <a:custGeom>
              <a:avLst/>
              <a:gdLst/>
              <a:ahLst/>
              <a:cxnLst>
                <a:cxn ang="0">
                  <a:pos x="11" y="40"/>
                </a:cxn>
                <a:cxn ang="0">
                  <a:pos x="11" y="40"/>
                </a:cxn>
                <a:cxn ang="0">
                  <a:pos x="18" y="0"/>
                </a:cxn>
                <a:cxn ang="0">
                  <a:pos x="18" y="0"/>
                </a:cxn>
                <a:cxn ang="0">
                  <a:pos x="25" y="0"/>
                </a:cxn>
                <a:cxn ang="0">
                  <a:pos x="25" y="0"/>
                </a:cxn>
                <a:cxn ang="0">
                  <a:pos x="35" y="0"/>
                </a:cxn>
                <a:cxn ang="0">
                  <a:pos x="35" y="0"/>
                </a:cxn>
                <a:cxn ang="0">
                  <a:pos x="25" y="40"/>
                </a:cxn>
                <a:cxn ang="0">
                  <a:pos x="24" y="46"/>
                </a:cxn>
                <a:cxn ang="0">
                  <a:pos x="24" y="46"/>
                </a:cxn>
                <a:cxn ang="0">
                  <a:pos x="18" y="86"/>
                </a:cxn>
                <a:cxn ang="0">
                  <a:pos x="18" y="86"/>
                </a:cxn>
                <a:cxn ang="0">
                  <a:pos x="10" y="86"/>
                </a:cxn>
                <a:cxn ang="0">
                  <a:pos x="10" y="86"/>
                </a:cxn>
                <a:cxn ang="0">
                  <a:pos x="0" y="86"/>
                </a:cxn>
                <a:cxn ang="0">
                  <a:pos x="0" y="86"/>
                </a:cxn>
                <a:cxn ang="0">
                  <a:pos x="10" y="46"/>
                </a:cxn>
                <a:cxn ang="0">
                  <a:pos x="11" y="40"/>
                </a:cxn>
              </a:cxnLst>
              <a:rect l="0" t="0" r="r" b="b"/>
              <a:pathLst>
                <a:path w="35" h="86">
                  <a:moveTo>
                    <a:pt x="11" y="40"/>
                  </a:moveTo>
                  <a:lnTo>
                    <a:pt x="11" y="40"/>
                  </a:lnTo>
                  <a:lnTo>
                    <a:pt x="18" y="0"/>
                  </a:lnTo>
                  <a:lnTo>
                    <a:pt x="18" y="0"/>
                  </a:lnTo>
                  <a:lnTo>
                    <a:pt x="25" y="0"/>
                  </a:lnTo>
                  <a:lnTo>
                    <a:pt x="25" y="0"/>
                  </a:lnTo>
                  <a:lnTo>
                    <a:pt x="35" y="0"/>
                  </a:lnTo>
                  <a:lnTo>
                    <a:pt x="35" y="0"/>
                  </a:lnTo>
                  <a:lnTo>
                    <a:pt x="25" y="40"/>
                  </a:lnTo>
                  <a:lnTo>
                    <a:pt x="24" y="46"/>
                  </a:lnTo>
                  <a:lnTo>
                    <a:pt x="24" y="46"/>
                  </a:lnTo>
                  <a:lnTo>
                    <a:pt x="18" y="86"/>
                  </a:lnTo>
                  <a:lnTo>
                    <a:pt x="18" y="86"/>
                  </a:lnTo>
                  <a:lnTo>
                    <a:pt x="10" y="86"/>
                  </a:lnTo>
                  <a:lnTo>
                    <a:pt x="10" y="86"/>
                  </a:lnTo>
                  <a:lnTo>
                    <a:pt x="0" y="86"/>
                  </a:lnTo>
                  <a:lnTo>
                    <a:pt x="0" y="86"/>
                  </a:lnTo>
                  <a:lnTo>
                    <a:pt x="10" y="46"/>
                  </a:lnTo>
                  <a:lnTo>
                    <a:pt x="11" y="40"/>
                  </a:lnTo>
                  <a:close/>
                </a:path>
              </a:pathLst>
            </a:custGeom>
            <a:grpFill/>
            <a:ln w="9525">
              <a:noFill/>
              <a:round/>
              <a:headEnd/>
              <a:tailEnd/>
            </a:ln>
          </p:spPr>
          <p:txBody>
            <a:bodyPr/>
            <a:lstStyle/>
            <a:p>
              <a:endParaRPr lang="en-GB" dirty="0">
                <a:solidFill>
                  <a:schemeClr val="bg1"/>
                </a:solidFill>
              </a:endParaRPr>
            </a:p>
          </p:txBody>
        </p:sp>
        <p:sp>
          <p:nvSpPr>
            <p:cNvPr id="17" name="Freeform 43"/>
            <p:cNvSpPr>
              <a:spLocks noEditPoints="1"/>
            </p:cNvSpPr>
            <p:nvPr userDrawn="1"/>
          </p:nvSpPr>
          <p:spPr bwMode="black">
            <a:xfrm>
              <a:off x="4812" y="4204"/>
              <a:ext cx="20" cy="48"/>
            </a:xfrm>
            <a:custGeom>
              <a:avLst/>
              <a:gdLst/>
              <a:ahLst/>
              <a:cxnLst>
                <a:cxn ang="0">
                  <a:pos x="8" y="55"/>
                </a:cxn>
                <a:cxn ang="0">
                  <a:pos x="8" y="55"/>
                </a:cxn>
                <a:cxn ang="0">
                  <a:pos x="12" y="30"/>
                </a:cxn>
                <a:cxn ang="0">
                  <a:pos x="12" y="30"/>
                </a:cxn>
                <a:cxn ang="0">
                  <a:pos x="19" y="32"/>
                </a:cxn>
                <a:cxn ang="0">
                  <a:pos x="19" y="32"/>
                </a:cxn>
                <a:cxn ang="0">
                  <a:pos x="29" y="30"/>
                </a:cxn>
                <a:cxn ang="0">
                  <a:pos x="29" y="30"/>
                </a:cxn>
                <a:cxn ang="0">
                  <a:pos x="23" y="55"/>
                </a:cxn>
                <a:cxn ang="0">
                  <a:pos x="23" y="60"/>
                </a:cxn>
                <a:cxn ang="0">
                  <a:pos x="23" y="60"/>
                </a:cxn>
                <a:cxn ang="0">
                  <a:pos x="18" y="86"/>
                </a:cxn>
                <a:cxn ang="0">
                  <a:pos x="18" y="86"/>
                </a:cxn>
                <a:cxn ang="0">
                  <a:pos x="10" y="86"/>
                </a:cxn>
                <a:cxn ang="0">
                  <a:pos x="10" y="86"/>
                </a:cxn>
                <a:cxn ang="0">
                  <a:pos x="0" y="86"/>
                </a:cxn>
                <a:cxn ang="0">
                  <a:pos x="0" y="86"/>
                </a:cxn>
                <a:cxn ang="0">
                  <a:pos x="7" y="60"/>
                </a:cxn>
                <a:cxn ang="0">
                  <a:pos x="8" y="55"/>
                </a:cxn>
                <a:cxn ang="0">
                  <a:pos x="26" y="0"/>
                </a:cxn>
                <a:cxn ang="0">
                  <a:pos x="26" y="0"/>
                </a:cxn>
                <a:cxn ang="0">
                  <a:pos x="29" y="1"/>
                </a:cxn>
                <a:cxn ang="0">
                  <a:pos x="32" y="3"/>
                </a:cxn>
                <a:cxn ang="0">
                  <a:pos x="34" y="6"/>
                </a:cxn>
                <a:cxn ang="0">
                  <a:pos x="34" y="9"/>
                </a:cxn>
                <a:cxn ang="0">
                  <a:pos x="34" y="9"/>
                </a:cxn>
                <a:cxn ang="0">
                  <a:pos x="32" y="13"/>
                </a:cxn>
                <a:cxn ang="0">
                  <a:pos x="29" y="16"/>
                </a:cxn>
                <a:cxn ang="0">
                  <a:pos x="26" y="17"/>
                </a:cxn>
                <a:cxn ang="0">
                  <a:pos x="23" y="19"/>
                </a:cxn>
                <a:cxn ang="0">
                  <a:pos x="23" y="19"/>
                </a:cxn>
                <a:cxn ang="0">
                  <a:pos x="19" y="17"/>
                </a:cxn>
                <a:cxn ang="0">
                  <a:pos x="16" y="16"/>
                </a:cxn>
                <a:cxn ang="0">
                  <a:pos x="16" y="13"/>
                </a:cxn>
                <a:cxn ang="0">
                  <a:pos x="15" y="9"/>
                </a:cxn>
                <a:cxn ang="0">
                  <a:pos x="15" y="9"/>
                </a:cxn>
                <a:cxn ang="0">
                  <a:pos x="16" y="6"/>
                </a:cxn>
                <a:cxn ang="0">
                  <a:pos x="19" y="3"/>
                </a:cxn>
                <a:cxn ang="0">
                  <a:pos x="23" y="1"/>
                </a:cxn>
                <a:cxn ang="0">
                  <a:pos x="26" y="0"/>
                </a:cxn>
                <a:cxn ang="0">
                  <a:pos x="26" y="0"/>
                </a:cxn>
              </a:cxnLst>
              <a:rect l="0" t="0" r="r" b="b"/>
              <a:pathLst>
                <a:path w="34" h="86">
                  <a:moveTo>
                    <a:pt x="8" y="55"/>
                  </a:moveTo>
                  <a:lnTo>
                    <a:pt x="8" y="55"/>
                  </a:lnTo>
                  <a:lnTo>
                    <a:pt x="12" y="30"/>
                  </a:lnTo>
                  <a:lnTo>
                    <a:pt x="12" y="30"/>
                  </a:lnTo>
                  <a:lnTo>
                    <a:pt x="19" y="32"/>
                  </a:lnTo>
                  <a:lnTo>
                    <a:pt x="19" y="32"/>
                  </a:lnTo>
                  <a:lnTo>
                    <a:pt x="29" y="30"/>
                  </a:lnTo>
                  <a:lnTo>
                    <a:pt x="29" y="30"/>
                  </a:lnTo>
                  <a:lnTo>
                    <a:pt x="23" y="55"/>
                  </a:lnTo>
                  <a:lnTo>
                    <a:pt x="23" y="60"/>
                  </a:lnTo>
                  <a:lnTo>
                    <a:pt x="23" y="60"/>
                  </a:lnTo>
                  <a:lnTo>
                    <a:pt x="18" y="86"/>
                  </a:lnTo>
                  <a:lnTo>
                    <a:pt x="18" y="86"/>
                  </a:lnTo>
                  <a:lnTo>
                    <a:pt x="10" y="86"/>
                  </a:lnTo>
                  <a:lnTo>
                    <a:pt x="10" y="86"/>
                  </a:lnTo>
                  <a:lnTo>
                    <a:pt x="0" y="86"/>
                  </a:lnTo>
                  <a:lnTo>
                    <a:pt x="0" y="86"/>
                  </a:lnTo>
                  <a:lnTo>
                    <a:pt x="7" y="60"/>
                  </a:lnTo>
                  <a:lnTo>
                    <a:pt x="8" y="55"/>
                  </a:lnTo>
                  <a:close/>
                  <a:moveTo>
                    <a:pt x="26" y="0"/>
                  </a:moveTo>
                  <a:lnTo>
                    <a:pt x="26" y="0"/>
                  </a:lnTo>
                  <a:lnTo>
                    <a:pt x="29" y="1"/>
                  </a:lnTo>
                  <a:lnTo>
                    <a:pt x="32" y="3"/>
                  </a:lnTo>
                  <a:lnTo>
                    <a:pt x="34" y="6"/>
                  </a:lnTo>
                  <a:lnTo>
                    <a:pt x="34" y="9"/>
                  </a:lnTo>
                  <a:lnTo>
                    <a:pt x="34" y="9"/>
                  </a:lnTo>
                  <a:lnTo>
                    <a:pt x="32" y="13"/>
                  </a:lnTo>
                  <a:lnTo>
                    <a:pt x="29" y="16"/>
                  </a:lnTo>
                  <a:lnTo>
                    <a:pt x="26" y="17"/>
                  </a:lnTo>
                  <a:lnTo>
                    <a:pt x="23" y="19"/>
                  </a:lnTo>
                  <a:lnTo>
                    <a:pt x="23" y="19"/>
                  </a:lnTo>
                  <a:lnTo>
                    <a:pt x="19" y="17"/>
                  </a:lnTo>
                  <a:lnTo>
                    <a:pt x="16" y="16"/>
                  </a:lnTo>
                  <a:lnTo>
                    <a:pt x="16" y="13"/>
                  </a:lnTo>
                  <a:lnTo>
                    <a:pt x="15" y="9"/>
                  </a:lnTo>
                  <a:lnTo>
                    <a:pt x="15" y="9"/>
                  </a:lnTo>
                  <a:lnTo>
                    <a:pt x="16" y="6"/>
                  </a:lnTo>
                  <a:lnTo>
                    <a:pt x="19" y="3"/>
                  </a:lnTo>
                  <a:lnTo>
                    <a:pt x="23" y="1"/>
                  </a:lnTo>
                  <a:lnTo>
                    <a:pt x="26" y="0"/>
                  </a:lnTo>
                  <a:lnTo>
                    <a:pt x="26" y="0"/>
                  </a:lnTo>
                  <a:close/>
                </a:path>
              </a:pathLst>
            </a:custGeom>
            <a:grpFill/>
            <a:ln w="9525">
              <a:noFill/>
              <a:round/>
              <a:headEnd/>
              <a:tailEnd/>
            </a:ln>
          </p:spPr>
          <p:txBody>
            <a:bodyPr/>
            <a:lstStyle/>
            <a:p>
              <a:endParaRPr lang="en-GB" dirty="0">
                <a:solidFill>
                  <a:schemeClr val="bg1"/>
                </a:solidFill>
              </a:endParaRPr>
            </a:p>
          </p:txBody>
        </p:sp>
        <p:sp>
          <p:nvSpPr>
            <p:cNvPr id="18" name="Freeform 44"/>
            <p:cNvSpPr>
              <a:spLocks/>
            </p:cNvSpPr>
            <p:nvPr userDrawn="1"/>
          </p:nvSpPr>
          <p:spPr bwMode="black">
            <a:xfrm>
              <a:off x="4835" y="4210"/>
              <a:ext cx="18" cy="42"/>
            </a:xfrm>
            <a:custGeom>
              <a:avLst/>
              <a:gdLst/>
              <a:ahLst/>
              <a:cxnLst>
                <a:cxn ang="0">
                  <a:pos x="33" y="21"/>
                </a:cxn>
                <a:cxn ang="0">
                  <a:pos x="33" y="21"/>
                </a:cxn>
                <a:cxn ang="0">
                  <a:pos x="33" y="24"/>
                </a:cxn>
                <a:cxn ang="0">
                  <a:pos x="33" y="24"/>
                </a:cxn>
                <a:cxn ang="0">
                  <a:pos x="32" y="27"/>
                </a:cxn>
                <a:cxn ang="0">
                  <a:pos x="22" y="25"/>
                </a:cxn>
                <a:cxn ang="0">
                  <a:pos x="22" y="25"/>
                </a:cxn>
                <a:cxn ang="0">
                  <a:pos x="18" y="51"/>
                </a:cxn>
                <a:cxn ang="0">
                  <a:pos x="18" y="51"/>
                </a:cxn>
                <a:cxn ang="0">
                  <a:pos x="16" y="60"/>
                </a:cxn>
                <a:cxn ang="0">
                  <a:pos x="14" y="67"/>
                </a:cxn>
                <a:cxn ang="0">
                  <a:pos x="16" y="70"/>
                </a:cxn>
                <a:cxn ang="0">
                  <a:pos x="19" y="70"/>
                </a:cxn>
                <a:cxn ang="0">
                  <a:pos x="19" y="70"/>
                </a:cxn>
                <a:cxn ang="0">
                  <a:pos x="25" y="68"/>
                </a:cxn>
                <a:cxn ang="0">
                  <a:pos x="24" y="73"/>
                </a:cxn>
                <a:cxn ang="0">
                  <a:pos x="24" y="73"/>
                </a:cxn>
                <a:cxn ang="0">
                  <a:pos x="18" y="76"/>
                </a:cxn>
                <a:cxn ang="0">
                  <a:pos x="11" y="76"/>
                </a:cxn>
                <a:cxn ang="0">
                  <a:pos x="11" y="76"/>
                </a:cxn>
                <a:cxn ang="0">
                  <a:pos x="5" y="75"/>
                </a:cxn>
                <a:cxn ang="0">
                  <a:pos x="2" y="71"/>
                </a:cxn>
                <a:cxn ang="0">
                  <a:pos x="0" y="67"/>
                </a:cxn>
                <a:cxn ang="0">
                  <a:pos x="0" y="59"/>
                </a:cxn>
                <a:cxn ang="0">
                  <a:pos x="0" y="59"/>
                </a:cxn>
                <a:cxn ang="0">
                  <a:pos x="8" y="25"/>
                </a:cxn>
                <a:cxn ang="0">
                  <a:pos x="0" y="27"/>
                </a:cxn>
                <a:cxn ang="0">
                  <a:pos x="0" y="27"/>
                </a:cxn>
                <a:cxn ang="0">
                  <a:pos x="0" y="24"/>
                </a:cxn>
                <a:cxn ang="0">
                  <a:pos x="0" y="24"/>
                </a:cxn>
                <a:cxn ang="0">
                  <a:pos x="0" y="21"/>
                </a:cxn>
                <a:cxn ang="0">
                  <a:pos x="8" y="21"/>
                </a:cxn>
                <a:cxn ang="0">
                  <a:pos x="8" y="21"/>
                </a:cxn>
                <a:cxn ang="0">
                  <a:pos x="11" y="6"/>
                </a:cxn>
                <a:cxn ang="0">
                  <a:pos x="11" y="6"/>
                </a:cxn>
                <a:cxn ang="0">
                  <a:pos x="27" y="0"/>
                </a:cxn>
                <a:cxn ang="0">
                  <a:pos x="29" y="0"/>
                </a:cxn>
                <a:cxn ang="0">
                  <a:pos x="29" y="0"/>
                </a:cxn>
                <a:cxn ang="0">
                  <a:pos x="24" y="21"/>
                </a:cxn>
                <a:cxn ang="0">
                  <a:pos x="33" y="21"/>
                </a:cxn>
              </a:cxnLst>
              <a:rect l="0" t="0" r="r" b="b"/>
              <a:pathLst>
                <a:path w="33" h="76">
                  <a:moveTo>
                    <a:pt x="33" y="21"/>
                  </a:moveTo>
                  <a:lnTo>
                    <a:pt x="33" y="21"/>
                  </a:lnTo>
                  <a:lnTo>
                    <a:pt x="33" y="24"/>
                  </a:lnTo>
                  <a:lnTo>
                    <a:pt x="33" y="24"/>
                  </a:lnTo>
                  <a:lnTo>
                    <a:pt x="32" y="27"/>
                  </a:lnTo>
                  <a:lnTo>
                    <a:pt x="22" y="25"/>
                  </a:lnTo>
                  <a:lnTo>
                    <a:pt x="22" y="25"/>
                  </a:lnTo>
                  <a:lnTo>
                    <a:pt x="18" y="51"/>
                  </a:lnTo>
                  <a:lnTo>
                    <a:pt x="18" y="51"/>
                  </a:lnTo>
                  <a:lnTo>
                    <a:pt x="16" y="60"/>
                  </a:lnTo>
                  <a:lnTo>
                    <a:pt x="14" y="67"/>
                  </a:lnTo>
                  <a:lnTo>
                    <a:pt x="16" y="70"/>
                  </a:lnTo>
                  <a:lnTo>
                    <a:pt x="19" y="70"/>
                  </a:lnTo>
                  <a:lnTo>
                    <a:pt x="19" y="70"/>
                  </a:lnTo>
                  <a:lnTo>
                    <a:pt x="25" y="68"/>
                  </a:lnTo>
                  <a:lnTo>
                    <a:pt x="24" y="73"/>
                  </a:lnTo>
                  <a:lnTo>
                    <a:pt x="24" y="73"/>
                  </a:lnTo>
                  <a:lnTo>
                    <a:pt x="18" y="76"/>
                  </a:lnTo>
                  <a:lnTo>
                    <a:pt x="11" y="76"/>
                  </a:lnTo>
                  <a:lnTo>
                    <a:pt x="11" y="76"/>
                  </a:lnTo>
                  <a:lnTo>
                    <a:pt x="5" y="75"/>
                  </a:lnTo>
                  <a:lnTo>
                    <a:pt x="2" y="71"/>
                  </a:lnTo>
                  <a:lnTo>
                    <a:pt x="0" y="67"/>
                  </a:lnTo>
                  <a:lnTo>
                    <a:pt x="0" y="59"/>
                  </a:lnTo>
                  <a:lnTo>
                    <a:pt x="0" y="59"/>
                  </a:lnTo>
                  <a:lnTo>
                    <a:pt x="8" y="25"/>
                  </a:lnTo>
                  <a:lnTo>
                    <a:pt x="0" y="27"/>
                  </a:lnTo>
                  <a:lnTo>
                    <a:pt x="0" y="27"/>
                  </a:lnTo>
                  <a:lnTo>
                    <a:pt x="0" y="24"/>
                  </a:lnTo>
                  <a:lnTo>
                    <a:pt x="0" y="24"/>
                  </a:lnTo>
                  <a:lnTo>
                    <a:pt x="0" y="21"/>
                  </a:lnTo>
                  <a:lnTo>
                    <a:pt x="8" y="21"/>
                  </a:lnTo>
                  <a:lnTo>
                    <a:pt x="8" y="21"/>
                  </a:lnTo>
                  <a:lnTo>
                    <a:pt x="11" y="6"/>
                  </a:lnTo>
                  <a:lnTo>
                    <a:pt x="11" y="6"/>
                  </a:lnTo>
                  <a:lnTo>
                    <a:pt x="27" y="0"/>
                  </a:lnTo>
                  <a:lnTo>
                    <a:pt x="29" y="0"/>
                  </a:lnTo>
                  <a:lnTo>
                    <a:pt x="29" y="0"/>
                  </a:lnTo>
                  <a:lnTo>
                    <a:pt x="24" y="21"/>
                  </a:lnTo>
                  <a:lnTo>
                    <a:pt x="33" y="21"/>
                  </a:lnTo>
                  <a:close/>
                </a:path>
              </a:pathLst>
            </a:custGeom>
            <a:grpFill/>
            <a:ln w="9525">
              <a:noFill/>
              <a:round/>
              <a:headEnd/>
              <a:tailEnd/>
            </a:ln>
          </p:spPr>
          <p:txBody>
            <a:bodyPr/>
            <a:lstStyle/>
            <a:p>
              <a:endParaRPr lang="en-GB" dirty="0">
                <a:solidFill>
                  <a:schemeClr val="bg1"/>
                </a:solidFill>
              </a:endParaRPr>
            </a:p>
          </p:txBody>
        </p:sp>
        <p:sp>
          <p:nvSpPr>
            <p:cNvPr id="19" name="Freeform 45"/>
            <p:cNvSpPr>
              <a:spLocks/>
            </p:cNvSpPr>
            <p:nvPr userDrawn="1"/>
          </p:nvSpPr>
          <p:spPr bwMode="black">
            <a:xfrm>
              <a:off x="4853" y="4221"/>
              <a:ext cx="34" cy="48"/>
            </a:xfrm>
            <a:custGeom>
              <a:avLst/>
              <a:gdLst/>
              <a:ahLst/>
              <a:cxnLst>
                <a:cxn ang="0">
                  <a:pos x="51" y="0"/>
                </a:cxn>
                <a:cxn ang="0">
                  <a:pos x="51" y="0"/>
                </a:cxn>
                <a:cxn ang="0">
                  <a:pos x="55" y="2"/>
                </a:cxn>
                <a:cxn ang="0">
                  <a:pos x="55" y="2"/>
                </a:cxn>
                <a:cxn ang="0">
                  <a:pos x="62" y="0"/>
                </a:cxn>
                <a:cxn ang="0">
                  <a:pos x="62" y="0"/>
                </a:cxn>
                <a:cxn ang="0">
                  <a:pos x="41" y="35"/>
                </a:cxn>
                <a:cxn ang="0">
                  <a:pos x="9" y="86"/>
                </a:cxn>
                <a:cxn ang="0">
                  <a:pos x="9" y="86"/>
                </a:cxn>
                <a:cxn ang="0">
                  <a:pos x="5" y="86"/>
                </a:cxn>
                <a:cxn ang="0">
                  <a:pos x="5" y="86"/>
                </a:cxn>
                <a:cxn ang="0">
                  <a:pos x="0" y="86"/>
                </a:cxn>
                <a:cxn ang="0">
                  <a:pos x="0" y="86"/>
                </a:cxn>
                <a:cxn ang="0">
                  <a:pos x="19" y="56"/>
                </a:cxn>
                <a:cxn ang="0">
                  <a:pos x="19" y="56"/>
                </a:cxn>
                <a:cxn ang="0">
                  <a:pos x="8" y="0"/>
                </a:cxn>
                <a:cxn ang="0">
                  <a:pos x="8" y="0"/>
                </a:cxn>
                <a:cxn ang="0">
                  <a:pos x="16" y="2"/>
                </a:cxn>
                <a:cxn ang="0">
                  <a:pos x="16" y="2"/>
                </a:cxn>
                <a:cxn ang="0">
                  <a:pos x="25" y="0"/>
                </a:cxn>
                <a:cxn ang="0">
                  <a:pos x="25" y="0"/>
                </a:cxn>
                <a:cxn ang="0">
                  <a:pos x="32" y="37"/>
                </a:cxn>
                <a:cxn ang="0">
                  <a:pos x="32" y="37"/>
                </a:cxn>
                <a:cxn ang="0">
                  <a:pos x="51" y="0"/>
                </a:cxn>
                <a:cxn ang="0">
                  <a:pos x="51" y="0"/>
                </a:cxn>
              </a:cxnLst>
              <a:rect l="0" t="0" r="r" b="b"/>
              <a:pathLst>
                <a:path w="62" h="86">
                  <a:moveTo>
                    <a:pt x="51" y="0"/>
                  </a:moveTo>
                  <a:lnTo>
                    <a:pt x="51" y="0"/>
                  </a:lnTo>
                  <a:lnTo>
                    <a:pt x="55" y="2"/>
                  </a:lnTo>
                  <a:lnTo>
                    <a:pt x="55" y="2"/>
                  </a:lnTo>
                  <a:lnTo>
                    <a:pt x="62" y="0"/>
                  </a:lnTo>
                  <a:lnTo>
                    <a:pt x="62" y="0"/>
                  </a:lnTo>
                  <a:lnTo>
                    <a:pt x="41" y="35"/>
                  </a:lnTo>
                  <a:lnTo>
                    <a:pt x="9" y="86"/>
                  </a:lnTo>
                  <a:lnTo>
                    <a:pt x="9" y="86"/>
                  </a:lnTo>
                  <a:lnTo>
                    <a:pt x="5" y="86"/>
                  </a:lnTo>
                  <a:lnTo>
                    <a:pt x="5" y="86"/>
                  </a:lnTo>
                  <a:lnTo>
                    <a:pt x="0" y="86"/>
                  </a:lnTo>
                  <a:lnTo>
                    <a:pt x="0" y="86"/>
                  </a:lnTo>
                  <a:lnTo>
                    <a:pt x="19" y="56"/>
                  </a:lnTo>
                  <a:lnTo>
                    <a:pt x="19" y="56"/>
                  </a:lnTo>
                  <a:lnTo>
                    <a:pt x="8" y="0"/>
                  </a:lnTo>
                  <a:lnTo>
                    <a:pt x="8" y="0"/>
                  </a:lnTo>
                  <a:lnTo>
                    <a:pt x="16" y="2"/>
                  </a:lnTo>
                  <a:lnTo>
                    <a:pt x="16" y="2"/>
                  </a:lnTo>
                  <a:lnTo>
                    <a:pt x="25" y="0"/>
                  </a:lnTo>
                  <a:lnTo>
                    <a:pt x="25" y="0"/>
                  </a:lnTo>
                  <a:lnTo>
                    <a:pt x="32" y="37"/>
                  </a:lnTo>
                  <a:lnTo>
                    <a:pt x="32" y="37"/>
                  </a:lnTo>
                  <a:lnTo>
                    <a:pt x="51" y="0"/>
                  </a:lnTo>
                  <a:lnTo>
                    <a:pt x="51" y="0"/>
                  </a:lnTo>
                  <a:close/>
                </a:path>
              </a:pathLst>
            </a:custGeom>
            <a:grpFill/>
            <a:ln w="9525">
              <a:noFill/>
              <a:round/>
              <a:headEnd/>
              <a:tailEnd/>
            </a:ln>
          </p:spPr>
          <p:txBody>
            <a:bodyPr/>
            <a:lstStyle/>
            <a:p>
              <a:endParaRPr lang="en-GB" dirty="0">
                <a:solidFill>
                  <a:schemeClr val="bg1"/>
                </a:solidFill>
              </a:endParaRPr>
            </a:p>
          </p:txBody>
        </p:sp>
        <p:sp>
          <p:nvSpPr>
            <p:cNvPr id="20" name="Freeform 46"/>
            <p:cNvSpPr>
              <a:spLocks/>
            </p:cNvSpPr>
            <p:nvPr userDrawn="1"/>
          </p:nvSpPr>
          <p:spPr bwMode="black">
            <a:xfrm>
              <a:off x="4897" y="4208"/>
              <a:ext cx="20" cy="44"/>
            </a:xfrm>
            <a:custGeom>
              <a:avLst/>
              <a:gdLst/>
              <a:ahLst/>
              <a:cxnLst>
                <a:cxn ang="0">
                  <a:pos x="10" y="32"/>
                </a:cxn>
                <a:cxn ang="0">
                  <a:pos x="10" y="32"/>
                </a:cxn>
                <a:cxn ang="0">
                  <a:pos x="16" y="0"/>
                </a:cxn>
                <a:cxn ang="0">
                  <a:pos x="16" y="0"/>
                </a:cxn>
                <a:cxn ang="0">
                  <a:pos x="25" y="0"/>
                </a:cxn>
                <a:cxn ang="0">
                  <a:pos x="25" y="0"/>
                </a:cxn>
                <a:cxn ang="0">
                  <a:pos x="35" y="0"/>
                </a:cxn>
                <a:cxn ang="0">
                  <a:pos x="35" y="0"/>
                </a:cxn>
                <a:cxn ang="0">
                  <a:pos x="27" y="32"/>
                </a:cxn>
                <a:cxn ang="0">
                  <a:pos x="24" y="46"/>
                </a:cxn>
                <a:cxn ang="0">
                  <a:pos x="24" y="46"/>
                </a:cxn>
                <a:cxn ang="0">
                  <a:pos x="19" y="78"/>
                </a:cxn>
                <a:cxn ang="0">
                  <a:pos x="19" y="78"/>
                </a:cxn>
                <a:cxn ang="0">
                  <a:pos x="10" y="78"/>
                </a:cxn>
                <a:cxn ang="0">
                  <a:pos x="10" y="78"/>
                </a:cxn>
                <a:cxn ang="0">
                  <a:pos x="0" y="78"/>
                </a:cxn>
                <a:cxn ang="0">
                  <a:pos x="0" y="78"/>
                </a:cxn>
                <a:cxn ang="0">
                  <a:pos x="8" y="46"/>
                </a:cxn>
                <a:cxn ang="0">
                  <a:pos x="10" y="32"/>
                </a:cxn>
              </a:cxnLst>
              <a:rect l="0" t="0" r="r" b="b"/>
              <a:pathLst>
                <a:path w="35" h="78">
                  <a:moveTo>
                    <a:pt x="10" y="32"/>
                  </a:moveTo>
                  <a:lnTo>
                    <a:pt x="10" y="32"/>
                  </a:lnTo>
                  <a:lnTo>
                    <a:pt x="16" y="0"/>
                  </a:lnTo>
                  <a:lnTo>
                    <a:pt x="16" y="0"/>
                  </a:lnTo>
                  <a:lnTo>
                    <a:pt x="25" y="0"/>
                  </a:lnTo>
                  <a:lnTo>
                    <a:pt x="25" y="0"/>
                  </a:lnTo>
                  <a:lnTo>
                    <a:pt x="35" y="0"/>
                  </a:lnTo>
                  <a:lnTo>
                    <a:pt x="35" y="0"/>
                  </a:lnTo>
                  <a:lnTo>
                    <a:pt x="27" y="32"/>
                  </a:lnTo>
                  <a:lnTo>
                    <a:pt x="24" y="46"/>
                  </a:lnTo>
                  <a:lnTo>
                    <a:pt x="24" y="46"/>
                  </a:lnTo>
                  <a:lnTo>
                    <a:pt x="19" y="78"/>
                  </a:lnTo>
                  <a:lnTo>
                    <a:pt x="19" y="78"/>
                  </a:lnTo>
                  <a:lnTo>
                    <a:pt x="10" y="78"/>
                  </a:lnTo>
                  <a:lnTo>
                    <a:pt x="10" y="78"/>
                  </a:lnTo>
                  <a:lnTo>
                    <a:pt x="0" y="78"/>
                  </a:lnTo>
                  <a:lnTo>
                    <a:pt x="0" y="78"/>
                  </a:lnTo>
                  <a:lnTo>
                    <a:pt x="8" y="46"/>
                  </a:lnTo>
                  <a:lnTo>
                    <a:pt x="10" y="32"/>
                  </a:lnTo>
                  <a:close/>
                </a:path>
              </a:pathLst>
            </a:custGeom>
            <a:grpFill/>
            <a:ln w="9525">
              <a:noFill/>
              <a:round/>
              <a:headEnd/>
              <a:tailEnd/>
            </a:ln>
          </p:spPr>
          <p:txBody>
            <a:bodyPr/>
            <a:lstStyle/>
            <a:p>
              <a:endParaRPr lang="en-GB" dirty="0">
                <a:solidFill>
                  <a:schemeClr val="bg1"/>
                </a:solidFill>
              </a:endParaRPr>
            </a:p>
          </p:txBody>
        </p:sp>
        <p:sp>
          <p:nvSpPr>
            <p:cNvPr id="21" name="Freeform 47"/>
            <p:cNvSpPr>
              <a:spLocks/>
            </p:cNvSpPr>
            <p:nvPr userDrawn="1"/>
          </p:nvSpPr>
          <p:spPr bwMode="black">
            <a:xfrm>
              <a:off x="4916" y="4219"/>
              <a:ext cx="33" cy="33"/>
            </a:xfrm>
            <a:custGeom>
              <a:avLst/>
              <a:gdLst/>
              <a:ahLst/>
              <a:cxnLst>
                <a:cxn ang="0">
                  <a:pos x="26" y="12"/>
                </a:cxn>
                <a:cxn ang="0">
                  <a:pos x="26" y="12"/>
                </a:cxn>
                <a:cxn ang="0">
                  <a:pos x="26" y="12"/>
                </a:cxn>
                <a:cxn ang="0">
                  <a:pos x="31" y="7"/>
                </a:cxn>
                <a:cxn ang="0">
                  <a:pos x="35" y="4"/>
                </a:cxn>
                <a:cxn ang="0">
                  <a:pos x="40" y="2"/>
                </a:cxn>
                <a:cxn ang="0">
                  <a:pos x="45" y="0"/>
                </a:cxn>
                <a:cxn ang="0">
                  <a:pos x="45" y="0"/>
                </a:cxn>
                <a:cxn ang="0">
                  <a:pos x="53" y="2"/>
                </a:cxn>
                <a:cxn ang="0">
                  <a:pos x="58" y="7"/>
                </a:cxn>
                <a:cxn ang="0">
                  <a:pos x="59" y="13"/>
                </a:cxn>
                <a:cxn ang="0">
                  <a:pos x="59" y="23"/>
                </a:cxn>
                <a:cxn ang="0">
                  <a:pos x="59" y="23"/>
                </a:cxn>
                <a:cxn ang="0">
                  <a:pos x="54" y="42"/>
                </a:cxn>
                <a:cxn ang="0">
                  <a:pos x="54" y="42"/>
                </a:cxn>
                <a:cxn ang="0">
                  <a:pos x="51" y="58"/>
                </a:cxn>
                <a:cxn ang="0">
                  <a:pos x="51" y="58"/>
                </a:cxn>
                <a:cxn ang="0">
                  <a:pos x="43" y="58"/>
                </a:cxn>
                <a:cxn ang="0">
                  <a:pos x="43" y="58"/>
                </a:cxn>
                <a:cxn ang="0">
                  <a:pos x="35" y="58"/>
                </a:cxn>
                <a:cxn ang="0">
                  <a:pos x="35" y="58"/>
                </a:cxn>
                <a:cxn ang="0">
                  <a:pos x="38" y="43"/>
                </a:cxn>
                <a:cxn ang="0">
                  <a:pos x="42" y="26"/>
                </a:cxn>
                <a:cxn ang="0">
                  <a:pos x="42" y="26"/>
                </a:cxn>
                <a:cxn ang="0">
                  <a:pos x="43" y="19"/>
                </a:cxn>
                <a:cxn ang="0">
                  <a:pos x="42" y="15"/>
                </a:cxn>
                <a:cxn ang="0">
                  <a:pos x="40" y="12"/>
                </a:cxn>
                <a:cxn ang="0">
                  <a:pos x="35" y="12"/>
                </a:cxn>
                <a:cxn ang="0">
                  <a:pos x="35" y="12"/>
                </a:cxn>
                <a:cxn ang="0">
                  <a:pos x="31" y="13"/>
                </a:cxn>
                <a:cxn ang="0">
                  <a:pos x="27" y="16"/>
                </a:cxn>
                <a:cxn ang="0">
                  <a:pos x="24" y="21"/>
                </a:cxn>
                <a:cxn ang="0">
                  <a:pos x="23" y="27"/>
                </a:cxn>
                <a:cxn ang="0">
                  <a:pos x="21" y="32"/>
                </a:cxn>
                <a:cxn ang="0">
                  <a:pos x="21" y="32"/>
                </a:cxn>
                <a:cxn ang="0">
                  <a:pos x="18" y="58"/>
                </a:cxn>
                <a:cxn ang="0">
                  <a:pos x="18" y="58"/>
                </a:cxn>
                <a:cxn ang="0">
                  <a:pos x="8" y="58"/>
                </a:cxn>
                <a:cxn ang="0">
                  <a:pos x="8" y="58"/>
                </a:cxn>
                <a:cxn ang="0">
                  <a:pos x="0" y="58"/>
                </a:cxn>
                <a:cxn ang="0">
                  <a:pos x="0" y="58"/>
                </a:cxn>
                <a:cxn ang="0">
                  <a:pos x="7" y="32"/>
                </a:cxn>
                <a:cxn ang="0">
                  <a:pos x="7" y="27"/>
                </a:cxn>
                <a:cxn ang="0">
                  <a:pos x="7" y="27"/>
                </a:cxn>
                <a:cxn ang="0">
                  <a:pos x="12" y="2"/>
                </a:cxn>
                <a:cxn ang="0">
                  <a:pos x="12" y="2"/>
                </a:cxn>
                <a:cxn ang="0">
                  <a:pos x="19" y="4"/>
                </a:cxn>
                <a:cxn ang="0">
                  <a:pos x="19" y="4"/>
                </a:cxn>
                <a:cxn ang="0">
                  <a:pos x="27" y="2"/>
                </a:cxn>
                <a:cxn ang="0">
                  <a:pos x="26" y="12"/>
                </a:cxn>
              </a:cxnLst>
              <a:rect l="0" t="0" r="r" b="b"/>
              <a:pathLst>
                <a:path w="59" h="58">
                  <a:moveTo>
                    <a:pt x="26" y="12"/>
                  </a:moveTo>
                  <a:lnTo>
                    <a:pt x="26" y="12"/>
                  </a:lnTo>
                  <a:lnTo>
                    <a:pt x="26" y="12"/>
                  </a:lnTo>
                  <a:lnTo>
                    <a:pt x="31" y="7"/>
                  </a:lnTo>
                  <a:lnTo>
                    <a:pt x="35" y="4"/>
                  </a:lnTo>
                  <a:lnTo>
                    <a:pt x="40" y="2"/>
                  </a:lnTo>
                  <a:lnTo>
                    <a:pt x="45" y="0"/>
                  </a:lnTo>
                  <a:lnTo>
                    <a:pt x="45" y="0"/>
                  </a:lnTo>
                  <a:lnTo>
                    <a:pt x="53" y="2"/>
                  </a:lnTo>
                  <a:lnTo>
                    <a:pt x="58" y="7"/>
                  </a:lnTo>
                  <a:lnTo>
                    <a:pt x="59" y="13"/>
                  </a:lnTo>
                  <a:lnTo>
                    <a:pt x="59" y="23"/>
                  </a:lnTo>
                  <a:lnTo>
                    <a:pt x="59" y="23"/>
                  </a:lnTo>
                  <a:lnTo>
                    <a:pt x="54" y="42"/>
                  </a:lnTo>
                  <a:lnTo>
                    <a:pt x="54" y="42"/>
                  </a:lnTo>
                  <a:lnTo>
                    <a:pt x="51" y="58"/>
                  </a:lnTo>
                  <a:lnTo>
                    <a:pt x="51" y="58"/>
                  </a:lnTo>
                  <a:lnTo>
                    <a:pt x="43" y="58"/>
                  </a:lnTo>
                  <a:lnTo>
                    <a:pt x="43" y="58"/>
                  </a:lnTo>
                  <a:lnTo>
                    <a:pt x="35" y="58"/>
                  </a:lnTo>
                  <a:lnTo>
                    <a:pt x="35" y="58"/>
                  </a:lnTo>
                  <a:lnTo>
                    <a:pt x="38" y="43"/>
                  </a:lnTo>
                  <a:lnTo>
                    <a:pt x="42" y="26"/>
                  </a:lnTo>
                  <a:lnTo>
                    <a:pt x="42" y="26"/>
                  </a:lnTo>
                  <a:lnTo>
                    <a:pt x="43" y="19"/>
                  </a:lnTo>
                  <a:lnTo>
                    <a:pt x="42" y="15"/>
                  </a:lnTo>
                  <a:lnTo>
                    <a:pt x="40" y="12"/>
                  </a:lnTo>
                  <a:lnTo>
                    <a:pt x="35" y="12"/>
                  </a:lnTo>
                  <a:lnTo>
                    <a:pt x="35" y="12"/>
                  </a:lnTo>
                  <a:lnTo>
                    <a:pt x="31" y="13"/>
                  </a:lnTo>
                  <a:lnTo>
                    <a:pt x="27" y="16"/>
                  </a:lnTo>
                  <a:lnTo>
                    <a:pt x="24" y="21"/>
                  </a:lnTo>
                  <a:lnTo>
                    <a:pt x="23" y="27"/>
                  </a:lnTo>
                  <a:lnTo>
                    <a:pt x="21" y="32"/>
                  </a:lnTo>
                  <a:lnTo>
                    <a:pt x="21" y="32"/>
                  </a:lnTo>
                  <a:lnTo>
                    <a:pt x="18" y="58"/>
                  </a:lnTo>
                  <a:lnTo>
                    <a:pt x="18" y="58"/>
                  </a:lnTo>
                  <a:lnTo>
                    <a:pt x="8" y="58"/>
                  </a:lnTo>
                  <a:lnTo>
                    <a:pt x="8" y="58"/>
                  </a:lnTo>
                  <a:lnTo>
                    <a:pt x="0" y="58"/>
                  </a:lnTo>
                  <a:lnTo>
                    <a:pt x="0" y="58"/>
                  </a:lnTo>
                  <a:lnTo>
                    <a:pt x="7" y="32"/>
                  </a:lnTo>
                  <a:lnTo>
                    <a:pt x="7" y="27"/>
                  </a:lnTo>
                  <a:lnTo>
                    <a:pt x="7" y="27"/>
                  </a:lnTo>
                  <a:lnTo>
                    <a:pt x="12" y="2"/>
                  </a:lnTo>
                  <a:lnTo>
                    <a:pt x="12" y="2"/>
                  </a:lnTo>
                  <a:lnTo>
                    <a:pt x="19" y="4"/>
                  </a:lnTo>
                  <a:lnTo>
                    <a:pt x="19" y="4"/>
                  </a:lnTo>
                  <a:lnTo>
                    <a:pt x="27" y="2"/>
                  </a:lnTo>
                  <a:lnTo>
                    <a:pt x="26" y="12"/>
                  </a:lnTo>
                  <a:close/>
                </a:path>
              </a:pathLst>
            </a:custGeom>
            <a:grpFill/>
            <a:ln w="9525">
              <a:noFill/>
              <a:round/>
              <a:headEnd/>
              <a:tailEnd/>
            </a:ln>
          </p:spPr>
          <p:txBody>
            <a:bodyPr/>
            <a:lstStyle/>
            <a:p>
              <a:endParaRPr lang="en-GB" dirty="0">
                <a:solidFill>
                  <a:schemeClr val="bg1"/>
                </a:solidFill>
              </a:endParaRPr>
            </a:p>
          </p:txBody>
        </p:sp>
        <p:sp>
          <p:nvSpPr>
            <p:cNvPr id="22" name="Freeform 48"/>
            <p:cNvSpPr>
              <a:spLocks/>
            </p:cNvSpPr>
            <p:nvPr userDrawn="1"/>
          </p:nvSpPr>
          <p:spPr bwMode="black">
            <a:xfrm>
              <a:off x="4966" y="4208"/>
              <a:ext cx="33" cy="44"/>
            </a:xfrm>
            <a:custGeom>
              <a:avLst/>
              <a:gdLst/>
              <a:ahLst/>
              <a:cxnLst>
                <a:cxn ang="0">
                  <a:pos x="9" y="32"/>
                </a:cxn>
                <a:cxn ang="0">
                  <a:pos x="9" y="32"/>
                </a:cxn>
                <a:cxn ang="0">
                  <a:pos x="16" y="0"/>
                </a:cxn>
                <a:cxn ang="0">
                  <a:pos x="16" y="0"/>
                </a:cxn>
                <a:cxn ang="0">
                  <a:pos x="35" y="0"/>
                </a:cxn>
                <a:cxn ang="0">
                  <a:pos x="35" y="0"/>
                </a:cxn>
                <a:cxn ang="0">
                  <a:pos x="59" y="0"/>
                </a:cxn>
                <a:cxn ang="0">
                  <a:pos x="59" y="0"/>
                </a:cxn>
                <a:cxn ang="0">
                  <a:pos x="57" y="5"/>
                </a:cxn>
                <a:cxn ang="0">
                  <a:pos x="57" y="5"/>
                </a:cxn>
                <a:cxn ang="0">
                  <a:pos x="57" y="9"/>
                </a:cxn>
                <a:cxn ang="0">
                  <a:pos x="57" y="9"/>
                </a:cxn>
                <a:cxn ang="0">
                  <a:pos x="32" y="8"/>
                </a:cxn>
                <a:cxn ang="0">
                  <a:pos x="32" y="8"/>
                </a:cxn>
                <a:cxn ang="0">
                  <a:pos x="27" y="33"/>
                </a:cxn>
                <a:cxn ang="0">
                  <a:pos x="27" y="33"/>
                </a:cxn>
                <a:cxn ang="0">
                  <a:pos x="52" y="32"/>
                </a:cxn>
                <a:cxn ang="0">
                  <a:pos x="52" y="32"/>
                </a:cxn>
                <a:cxn ang="0">
                  <a:pos x="51" y="36"/>
                </a:cxn>
                <a:cxn ang="0">
                  <a:pos x="51" y="36"/>
                </a:cxn>
                <a:cxn ang="0">
                  <a:pos x="51" y="41"/>
                </a:cxn>
                <a:cxn ang="0">
                  <a:pos x="51" y="41"/>
                </a:cxn>
                <a:cxn ang="0">
                  <a:pos x="25" y="41"/>
                </a:cxn>
                <a:cxn ang="0">
                  <a:pos x="25" y="41"/>
                </a:cxn>
                <a:cxn ang="0">
                  <a:pos x="22" y="55"/>
                </a:cxn>
                <a:cxn ang="0">
                  <a:pos x="22" y="55"/>
                </a:cxn>
                <a:cxn ang="0">
                  <a:pos x="19" y="70"/>
                </a:cxn>
                <a:cxn ang="0">
                  <a:pos x="19" y="70"/>
                </a:cxn>
                <a:cxn ang="0">
                  <a:pos x="46" y="68"/>
                </a:cxn>
                <a:cxn ang="0">
                  <a:pos x="46" y="68"/>
                </a:cxn>
                <a:cxn ang="0">
                  <a:pos x="44" y="73"/>
                </a:cxn>
                <a:cxn ang="0">
                  <a:pos x="44" y="73"/>
                </a:cxn>
                <a:cxn ang="0">
                  <a:pos x="44" y="78"/>
                </a:cxn>
                <a:cxn ang="0">
                  <a:pos x="44" y="78"/>
                </a:cxn>
                <a:cxn ang="0">
                  <a:pos x="24" y="78"/>
                </a:cxn>
                <a:cxn ang="0">
                  <a:pos x="24" y="78"/>
                </a:cxn>
                <a:cxn ang="0">
                  <a:pos x="0" y="78"/>
                </a:cxn>
                <a:cxn ang="0">
                  <a:pos x="0" y="78"/>
                </a:cxn>
                <a:cxn ang="0">
                  <a:pos x="6" y="46"/>
                </a:cxn>
                <a:cxn ang="0">
                  <a:pos x="9" y="32"/>
                </a:cxn>
              </a:cxnLst>
              <a:rect l="0" t="0" r="r" b="b"/>
              <a:pathLst>
                <a:path w="59" h="78">
                  <a:moveTo>
                    <a:pt x="9" y="32"/>
                  </a:moveTo>
                  <a:lnTo>
                    <a:pt x="9" y="32"/>
                  </a:lnTo>
                  <a:lnTo>
                    <a:pt x="16" y="0"/>
                  </a:lnTo>
                  <a:lnTo>
                    <a:pt x="16" y="0"/>
                  </a:lnTo>
                  <a:lnTo>
                    <a:pt x="35" y="0"/>
                  </a:lnTo>
                  <a:lnTo>
                    <a:pt x="35" y="0"/>
                  </a:lnTo>
                  <a:lnTo>
                    <a:pt x="59" y="0"/>
                  </a:lnTo>
                  <a:lnTo>
                    <a:pt x="59" y="0"/>
                  </a:lnTo>
                  <a:lnTo>
                    <a:pt x="57" y="5"/>
                  </a:lnTo>
                  <a:lnTo>
                    <a:pt x="57" y="5"/>
                  </a:lnTo>
                  <a:lnTo>
                    <a:pt x="57" y="9"/>
                  </a:lnTo>
                  <a:lnTo>
                    <a:pt x="57" y="9"/>
                  </a:lnTo>
                  <a:lnTo>
                    <a:pt x="32" y="8"/>
                  </a:lnTo>
                  <a:lnTo>
                    <a:pt x="32" y="8"/>
                  </a:lnTo>
                  <a:lnTo>
                    <a:pt x="27" y="33"/>
                  </a:lnTo>
                  <a:lnTo>
                    <a:pt x="27" y="33"/>
                  </a:lnTo>
                  <a:lnTo>
                    <a:pt x="52" y="32"/>
                  </a:lnTo>
                  <a:lnTo>
                    <a:pt x="52" y="32"/>
                  </a:lnTo>
                  <a:lnTo>
                    <a:pt x="51" y="36"/>
                  </a:lnTo>
                  <a:lnTo>
                    <a:pt x="51" y="36"/>
                  </a:lnTo>
                  <a:lnTo>
                    <a:pt x="51" y="41"/>
                  </a:lnTo>
                  <a:lnTo>
                    <a:pt x="51" y="41"/>
                  </a:lnTo>
                  <a:lnTo>
                    <a:pt x="25" y="41"/>
                  </a:lnTo>
                  <a:lnTo>
                    <a:pt x="25" y="41"/>
                  </a:lnTo>
                  <a:lnTo>
                    <a:pt x="22" y="55"/>
                  </a:lnTo>
                  <a:lnTo>
                    <a:pt x="22" y="55"/>
                  </a:lnTo>
                  <a:lnTo>
                    <a:pt x="19" y="70"/>
                  </a:lnTo>
                  <a:lnTo>
                    <a:pt x="19" y="70"/>
                  </a:lnTo>
                  <a:lnTo>
                    <a:pt x="46" y="68"/>
                  </a:lnTo>
                  <a:lnTo>
                    <a:pt x="46" y="68"/>
                  </a:lnTo>
                  <a:lnTo>
                    <a:pt x="44" y="73"/>
                  </a:lnTo>
                  <a:lnTo>
                    <a:pt x="44" y="73"/>
                  </a:lnTo>
                  <a:lnTo>
                    <a:pt x="44" y="78"/>
                  </a:lnTo>
                  <a:lnTo>
                    <a:pt x="44" y="78"/>
                  </a:lnTo>
                  <a:lnTo>
                    <a:pt x="24" y="78"/>
                  </a:lnTo>
                  <a:lnTo>
                    <a:pt x="24" y="78"/>
                  </a:lnTo>
                  <a:lnTo>
                    <a:pt x="0" y="78"/>
                  </a:lnTo>
                  <a:lnTo>
                    <a:pt x="0" y="78"/>
                  </a:lnTo>
                  <a:lnTo>
                    <a:pt x="6" y="46"/>
                  </a:lnTo>
                  <a:lnTo>
                    <a:pt x="9" y="32"/>
                  </a:lnTo>
                  <a:close/>
                </a:path>
              </a:pathLst>
            </a:custGeom>
            <a:grpFill/>
            <a:ln w="9525">
              <a:noFill/>
              <a:round/>
              <a:headEnd/>
              <a:tailEnd/>
            </a:ln>
          </p:spPr>
          <p:txBody>
            <a:bodyPr/>
            <a:lstStyle/>
            <a:p>
              <a:endParaRPr lang="en-GB" dirty="0">
                <a:solidFill>
                  <a:schemeClr val="bg1"/>
                </a:solidFill>
              </a:endParaRPr>
            </a:p>
          </p:txBody>
        </p:sp>
        <p:sp>
          <p:nvSpPr>
            <p:cNvPr id="23" name="Freeform 49"/>
            <p:cNvSpPr>
              <a:spLocks/>
            </p:cNvSpPr>
            <p:nvPr userDrawn="1"/>
          </p:nvSpPr>
          <p:spPr bwMode="black">
            <a:xfrm>
              <a:off x="5002" y="4221"/>
              <a:ext cx="29" cy="31"/>
            </a:xfrm>
            <a:custGeom>
              <a:avLst/>
              <a:gdLst/>
              <a:ahLst/>
              <a:cxnLst>
                <a:cxn ang="0">
                  <a:pos x="23" y="41"/>
                </a:cxn>
                <a:cxn ang="0">
                  <a:pos x="23" y="41"/>
                </a:cxn>
                <a:cxn ang="0">
                  <a:pos x="43" y="0"/>
                </a:cxn>
                <a:cxn ang="0">
                  <a:pos x="43" y="0"/>
                </a:cxn>
                <a:cxn ang="0">
                  <a:pos x="48" y="2"/>
                </a:cxn>
                <a:cxn ang="0">
                  <a:pos x="48" y="2"/>
                </a:cxn>
                <a:cxn ang="0">
                  <a:pos x="53" y="0"/>
                </a:cxn>
                <a:cxn ang="0">
                  <a:pos x="53" y="0"/>
                </a:cxn>
                <a:cxn ang="0">
                  <a:pos x="38" y="24"/>
                </a:cxn>
                <a:cxn ang="0">
                  <a:pos x="30" y="38"/>
                </a:cxn>
                <a:cxn ang="0">
                  <a:pos x="21" y="56"/>
                </a:cxn>
                <a:cxn ang="0">
                  <a:pos x="21" y="56"/>
                </a:cxn>
                <a:cxn ang="0">
                  <a:pos x="15" y="56"/>
                </a:cxn>
                <a:cxn ang="0">
                  <a:pos x="15" y="56"/>
                </a:cxn>
                <a:cxn ang="0">
                  <a:pos x="8" y="56"/>
                </a:cxn>
                <a:cxn ang="0">
                  <a:pos x="8" y="56"/>
                </a:cxn>
                <a:cxn ang="0">
                  <a:pos x="0" y="0"/>
                </a:cxn>
                <a:cxn ang="0">
                  <a:pos x="0" y="0"/>
                </a:cxn>
                <a:cxn ang="0">
                  <a:pos x="8" y="2"/>
                </a:cxn>
                <a:cxn ang="0">
                  <a:pos x="8" y="2"/>
                </a:cxn>
                <a:cxn ang="0">
                  <a:pos x="18" y="0"/>
                </a:cxn>
                <a:cxn ang="0">
                  <a:pos x="18" y="0"/>
                </a:cxn>
                <a:cxn ang="0">
                  <a:pos x="23" y="41"/>
                </a:cxn>
                <a:cxn ang="0">
                  <a:pos x="23" y="41"/>
                </a:cxn>
              </a:cxnLst>
              <a:rect l="0" t="0" r="r" b="b"/>
              <a:pathLst>
                <a:path w="53" h="56">
                  <a:moveTo>
                    <a:pt x="23" y="41"/>
                  </a:moveTo>
                  <a:lnTo>
                    <a:pt x="23" y="41"/>
                  </a:lnTo>
                  <a:lnTo>
                    <a:pt x="43" y="0"/>
                  </a:lnTo>
                  <a:lnTo>
                    <a:pt x="43" y="0"/>
                  </a:lnTo>
                  <a:lnTo>
                    <a:pt x="48" y="2"/>
                  </a:lnTo>
                  <a:lnTo>
                    <a:pt x="48" y="2"/>
                  </a:lnTo>
                  <a:lnTo>
                    <a:pt x="53" y="0"/>
                  </a:lnTo>
                  <a:lnTo>
                    <a:pt x="53" y="0"/>
                  </a:lnTo>
                  <a:lnTo>
                    <a:pt x="38" y="24"/>
                  </a:lnTo>
                  <a:lnTo>
                    <a:pt x="30" y="38"/>
                  </a:lnTo>
                  <a:lnTo>
                    <a:pt x="21" y="56"/>
                  </a:lnTo>
                  <a:lnTo>
                    <a:pt x="21" y="56"/>
                  </a:lnTo>
                  <a:lnTo>
                    <a:pt x="15" y="56"/>
                  </a:lnTo>
                  <a:lnTo>
                    <a:pt x="15" y="56"/>
                  </a:lnTo>
                  <a:lnTo>
                    <a:pt x="8" y="56"/>
                  </a:lnTo>
                  <a:lnTo>
                    <a:pt x="8" y="56"/>
                  </a:lnTo>
                  <a:lnTo>
                    <a:pt x="0" y="0"/>
                  </a:lnTo>
                  <a:lnTo>
                    <a:pt x="0" y="0"/>
                  </a:lnTo>
                  <a:lnTo>
                    <a:pt x="8" y="2"/>
                  </a:lnTo>
                  <a:lnTo>
                    <a:pt x="8" y="2"/>
                  </a:lnTo>
                  <a:lnTo>
                    <a:pt x="18" y="0"/>
                  </a:lnTo>
                  <a:lnTo>
                    <a:pt x="18" y="0"/>
                  </a:lnTo>
                  <a:lnTo>
                    <a:pt x="23" y="41"/>
                  </a:lnTo>
                  <a:lnTo>
                    <a:pt x="23" y="41"/>
                  </a:lnTo>
                  <a:close/>
                </a:path>
              </a:pathLst>
            </a:custGeom>
            <a:grpFill/>
            <a:ln w="9525">
              <a:noFill/>
              <a:round/>
              <a:headEnd/>
              <a:tailEnd/>
            </a:ln>
          </p:spPr>
          <p:txBody>
            <a:bodyPr/>
            <a:lstStyle/>
            <a:p>
              <a:endParaRPr lang="en-GB" dirty="0">
                <a:solidFill>
                  <a:schemeClr val="bg1"/>
                </a:solidFill>
              </a:endParaRPr>
            </a:p>
          </p:txBody>
        </p:sp>
        <p:sp>
          <p:nvSpPr>
            <p:cNvPr id="24" name="Freeform 50"/>
            <p:cNvSpPr>
              <a:spLocks noEditPoints="1"/>
            </p:cNvSpPr>
            <p:nvPr userDrawn="1"/>
          </p:nvSpPr>
          <p:spPr bwMode="black">
            <a:xfrm>
              <a:off x="5030" y="4219"/>
              <a:ext cx="29" cy="33"/>
            </a:xfrm>
            <a:custGeom>
              <a:avLst/>
              <a:gdLst/>
              <a:ahLst/>
              <a:cxnLst>
                <a:cxn ang="0">
                  <a:pos x="19" y="26"/>
                </a:cxn>
                <a:cxn ang="0">
                  <a:pos x="19" y="26"/>
                </a:cxn>
                <a:cxn ang="0">
                  <a:pos x="21" y="18"/>
                </a:cxn>
                <a:cxn ang="0">
                  <a:pos x="24" y="13"/>
                </a:cxn>
                <a:cxn ang="0">
                  <a:pos x="27" y="8"/>
                </a:cxn>
                <a:cxn ang="0">
                  <a:pos x="32" y="7"/>
                </a:cxn>
                <a:cxn ang="0">
                  <a:pos x="32" y="7"/>
                </a:cxn>
                <a:cxn ang="0">
                  <a:pos x="35" y="8"/>
                </a:cxn>
                <a:cxn ang="0">
                  <a:pos x="38" y="12"/>
                </a:cxn>
                <a:cxn ang="0">
                  <a:pos x="38" y="18"/>
                </a:cxn>
                <a:cxn ang="0">
                  <a:pos x="37" y="26"/>
                </a:cxn>
                <a:cxn ang="0">
                  <a:pos x="19" y="26"/>
                </a:cxn>
                <a:cxn ang="0">
                  <a:pos x="51" y="31"/>
                </a:cxn>
                <a:cxn ang="0">
                  <a:pos x="51" y="31"/>
                </a:cxn>
                <a:cxn ang="0">
                  <a:pos x="52" y="26"/>
                </a:cxn>
                <a:cxn ang="0">
                  <a:pos x="52" y="26"/>
                </a:cxn>
                <a:cxn ang="0">
                  <a:pos x="52" y="16"/>
                </a:cxn>
                <a:cxn ang="0">
                  <a:pos x="51" y="12"/>
                </a:cxn>
                <a:cxn ang="0">
                  <a:pos x="49" y="8"/>
                </a:cxn>
                <a:cxn ang="0">
                  <a:pos x="46" y="5"/>
                </a:cxn>
                <a:cxn ang="0">
                  <a:pos x="43" y="4"/>
                </a:cxn>
                <a:cxn ang="0">
                  <a:pos x="38" y="2"/>
                </a:cxn>
                <a:cxn ang="0">
                  <a:pos x="33" y="0"/>
                </a:cxn>
                <a:cxn ang="0">
                  <a:pos x="33" y="0"/>
                </a:cxn>
                <a:cxn ang="0">
                  <a:pos x="22" y="4"/>
                </a:cxn>
                <a:cxn ang="0">
                  <a:pos x="18" y="5"/>
                </a:cxn>
                <a:cxn ang="0">
                  <a:pos x="13" y="8"/>
                </a:cxn>
                <a:cxn ang="0">
                  <a:pos x="10" y="13"/>
                </a:cxn>
                <a:cxn ang="0">
                  <a:pos x="6" y="18"/>
                </a:cxn>
                <a:cxn ang="0">
                  <a:pos x="3" y="24"/>
                </a:cxn>
                <a:cxn ang="0">
                  <a:pos x="2" y="31"/>
                </a:cxn>
                <a:cxn ang="0">
                  <a:pos x="2" y="31"/>
                </a:cxn>
                <a:cxn ang="0">
                  <a:pos x="0" y="37"/>
                </a:cxn>
                <a:cxn ang="0">
                  <a:pos x="2" y="43"/>
                </a:cxn>
                <a:cxn ang="0">
                  <a:pos x="3" y="48"/>
                </a:cxn>
                <a:cxn ang="0">
                  <a:pos x="5" y="53"/>
                </a:cxn>
                <a:cxn ang="0">
                  <a:pos x="10" y="56"/>
                </a:cxn>
                <a:cxn ang="0">
                  <a:pos x="13" y="58"/>
                </a:cxn>
                <a:cxn ang="0">
                  <a:pos x="24" y="59"/>
                </a:cxn>
                <a:cxn ang="0">
                  <a:pos x="24" y="59"/>
                </a:cxn>
                <a:cxn ang="0">
                  <a:pos x="35" y="58"/>
                </a:cxn>
                <a:cxn ang="0">
                  <a:pos x="41" y="54"/>
                </a:cxn>
                <a:cxn ang="0">
                  <a:pos x="46" y="48"/>
                </a:cxn>
                <a:cxn ang="0">
                  <a:pos x="44" y="47"/>
                </a:cxn>
                <a:cxn ang="0">
                  <a:pos x="44" y="47"/>
                </a:cxn>
                <a:cxn ang="0">
                  <a:pos x="37" y="51"/>
                </a:cxn>
                <a:cxn ang="0">
                  <a:pos x="30" y="51"/>
                </a:cxn>
                <a:cxn ang="0">
                  <a:pos x="30" y="51"/>
                </a:cxn>
                <a:cxn ang="0">
                  <a:pos x="25" y="51"/>
                </a:cxn>
                <a:cxn ang="0">
                  <a:pos x="22" y="50"/>
                </a:cxn>
                <a:cxn ang="0">
                  <a:pos x="19" y="47"/>
                </a:cxn>
                <a:cxn ang="0">
                  <a:pos x="18" y="39"/>
                </a:cxn>
                <a:cxn ang="0">
                  <a:pos x="19" y="31"/>
                </a:cxn>
                <a:cxn ang="0">
                  <a:pos x="51" y="31"/>
                </a:cxn>
              </a:cxnLst>
              <a:rect l="0" t="0" r="r" b="b"/>
              <a:pathLst>
                <a:path w="52" h="59">
                  <a:moveTo>
                    <a:pt x="19" y="26"/>
                  </a:moveTo>
                  <a:lnTo>
                    <a:pt x="19" y="26"/>
                  </a:lnTo>
                  <a:lnTo>
                    <a:pt x="21" y="18"/>
                  </a:lnTo>
                  <a:lnTo>
                    <a:pt x="24" y="13"/>
                  </a:lnTo>
                  <a:lnTo>
                    <a:pt x="27" y="8"/>
                  </a:lnTo>
                  <a:lnTo>
                    <a:pt x="32" y="7"/>
                  </a:lnTo>
                  <a:lnTo>
                    <a:pt x="32" y="7"/>
                  </a:lnTo>
                  <a:lnTo>
                    <a:pt x="35" y="8"/>
                  </a:lnTo>
                  <a:lnTo>
                    <a:pt x="38" y="12"/>
                  </a:lnTo>
                  <a:lnTo>
                    <a:pt x="38" y="18"/>
                  </a:lnTo>
                  <a:lnTo>
                    <a:pt x="37" y="26"/>
                  </a:lnTo>
                  <a:lnTo>
                    <a:pt x="19" y="26"/>
                  </a:lnTo>
                  <a:close/>
                  <a:moveTo>
                    <a:pt x="51" y="31"/>
                  </a:moveTo>
                  <a:lnTo>
                    <a:pt x="51" y="31"/>
                  </a:lnTo>
                  <a:lnTo>
                    <a:pt x="52" y="26"/>
                  </a:lnTo>
                  <a:lnTo>
                    <a:pt x="52" y="26"/>
                  </a:lnTo>
                  <a:lnTo>
                    <a:pt x="52" y="16"/>
                  </a:lnTo>
                  <a:lnTo>
                    <a:pt x="51" y="12"/>
                  </a:lnTo>
                  <a:lnTo>
                    <a:pt x="49" y="8"/>
                  </a:lnTo>
                  <a:lnTo>
                    <a:pt x="46" y="5"/>
                  </a:lnTo>
                  <a:lnTo>
                    <a:pt x="43" y="4"/>
                  </a:lnTo>
                  <a:lnTo>
                    <a:pt x="38" y="2"/>
                  </a:lnTo>
                  <a:lnTo>
                    <a:pt x="33" y="0"/>
                  </a:lnTo>
                  <a:lnTo>
                    <a:pt x="33" y="0"/>
                  </a:lnTo>
                  <a:lnTo>
                    <a:pt x="22" y="4"/>
                  </a:lnTo>
                  <a:lnTo>
                    <a:pt x="18" y="5"/>
                  </a:lnTo>
                  <a:lnTo>
                    <a:pt x="13" y="8"/>
                  </a:lnTo>
                  <a:lnTo>
                    <a:pt x="10" y="13"/>
                  </a:lnTo>
                  <a:lnTo>
                    <a:pt x="6" y="18"/>
                  </a:lnTo>
                  <a:lnTo>
                    <a:pt x="3" y="24"/>
                  </a:lnTo>
                  <a:lnTo>
                    <a:pt x="2" y="31"/>
                  </a:lnTo>
                  <a:lnTo>
                    <a:pt x="2" y="31"/>
                  </a:lnTo>
                  <a:lnTo>
                    <a:pt x="0" y="37"/>
                  </a:lnTo>
                  <a:lnTo>
                    <a:pt x="2" y="43"/>
                  </a:lnTo>
                  <a:lnTo>
                    <a:pt x="3" y="48"/>
                  </a:lnTo>
                  <a:lnTo>
                    <a:pt x="5" y="53"/>
                  </a:lnTo>
                  <a:lnTo>
                    <a:pt x="10" y="56"/>
                  </a:lnTo>
                  <a:lnTo>
                    <a:pt x="13" y="58"/>
                  </a:lnTo>
                  <a:lnTo>
                    <a:pt x="24" y="59"/>
                  </a:lnTo>
                  <a:lnTo>
                    <a:pt x="24" y="59"/>
                  </a:lnTo>
                  <a:lnTo>
                    <a:pt x="35" y="58"/>
                  </a:lnTo>
                  <a:lnTo>
                    <a:pt x="41" y="54"/>
                  </a:lnTo>
                  <a:lnTo>
                    <a:pt x="46" y="48"/>
                  </a:lnTo>
                  <a:lnTo>
                    <a:pt x="44" y="47"/>
                  </a:lnTo>
                  <a:lnTo>
                    <a:pt x="44" y="47"/>
                  </a:lnTo>
                  <a:lnTo>
                    <a:pt x="37" y="51"/>
                  </a:lnTo>
                  <a:lnTo>
                    <a:pt x="30" y="51"/>
                  </a:lnTo>
                  <a:lnTo>
                    <a:pt x="30" y="51"/>
                  </a:lnTo>
                  <a:lnTo>
                    <a:pt x="25" y="51"/>
                  </a:lnTo>
                  <a:lnTo>
                    <a:pt x="22" y="50"/>
                  </a:lnTo>
                  <a:lnTo>
                    <a:pt x="19" y="47"/>
                  </a:lnTo>
                  <a:lnTo>
                    <a:pt x="18" y="39"/>
                  </a:lnTo>
                  <a:lnTo>
                    <a:pt x="19" y="31"/>
                  </a:lnTo>
                  <a:lnTo>
                    <a:pt x="51" y="31"/>
                  </a:lnTo>
                  <a:close/>
                </a:path>
              </a:pathLst>
            </a:custGeom>
            <a:grpFill/>
            <a:ln w="9525">
              <a:noFill/>
              <a:round/>
              <a:headEnd/>
              <a:tailEnd/>
            </a:ln>
          </p:spPr>
          <p:txBody>
            <a:bodyPr/>
            <a:lstStyle/>
            <a:p>
              <a:endParaRPr lang="en-GB" dirty="0">
                <a:solidFill>
                  <a:schemeClr val="bg1"/>
                </a:solidFill>
              </a:endParaRPr>
            </a:p>
          </p:txBody>
        </p:sp>
        <p:sp>
          <p:nvSpPr>
            <p:cNvPr id="25" name="Freeform 51"/>
            <p:cNvSpPr>
              <a:spLocks/>
            </p:cNvSpPr>
            <p:nvPr userDrawn="1"/>
          </p:nvSpPr>
          <p:spPr bwMode="black">
            <a:xfrm>
              <a:off x="5062" y="4221"/>
              <a:ext cx="25" cy="31"/>
            </a:xfrm>
            <a:custGeom>
              <a:avLst/>
              <a:gdLst/>
              <a:ahLst/>
              <a:cxnLst>
                <a:cxn ang="0">
                  <a:pos x="24" y="14"/>
                </a:cxn>
                <a:cxn ang="0">
                  <a:pos x="24" y="14"/>
                </a:cxn>
                <a:cxn ang="0">
                  <a:pos x="24" y="14"/>
                </a:cxn>
                <a:cxn ang="0">
                  <a:pos x="29" y="8"/>
                </a:cxn>
                <a:cxn ang="0">
                  <a:pos x="33" y="3"/>
                </a:cxn>
                <a:cxn ang="0">
                  <a:pos x="40" y="0"/>
                </a:cxn>
                <a:cxn ang="0">
                  <a:pos x="45" y="0"/>
                </a:cxn>
                <a:cxn ang="0">
                  <a:pos x="45" y="0"/>
                </a:cxn>
                <a:cxn ang="0">
                  <a:pos x="46" y="0"/>
                </a:cxn>
                <a:cxn ang="0">
                  <a:pos x="46" y="0"/>
                </a:cxn>
                <a:cxn ang="0">
                  <a:pos x="45" y="8"/>
                </a:cxn>
                <a:cxn ang="0">
                  <a:pos x="45" y="8"/>
                </a:cxn>
                <a:cxn ang="0">
                  <a:pos x="43" y="16"/>
                </a:cxn>
                <a:cxn ang="0">
                  <a:pos x="41" y="16"/>
                </a:cxn>
                <a:cxn ang="0">
                  <a:pos x="41" y="16"/>
                </a:cxn>
                <a:cxn ang="0">
                  <a:pos x="40" y="16"/>
                </a:cxn>
                <a:cxn ang="0">
                  <a:pos x="37" y="14"/>
                </a:cxn>
                <a:cxn ang="0">
                  <a:pos x="37" y="14"/>
                </a:cxn>
                <a:cxn ang="0">
                  <a:pos x="32" y="16"/>
                </a:cxn>
                <a:cxn ang="0">
                  <a:pos x="27" y="17"/>
                </a:cxn>
                <a:cxn ang="0">
                  <a:pos x="24" y="22"/>
                </a:cxn>
                <a:cxn ang="0">
                  <a:pos x="22" y="25"/>
                </a:cxn>
                <a:cxn ang="0">
                  <a:pos x="22" y="30"/>
                </a:cxn>
                <a:cxn ang="0">
                  <a:pos x="22" y="30"/>
                </a:cxn>
                <a:cxn ang="0">
                  <a:pos x="18" y="56"/>
                </a:cxn>
                <a:cxn ang="0">
                  <a:pos x="18" y="56"/>
                </a:cxn>
                <a:cxn ang="0">
                  <a:pos x="10" y="56"/>
                </a:cxn>
                <a:cxn ang="0">
                  <a:pos x="10" y="56"/>
                </a:cxn>
                <a:cxn ang="0">
                  <a:pos x="0" y="56"/>
                </a:cxn>
                <a:cxn ang="0">
                  <a:pos x="0" y="56"/>
                </a:cxn>
                <a:cxn ang="0">
                  <a:pos x="7" y="30"/>
                </a:cxn>
                <a:cxn ang="0">
                  <a:pos x="8" y="25"/>
                </a:cxn>
                <a:cxn ang="0">
                  <a:pos x="8" y="25"/>
                </a:cxn>
                <a:cxn ang="0">
                  <a:pos x="11" y="0"/>
                </a:cxn>
                <a:cxn ang="0">
                  <a:pos x="11" y="0"/>
                </a:cxn>
                <a:cxn ang="0">
                  <a:pos x="19" y="2"/>
                </a:cxn>
                <a:cxn ang="0">
                  <a:pos x="19" y="2"/>
                </a:cxn>
                <a:cxn ang="0">
                  <a:pos x="27" y="0"/>
                </a:cxn>
                <a:cxn ang="0">
                  <a:pos x="24" y="14"/>
                </a:cxn>
              </a:cxnLst>
              <a:rect l="0" t="0" r="r" b="b"/>
              <a:pathLst>
                <a:path w="46" h="56">
                  <a:moveTo>
                    <a:pt x="24" y="14"/>
                  </a:moveTo>
                  <a:lnTo>
                    <a:pt x="24" y="14"/>
                  </a:lnTo>
                  <a:lnTo>
                    <a:pt x="24" y="14"/>
                  </a:lnTo>
                  <a:lnTo>
                    <a:pt x="29" y="8"/>
                  </a:lnTo>
                  <a:lnTo>
                    <a:pt x="33" y="3"/>
                  </a:lnTo>
                  <a:lnTo>
                    <a:pt x="40" y="0"/>
                  </a:lnTo>
                  <a:lnTo>
                    <a:pt x="45" y="0"/>
                  </a:lnTo>
                  <a:lnTo>
                    <a:pt x="45" y="0"/>
                  </a:lnTo>
                  <a:lnTo>
                    <a:pt x="46" y="0"/>
                  </a:lnTo>
                  <a:lnTo>
                    <a:pt x="46" y="0"/>
                  </a:lnTo>
                  <a:lnTo>
                    <a:pt x="45" y="8"/>
                  </a:lnTo>
                  <a:lnTo>
                    <a:pt x="45" y="8"/>
                  </a:lnTo>
                  <a:lnTo>
                    <a:pt x="43" y="16"/>
                  </a:lnTo>
                  <a:lnTo>
                    <a:pt x="41" y="16"/>
                  </a:lnTo>
                  <a:lnTo>
                    <a:pt x="41" y="16"/>
                  </a:lnTo>
                  <a:lnTo>
                    <a:pt x="40" y="16"/>
                  </a:lnTo>
                  <a:lnTo>
                    <a:pt x="37" y="14"/>
                  </a:lnTo>
                  <a:lnTo>
                    <a:pt x="37" y="14"/>
                  </a:lnTo>
                  <a:lnTo>
                    <a:pt x="32" y="16"/>
                  </a:lnTo>
                  <a:lnTo>
                    <a:pt x="27" y="17"/>
                  </a:lnTo>
                  <a:lnTo>
                    <a:pt x="24" y="22"/>
                  </a:lnTo>
                  <a:lnTo>
                    <a:pt x="22" y="25"/>
                  </a:lnTo>
                  <a:lnTo>
                    <a:pt x="22" y="30"/>
                  </a:lnTo>
                  <a:lnTo>
                    <a:pt x="22" y="30"/>
                  </a:lnTo>
                  <a:lnTo>
                    <a:pt x="18" y="56"/>
                  </a:lnTo>
                  <a:lnTo>
                    <a:pt x="18" y="56"/>
                  </a:lnTo>
                  <a:lnTo>
                    <a:pt x="10" y="56"/>
                  </a:lnTo>
                  <a:lnTo>
                    <a:pt x="10" y="56"/>
                  </a:lnTo>
                  <a:lnTo>
                    <a:pt x="0" y="56"/>
                  </a:lnTo>
                  <a:lnTo>
                    <a:pt x="0" y="56"/>
                  </a:lnTo>
                  <a:lnTo>
                    <a:pt x="7" y="30"/>
                  </a:lnTo>
                  <a:lnTo>
                    <a:pt x="8" y="25"/>
                  </a:lnTo>
                  <a:lnTo>
                    <a:pt x="8" y="25"/>
                  </a:lnTo>
                  <a:lnTo>
                    <a:pt x="11" y="0"/>
                  </a:lnTo>
                  <a:lnTo>
                    <a:pt x="11" y="0"/>
                  </a:lnTo>
                  <a:lnTo>
                    <a:pt x="19" y="2"/>
                  </a:lnTo>
                  <a:lnTo>
                    <a:pt x="19" y="2"/>
                  </a:lnTo>
                  <a:lnTo>
                    <a:pt x="27" y="0"/>
                  </a:lnTo>
                  <a:lnTo>
                    <a:pt x="24" y="14"/>
                  </a:lnTo>
                  <a:close/>
                </a:path>
              </a:pathLst>
            </a:custGeom>
            <a:grpFill/>
            <a:ln w="9525">
              <a:noFill/>
              <a:round/>
              <a:headEnd/>
              <a:tailEnd/>
            </a:ln>
          </p:spPr>
          <p:txBody>
            <a:bodyPr/>
            <a:lstStyle/>
            <a:p>
              <a:endParaRPr lang="en-GB" dirty="0">
                <a:solidFill>
                  <a:schemeClr val="bg1"/>
                </a:solidFill>
              </a:endParaRPr>
            </a:p>
          </p:txBody>
        </p:sp>
        <p:sp>
          <p:nvSpPr>
            <p:cNvPr id="26" name="Freeform 52"/>
            <p:cNvSpPr>
              <a:spLocks/>
            </p:cNvSpPr>
            <p:nvPr userDrawn="1"/>
          </p:nvSpPr>
          <p:spPr bwMode="black">
            <a:xfrm>
              <a:off x="5087" y="4221"/>
              <a:ext cx="34" cy="48"/>
            </a:xfrm>
            <a:custGeom>
              <a:avLst/>
              <a:gdLst/>
              <a:ahLst/>
              <a:cxnLst>
                <a:cxn ang="0">
                  <a:pos x="50" y="0"/>
                </a:cxn>
                <a:cxn ang="0">
                  <a:pos x="50" y="0"/>
                </a:cxn>
                <a:cxn ang="0">
                  <a:pos x="55" y="2"/>
                </a:cxn>
                <a:cxn ang="0">
                  <a:pos x="55" y="2"/>
                </a:cxn>
                <a:cxn ang="0">
                  <a:pos x="61" y="0"/>
                </a:cxn>
                <a:cxn ang="0">
                  <a:pos x="61" y="0"/>
                </a:cxn>
                <a:cxn ang="0">
                  <a:pos x="41" y="35"/>
                </a:cxn>
                <a:cxn ang="0">
                  <a:pos x="9" y="86"/>
                </a:cxn>
                <a:cxn ang="0">
                  <a:pos x="9" y="86"/>
                </a:cxn>
                <a:cxn ang="0">
                  <a:pos x="4" y="86"/>
                </a:cxn>
                <a:cxn ang="0">
                  <a:pos x="4" y="86"/>
                </a:cxn>
                <a:cxn ang="0">
                  <a:pos x="0" y="86"/>
                </a:cxn>
                <a:cxn ang="0">
                  <a:pos x="0" y="86"/>
                </a:cxn>
                <a:cxn ang="0">
                  <a:pos x="19" y="56"/>
                </a:cxn>
                <a:cxn ang="0">
                  <a:pos x="19" y="56"/>
                </a:cxn>
                <a:cxn ang="0">
                  <a:pos x="8" y="0"/>
                </a:cxn>
                <a:cxn ang="0">
                  <a:pos x="8" y="0"/>
                </a:cxn>
                <a:cxn ang="0">
                  <a:pos x="15" y="2"/>
                </a:cxn>
                <a:cxn ang="0">
                  <a:pos x="15" y="2"/>
                </a:cxn>
                <a:cxn ang="0">
                  <a:pos x="25" y="0"/>
                </a:cxn>
                <a:cxn ang="0">
                  <a:pos x="25" y="0"/>
                </a:cxn>
                <a:cxn ang="0">
                  <a:pos x="31" y="37"/>
                </a:cxn>
                <a:cxn ang="0">
                  <a:pos x="31" y="37"/>
                </a:cxn>
                <a:cxn ang="0">
                  <a:pos x="50" y="0"/>
                </a:cxn>
                <a:cxn ang="0">
                  <a:pos x="50" y="0"/>
                </a:cxn>
              </a:cxnLst>
              <a:rect l="0" t="0" r="r" b="b"/>
              <a:pathLst>
                <a:path w="61" h="86">
                  <a:moveTo>
                    <a:pt x="50" y="0"/>
                  </a:moveTo>
                  <a:lnTo>
                    <a:pt x="50" y="0"/>
                  </a:lnTo>
                  <a:lnTo>
                    <a:pt x="55" y="2"/>
                  </a:lnTo>
                  <a:lnTo>
                    <a:pt x="55" y="2"/>
                  </a:lnTo>
                  <a:lnTo>
                    <a:pt x="61" y="0"/>
                  </a:lnTo>
                  <a:lnTo>
                    <a:pt x="61" y="0"/>
                  </a:lnTo>
                  <a:lnTo>
                    <a:pt x="41" y="35"/>
                  </a:lnTo>
                  <a:lnTo>
                    <a:pt x="9" y="86"/>
                  </a:lnTo>
                  <a:lnTo>
                    <a:pt x="9" y="86"/>
                  </a:lnTo>
                  <a:lnTo>
                    <a:pt x="4" y="86"/>
                  </a:lnTo>
                  <a:lnTo>
                    <a:pt x="4" y="86"/>
                  </a:lnTo>
                  <a:lnTo>
                    <a:pt x="0" y="86"/>
                  </a:lnTo>
                  <a:lnTo>
                    <a:pt x="0" y="86"/>
                  </a:lnTo>
                  <a:lnTo>
                    <a:pt x="19" y="56"/>
                  </a:lnTo>
                  <a:lnTo>
                    <a:pt x="19" y="56"/>
                  </a:lnTo>
                  <a:lnTo>
                    <a:pt x="8" y="0"/>
                  </a:lnTo>
                  <a:lnTo>
                    <a:pt x="8" y="0"/>
                  </a:lnTo>
                  <a:lnTo>
                    <a:pt x="15" y="2"/>
                  </a:lnTo>
                  <a:lnTo>
                    <a:pt x="15" y="2"/>
                  </a:lnTo>
                  <a:lnTo>
                    <a:pt x="25" y="0"/>
                  </a:lnTo>
                  <a:lnTo>
                    <a:pt x="25" y="0"/>
                  </a:lnTo>
                  <a:lnTo>
                    <a:pt x="31" y="37"/>
                  </a:lnTo>
                  <a:lnTo>
                    <a:pt x="31" y="37"/>
                  </a:lnTo>
                  <a:lnTo>
                    <a:pt x="50" y="0"/>
                  </a:lnTo>
                  <a:lnTo>
                    <a:pt x="50" y="0"/>
                  </a:lnTo>
                  <a:close/>
                </a:path>
              </a:pathLst>
            </a:custGeom>
            <a:grpFill/>
            <a:ln w="9525">
              <a:noFill/>
              <a:round/>
              <a:headEnd/>
              <a:tailEnd/>
            </a:ln>
          </p:spPr>
          <p:txBody>
            <a:bodyPr/>
            <a:lstStyle/>
            <a:p>
              <a:endParaRPr lang="en-GB" dirty="0">
                <a:solidFill>
                  <a:schemeClr val="bg1"/>
                </a:solidFill>
              </a:endParaRPr>
            </a:p>
          </p:txBody>
        </p:sp>
        <p:sp>
          <p:nvSpPr>
            <p:cNvPr id="27" name="Freeform 53"/>
            <p:cNvSpPr>
              <a:spLocks/>
            </p:cNvSpPr>
            <p:nvPr userDrawn="1"/>
          </p:nvSpPr>
          <p:spPr bwMode="black">
            <a:xfrm>
              <a:off x="5123" y="4210"/>
              <a:ext cx="20" cy="42"/>
            </a:xfrm>
            <a:custGeom>
              <a:avLst/>
              <a:gdLst/>
              <a:ahLst/>
              <a:cxnLst>
                <a:cxn ang="0">
                  <a:pos x="35" y="21"/>
                </a:cxn>
                <a:cxn ang="0">
                  <a:pos x="35" y="21"/>
                </a:cxn>
                <a:cxn ang="0">
                  <a:pos x="33" y="24"/>
                </a:cxn>
                <a:cxn ang="0">
                  <a:pos x="33" y="24"/>
                </a:cxn>
                <a:cxn ang="0">
                  <a:pos x="33" y="27"/>
                </a:cxn>
                <a:cxn ang="0">
                  <a:pos x="23" y="25"/>
                </a:cxn>
                <a:cxn ang="0">
                  <a:pos x="23" y="25"/>
                </a:cxn>
                <a:cxn ang="0">
                  <a:pos x="17" y="51"/>
                </a:cxn>
                <a:cxn ang="0">
                  <a:pos x="17" y="51"/>
                </a:cxn>
                <a:cxn ang="0">
                  <a:pos x="16" y="60"/>
                </a:cxn>
                <a:cxn ang="0">
                  <a:pos x="16" y="67"/>
                </a:cxn>
                <a:cxn ang="0">
                  <a:pos x="17" y="70"/>
                </a:cxn>
                <a:cxn ang="0">
                  <a:pos x="20" y="70"/>
                </a:cxn>
                <a:cxn ang="0">
                  <a:pos x="20" y="70"/>
                </a:cxn>
                <a:cxn ang="0">
                  <a:pos x="25" y="68"/>
                </a:cxn>
                <a:cxn ang="0">
                  <a:pos x="25" y="73"/>
                </a:cxn>
                <a:cxn ang="0">
                  <a:pos x="25" y="73"/>
                </a:cxn>
                <a:cxn ang="0">
                  <a:pos x="19" y="76"/>
                </a:cxn>
                <a:cxn ang="0">
                  <a:pos x="12" y="76"/>
                </a:cxn>
                <a:cxn ang="0">
                  <a:pos x="12" y="76"/>
                </a:cxn>
                <a:cxn ang="0">
                  <a:pos x="6" y="75"/>
                </a:cxn>
                <a:cxn ang="0">
                  <a:pos x="1" y="71"/>
                </a:cxn>
                <a:cxn ang="0">
                  <a:pos x="0" y="67"/>
                </a:cxn>
                <a:cxn ang="0">
                  <a:pos x="1" y="59"/>
                </a:cxn>
                <a:cxn ang="0">
                  <a:pos x="1" y="59"/>
                </a:cxn>
                <a:cxn ang="0">
                  <a:pos x="8" y="25"/>
                </a:cxn>
                <a:cxn ang="0">
                  <a:pos x="0" y="27"/>
                </a:cxn>
                <a:cxn ang="0">
                  <a:pos x="0" y="27"/>
                </a:cxn>
                <a:cxn ang="0">
                  <a:pos x="1" y="24"/>
                </a:cxn>
                <a:cxn ang="0">
                  <a:pos x="1" y="24"/>
                </a:cxn>
                <a:cxn ang="0">
                  <a:pos x="1" y="21"/>
                </a:cxn>
                <a:cxn ang="0">
                  <a:pos x="9" y="21"/>
                </a:cxn>
                <a:cxn ang="0">
                  <a:pos x="9" y="21"/>
                </a:cxn>
                <a:cxn ang="0">
                  <a:pos x="11" y="6"/>
                </a:cxn>
                <a:cxn ang="0">
                  <a:pos x="11" y="6"/>
                </a:cxn>
                <a:cxn ang="0">
                  <a:pos x="28" y="0"/>
                </a:cxn>
                <a:cxn ang="0">
                  <a:pos x="30" y="0"/>
                </a:cxn>
                <a:cxn ang="0">
                  <a:pos x="30" y="0"/>
                </a:cxn>
                <a:cxn ang="0">
                  <a:pos x="23" y="21"/>
                </a:cxn>
                <a:cxn ang="0">
                  <a:pos x="35" y="21"/>
                </a:cxn>
              </a:cxnLst>
              <a:rect l="0" t="0" r="r" b="b"/>
              <a:pathLst>
                <a:path w="35" h="76">
                  <a:moveTo>
                    <a:pt x="35" y="21"/>
                  </a:moveTo>
                  <a:lnTo>
                    <a:pt x="35" y="21"/>
                  </a:lnTo>
                  <a:lnTo>
                    <a:pt x="33" y="24"/>
                  </a:lnTo>
                  <a:lnTo>
                    <a:pt x="33" y="24"/>
                  </a:lnTo>
                  <a:lnTo>
                    <a:pt x="33" y="27"/>
                  </a:lnTo>
                  <a:lnTo>
                    <a:pt x="23" y="25"/>
                  </a:lnTo>
                  <a:lnTo>
                    <a:pt x="23" y="25"/>
                  </a:lnTo>
                  <a:lnTo>
                    <a:pt x="17" y="51"/>
                  </a:lnTo>
                  <a:lnTo>
                    <a:pt x="17" y="51"/>
                  </a:lnTo>
                  <a:lnTo>
                    <a:pt x="16" y="60"/>
                  </a:lnTo>
                  <a:lnTo>
                    <a:pt x="16" y="67"/>
                  </a:lnTo>
                  <a:lnTo>
                    <a:pt x="17" y="70"/>
                  </a:lnTo>
                  <a:lnTo>
                    <a:pt x="20" y="70"/>
                  </a:lnTo>
                  <a:lnTo>
                    <a:pt x="20" y="70"/>
                  </a:lnTo>
                  <a:lnTo>
                    <a:pt x="25" y="68"/>
                  </a:lnTo>
                  <a:lnTo>
                    <a:pt x="25" y="73"/>
                  </a:lnTo>
                  <a:lnTo>
                    <a:pt x="25" y="73"/>
                  </a:lnTo>
                  <a:lnTo>
                    <a:pt x="19" y="76"/>
                  </a:lnTo>
                  <a:lnTo>
                    <a:pt x="12" y="76"/>
                  </a:lnTo>
                  <a:lnTo>
                    <a:pt x="12" y="76"/>
                  </a:lnTo>
                  <a:lnTo>
                    <a:pt x="6" y="75"/>
                  </a:lnTo>
                  <a:lnTo>
                    <a:pt x="1" y="71"/>
                  </a:lnTo>
                  <a:lnTo>
                    <a:pt x="0" y="67"/>
                  </a:lnTo>
                  <a:lnTo>
                    <a:pt x="1" y="59"/>
                  </a:lnTo>
                  <a:lnTo>
                    <a:pt x="1" y="59"/>
                  </a:lnTo>
                  <a:lnTo>
                    <a:pt x="8" y="25"/>
                  </a:lnTo>
                  <a:lnTo>
                    <a:pt x="0" y="27"/>
                  </a:lnTo>
                  <a:lnTo>
                    <a:pt x="0" y="27"/>
                  </a:lnTo>
                  <a:lnTo>
                    <a:pt x="1" y="24"/>
                  </a:lnTo>
                  <a:lnTo>
                    <a:pt x="1" y="24"/>
                  </a:lnTo>
                  <a:lnTo>
                    <a:pt x="1" y="21"/>
                  </a:lnTo>
                  <a:lnTo>
                    <a:pt x="9" y="21"/>
                  </a:lnTo>
                  <a:lnTo>
                    <a:pt x="9" y="21"/>
                  </a:lnTo>
                  <a:lnTo>
                    <a:pt x="11" y="6"/>
                  </a:lnTo>
                  <a:lnTo>
                    <a:pt x="11" y="6"/>
                  </a:lnTo>
                  <a:lnTo>
                    <a:pt x="28" y="0"/>
                  </a:lnTo>
                  <a:lnTo>
                    <a:pt x="30" y="0"/>
                  </a:lnTo>
                  <a:lnTo>
                    <a:pt x="30" y="0"/>
                  </a:lnTo>
                  <a:lnTo>
                    <a:pt x="23" y="21"/>
                  </a:lnTo>
                  <a:lnTo>
                    <a:pt x="35" y="21"/>
                  </a:lnTo>
                  <a:close/>
                </a:path>
              </a:pathLst>
            </a:custGeom>
            <a:grpFill/>
            <a:ln w="9525">
              <a:noFill/>
              <a:round/>
              <a:headEnd/>
              <a:tailEnd/>
            </a:ln>
          </p:spPr>
          <p:txBody>
            <a:bodyPr/>
            <a:lstStyle/>
            <a:p>
              <a:endParaRPr lang="en-GB" dirty="0">
                <a:solidFill>
                  <a:schemeClr val="bg1"/>
                </a:solidFill>
              </a:endParaRPr>
            </a:p>
          </p:txBody>
        </p:sp>
        <p:sp>
          <p:nvSpPr>
            <p:cNvPr id="28" name="Freeform 54"/>
            <p:cNvSpPr>
              <a:spLocks/>
            </p:cNvSpPr>
            <p:nvPr userDrawn="1"/>
          </p:nvSpPr>
          <p:spPr bwMode="black">
            <a:xfrm>
              <a:off x="5143" y="4204"/>
              <a:ext cx="33" cy="48"/>
            </a:xfrm>
            <a:custGeom>
              <a:avLst/>
              <a:gdLst/>
              <a:ahLst/>
              <a:cxnLst>
                <a:cxn ang="0">
                  <a:pos x="11" y="40"/>
                </a:cxn>
                <a:cxn ang="0">
                  <a:pos x="11" y="40"/>
                </a:cxn>
                <a:cxn ang="0">
                  <a:pos x="18" y="0"/>
                </a:cxn>
                <a:cxn ang="0">
                  <a:pos x="18" y="0"/>
                </a:cxn>
                <a:cxn ang="0">
                  <a:pos x="26" y="0"/>
                </a:cxn>
                <a:cxn ang="0">
                  <a:pos x="26" y="0"/>
                </a:cxn>
                <a:cxn ang="0">
                  <a:pos x="35" y="0"/>
                </a:cxn>
                <a:cxn ang="0">
                  <a:pos x="35" y="0"/>
                </a:cxn>
                <a:cxn ang="0">
                  <a:pos x="26" y="40"/>
                </a:cxn>
                <a:cxn ang="0">
                  <a:pos x="26" y="40"/>
                </a:cxn>
                <a:cxn ang="0">
                  <a:pos x="26" y="40"/>
                </a:cxn>
                <a:cxn ang="0">
                  <a:pos x="30" y="35"/>
                </a:cxn>
                <a:cxn ang="0">
                  <a:pos x="35" y="32"/>
                </a:cxn>
                <a:cxn ang="0">
                  <a:pos x="40" y="30"/>
                </a:cxn>
                <a:cxn ang="0">
                  <a:pos x="45" y="28"/>
                </a:cxn>
                <a:cxn ang="0">
                  <a:pos x="45" y="28"/>
                </a:cxn>
                <a:cxn ang="0">
                  <a:pos x="52" y="30"/>
                </a:cxn>
                <a:cxn ang="0">
                  <a:pos x="57" y="35"/>
                </a:cxn>
                <a:cxn ang="0">
                  <a:pos x="59" y="41"/>
                </a:cxn>
                <a:cxn ang="0">
                  <a:pos x="59" y="51"/>
                </a:cxn>
                <a:cxn ang="0">
                  <a:pos x="59" y="51"/>
                </a:cxn>
                <a:cxn ang="0">
                  <a:pos x="54" y="70"/>
                </a:cxn>
                <a:cxn ang="0">
                  <a:pos x="54" y="70"/>
                </a:cxn>
                <a:cxn ang="0">
                  <a:pos x="52" y="86"/>
                </a:cxn>
                <a:cxn ang="0">
                  <a:pos x="52" y="86"/>
                </a:cxn>
                <a:cxn ang="0">
                  <a:pos x="43" y="86"/>
                </a:cxn>
                <a:cxn ang="0">
                  <a:pos x="43" y="86"/>
                </a:cxn>
                <a:cxn ang="0">
                  <a:pos x="35" y="86"/>
                </a:cxn>
                <a:cxn ang="0">
                  <a:pos x="35" y="86"/>
                </a:cxn>
                <a:cxn ang="0">
                  <a:pos x="38" y="71"/>
                </a:cxn>
                <a:cxn ang="0">
                  <a:pos x="43" y="54"/>
                </a:cxn>
                <a:cxn ang="0">
                  <a:pos x="43" y="54"/>
                </a:cxn>
                <a:cxn ang="0">
                  <a:pos x="43" y="47"/>
                </a:cxn>
                <a:cxn ang="0">
                  <a:pos x="41" y="43"/>
                </a:cxn>
                <a:cxn ang="0">
                  <a:pos x="40" y="40"/>
                </a:cxn>
                <a:cxn ang="0">
                  <a:pos x="35" y="40"/>
                </a:cxn>
                <a:cxn ang="0">
                  <a:pos x="35" y="40"/>
                </a:cxn>
                <a:cxn ang="0">
                  <a:pos x="32" y="41"/>
                </a:cxn>
                <a:cxn ang="0">
                  <a:pos x="27" y="44"/>
                </a:cxn>
                <a:cxn ang="0">
                  <a:pos x="24" y="49"/>
                </a:cxn>
                <a:cxn ang="0">
                  <a:pos x="22" y="55"/>
                </a:cxn>
                <a:cxn ang="0">
                  <a:pos x="22" y="60"/>
                </a:cxn>
                <a:cxn ang="0">
                  <a:pos x="22" y="60"/>
                </a:cxn>
                <a:cxn ang="0">
                  <a:pos x="18" y="86"/>
                </a:cxn>
                <a:cxn ang="0">
                  <a:pos x="18" y="86"/>
                </a:cxn>
                <a:cxn ang="0">
                  <a:pos x="10" y="86"/>
                </a:cxn>
                <a:cxn ang="0">
                  <a:pos x="10" y="86"/>
                </a:cxn>
                <a:cxn ang="0">
                  <a:pos x="0" y="86"/>
                </a:cxn>
                <a:cxn ang="0">
                  <a:pos x="0" y="86"/>
                </a:cxn>
                <a:cxn ang="0">
                  <a:pos x="10" y="46"/>
                </a:cxn>
                <a:cxn ang="0">
                  <a:pos x="11" y="40"/>
                </a:cxn>
              </a:cxnLst>
              <a:rect l="0" t="0" r="r" b="b"/>
              <a:pathLst>
                <a:path w="59" h="86">
                  <a:moveTo>
                    <a:pt x="11" y="40"/>
                  </a:moveTo>
                  <a:lnTo>
                    <a:pt x="11" y="40"/>
                  </a:lnTo>
                  <a:lnTo>
                    <a:pt x="18" y="0"/>
                  </a:lnTo>
                  <a:lnTo>
                    <a:pt x="18" y="0"/>
                  </a:lnTo>
                  <a:lnTo>
                    <a:pt x="26" y="0"/>
                  </a:lnTo>
                  <a:lnTo>
                    <a:pt x="26" y="0"/>
                  </a:lnTo>
                  <a:lnTo>
                    <a:pt x="35" y="0"/>
                  </a:lnTo>
                  <a:lnTo>
                    <a:pt x="35" y="0"/>
                  </a:lnTo>
                  <a:lnTo>
                    <a:pt x="26" y="40"/>
                  </a:lnTo>
                  <a:lnTo>
                    <a:pt x="26" y="40"/>
                  </a:lnTo>
                  <a:lnTo>
                    <a:pt x="26" y="40"/>
                  </a:lnTo>
                  <a:lnTo>
                    <a:pt x="30" y="35"/>
                  </a:lnTo>
                  <a:lnTo>
                    <a:pt x="35" y="32"/>
                  </a:lnTo>
                  <a:lnTo>
                    <a:pt x="40" y="30"/>
                  </a:lnTo>
                  <a:lnTo>
                    <a:pt x="45" y="28"/>
                  </a:lnTo>
                  <a:lnTo>
                    <a:pt x="45" y="28"/>
                  </a:lnTo>
                  <a:lnTo>
                    <a:pt x="52" y="30"/>
                  </a:lnTo>
                  <a:lnTo>
                    <a:pt x="57" y="35"/>
                  </a:lnTo>
                  <a:lnTo>
                    <a:pt x="59" y="41"/>
                  </a:lnTo>
                  <a:lnTo>
                    <a:pt x="59" y="51"/>
                  </a:lnTo>
                  <a:lnTo>
                    <a:pt x="59" y="51"/>
                  </a:lnTo>
                  <a:lnTo>
                    <a:pt x="54" y="70"/>
                  </a:lnTo>
                  <a:lnTo>
                    <a:pt x="54" y="70"/>
                  </a:lnTo>
                  <a:lnTo>
                    <a:pt x="52" y="86"/>
                  </a:lnTo>
                  <a:lnTo>
                    <a:pt x="52" y="86"/>
                  </a:lnTo>
                  <a:lnTo>
                    <a:pt x="43" y="86"/>
                  </a:lnTo>
                  <a:lnTo>
                    <a:pt x="43" y="86"/>
                  </a:lnTo>
                  <a:lnTo>
                    <a:pt x="35" y="86"/>
                  </a:lnTo>
                  <a:lnTo>
                    <a:pt x="35" y="86"/>
                  </a:lnTo>
                  <a:lnTo>
                    <a:pt x="38" y="71"/>
                  </a:lnTo>
                  <a:lnTo>
                    <a:pt x="43" y="54"/>
                  </a:lnTo>
                  <a:lnTo>
                    <a:pt x="43" y="54"/>
                  </a:lnTo>
                  <a:lnTo>
                    <a:pt x="43" y="47"/>
                  </a:lnTo>
                  <a:lnTo>
                    <a:pt x="41" y="43"/>
                  </a:lnTo>
                  <a:lnTo>
                    <a:pt x="40" y="40"/>
                  </a:lnTo>
                  <a:lnTo>
                    <a:pt x="35" y="40"/>
                  </a:lnTo>
                  <a:lnTo>
                    <a:pt x="35" y="40"/>
                  </a:lnTo>
                  <a:lnTo>
                    <a:pt x="32" y="41"/>
                  </a:lnTo>
                  <a:lnTo>
                    <a:pt x="27" y="44"/>
                  </a:lnTo>
                  <a:lnTo>
                    <a:pt x="24" y="49"/>
                  </a:lnTo>
                  <a:lnTo>
                    <a:pt x="22" y="55"/>
                  </a:lnTo>
                  <a:lnTo>
                    <a:pt x="22" y="60"/>
                  </a:lnTo>
                  <a:lnTo>
                    <a:pt x="22" y="60"/>
                  </a:lnTo>
                  <a:lnTo>
                    <a:pt x="18" y="86"/>
                  </a:lnTo>
                  <a:lnTo>
                    <a:pt x="18" y="86"/>
                  </a:lnTo>
                  <a:lnTo>
                    <a:pt x="10" y="86"/>
                  </a:lnTo>
                  <a:lnTo>
                    <a:pt x="10" y="86"/>
                  </a:lnTo>
                  <a:lnTo>
                    <a:pt x="0" y="86"/>
                  </a:lnTo>
                  <a:lnTo>
                    <a:pt x="0" y="86"/>
                  </a:lnTo>
                  <a:lnTo>
                    <a:pt x="10" y="46"/>
                  </a:lnTo>
                  <a:lnTo>
                    <a:pt x="11" y="40"/>
                  </a:lnTo>
                  <a:close/>
                </a:path>
              </a:pathLst>
            </a:custGeom>
            <a:grpFill/>
            <a:ln w="9525">
              <a:noFill/>
              <a:round/>
              <a:headEnd/>
              <a:tailEnd/>
            </a:ln>
          </p:spPr>
          <p:txBody>
            <a:bodyPr/>
            <a:lstStyle/>
            <a:p>
              <a:endParaRPr lang="en-GB" dirty="0">
                <a:solidFill>
                  <a:schemeClr val="bg1"/>
                </a:solidFill>
              </a:endParaRPr>
            </a:p>
          </p:txBody>
        </p:sp>
        <p:sp>
          <p:nvSpPr>
            <p:cNvPr id="29" name="Freeform 55"/>
            <p:cNvSpPr>
              <a:spLocks noEditPoints="1"/>
            </p:cNvSpPr>
            <p:nvPr userDrawn="1"/>
          </p:nvSpPr>
          <p:spPr bwMode="black">
            <a:xfrm>
              <a:off x="5181" y="4204"/>
              <a:ext cx="18" cy="48"/>
            </a:xfrm>
            <a:custGeom>
              <a:avLst/>
              <a:gdLst/>
              <a:ahLst/>
              <a:cxnLst>
                <a:cxn ang="0">
                  <a:pos x="6" y="55"/>
                </a:cxn>
                <a:cxn ang="0">
                  <a:pos x="6" y="55"/>
                </a:cxn>
                <a:cxn ang="0">
                  <a:pos x="11" y="30"/>
                </a:cxn>
                <a:cxn ang="0">
                  <a:pos x="11" y="30"/>
                </a:cxn>
                <a:cxn ang="0">
                  <a:pos x="19" y="32"/>
                </a:cxn>
                <a:cxn ang="0">
                  <a:pos x="19" y="32"/>
                </a:cxn>
                <a:cxn ang="0">
                  <a:pos x="28" y="30"/>
                </a:cxn>
                <a:cxn ang="0">
                  <a:pos x="28" y="30"/>
                </a:cxn>
                <a:cxn ang="0">
                  <a:pos x="22" y="55"/>
                </a:cxn>
                <a:cxn ang="0">
                  <a:pos x="20" y="60"/>
                </a:cxn>
                <a:cxn ang="0">
                  <a:pos x="20" y="60"/>
                </a:cxn>
                <a:cxn ang="0">
                  <a:pos x="17" y="86"/>
                </a:cxn>
                <a:cxn ang="0">
                  <a:pos x="17" y="86"/>
                </a:cxn>
                <a:cxn ang="0">
                  <a:pos x="9" y="86"/>
                </a:cxn>
                <a:cxn ang="0">
                  <a:pos x="9" y="86"/>
                </a:cxn>
                <a:cxn ang="0">
                  <a:pos x="0" y="86"/>
                </a:cxn>
                <a:cxn ang="0">
                  <a:pos x="0" y="86"/>
                </a:cxn>
                <a:cxn ang="0">
                  <a:pos x="6" y="60"/>
                </a:cxn>
                <a:cxn ang="0">
                  <a:pos x="6" y="55"/>
                </a:cxn>
                <a:cxn ang="0">
                  <a:pos x="25" y="0"/>
                </a:cxn>
                <a:cxn ang="0">
                  <a:pos x="25" y="0"/>
                </a:cxn>
                <a:cxn ang="0">
                  <a:pos x="28" y="1"/>
                </a:cxn>
                <a:cxn ang="0">
                  <a:pos x="31" y="3"/>
                </a:cxn>
                <a:cxn ang="0">
                  <a:pos x="33" y="6"/>
                </a:cxn>
                <a:cxn ang="0">
                  <a:pos x="33" y="9"/>
                </a:cxn>
                <a:cxn ang="0">
                  <a:pos x="33" y="9"/>
                </a:cxn>
                <a:cxn ang="0">
                  <a:pos x="31" y="13"/>
                </a:cxn>
                <a:cxn ang="0">
                  <a:pos x="28" y="16"/>
                </a:cxn>
                <a:cxn ang="0">
                  <a:pos x="25" y="17"/>
                </a:cxn>
                <a:cxn ang="0">
                  <a:pos x="22" y="19"/>
                </a:cxn>
                <a:cxn ang="0">
                  <a:pos x="22" y="19"/>
                </a:cxn>
                <a:cxn ang="0">
                  <a:pos x="19" y="17"/>
                </a:cxn>
                <a:cxn ang="0">
                  <a:pos x="16" y="16"/>
                </a:cxn>
                <a:cxn ang="0">
                  <a:pos x="14" y="13"/>
                </a:cxn>
                <a:cxn ang="0">
                  <a:pos x="14" y="9"/>
                </a:cxn>
                <a:cxn ang="0">
                  <a:pos x="14" y="9"/>
                </a:cxn>
                <a:cxn ang="0">
                  <a:pos x="16" y="6"/>
                </a:cxn>
                <a:cxn ang="0">
                  <a:pos x="19" y="3"/>
                </a:cxn>
                <a:cxn ang="0">
                  <a:pos x="22" y="1"/>
                </a:cxn>
                <a:cxn ang="0">
                  <a:pos x="25" y="0"/>
                </a:cxn>
                <a:cxn ang="0">
                  <a:pos x="25" y="0"/>
                </a:cxn>
              </a:cxnLst>
              <a:rect l="0" t="0" r="r" b="b"/>
              <a:pathLst>
                <a:path w="33" h="86">
                  <a:moveTo>
                    <a:pt x="6" y="55"/>
                  </a:moveTo>
                  <a:lnTo>
                    <a:pt x="6" y="55"/>
                  </a:lnTo>
                  <a:lnTo>
                    <a:pt x="11" y="30"/>
                  </a:lnTo>
                  <a:lnTo>
                    <a:pt x="11" y="30"/>
                  </a:lnTo>
                  <a:lnTo>
                    <a:pt x="19" y="32"/>
                  </a:lnTo>
                  <a:lnTo>
                    <a:pt x="19" y="32"/>
                  </a:lnTo>
                  <a:lnTo>
                    <a:pt x="28" y="30"/>
                  </a:lnTo>
                  <a:lnTo>
                    <a:pt x="28" y="30"/>
                  </a:lnTo>
                  <a:lnTo>
                    <a:pt x="22" y="55"/>
                  </a:lnTo>
                  <a:lnTo>
                    <a:pt x="20" y="60"/>
                  </a:lnTo>
                  <a:lnTo>
                    <a:pt x="20" y="60"/>
                  </a:lnTo>
                  <a:lnTo>
                    <a:pt x="17" y="86"/>
                  </a:lnTo>
                  <a:lnTo>
                    <a:pt x="17" y="86"/>
                  </a:lnTo>
                  <a:lnTo>
                    <a:pt x="9" y="86"/>
                  </a:lnTo>
                  <a:lnTo>
                    <a:pt x="9" y="86"/>
                  </a:lnTo>
                  <a:lnTo>
                    <a:pt x="0" y="86"/>
                  </a:lnTo>
                  <a:lnTo>
                    <a:pt x="0" y="86"/>
                  </a:lnTo>
                  <a:lnTo>
                    <a:pt x="6" y="60"/>
                  </a:lnTo>
                  <a:lnTo>
                    <a:pt x="6" y="55"/>
                  </a:lnTo>
                  <a:close/>
                  <a:moveTo>
                    <a:pt x="25" y="0"/>
                  </a:moveTo>
                  <a:lnTo>
                    <a:pt x="25" y="0"/>
                  </a:lnTo>
                  <a:lnTo>
                    <a:pt x="28" y="1"/>
                  </a:lnTo>
                  <a:lnTo>
                    <a:pt x="31" y="3"/>
                  </a:lnTo>
                  <a:lnTo>
                    <a:pt x="33" y="6"/>
                  </a:lnTo>
                  <a:lnTo>
                    <a:pt x="33" y="9"/>
                  </a:lnTo>
                  <a:lnTo>
                    <a:pt x="33" y="9"/>
                  </a:lnTo>
                  <a:lnTo>
                    <a:pt x="31" y="13"/>
                  </a:lnTo>
                  <a:lnTo>
                    <a:pt x="28" y="16"/>
                  </a:lnTo>
                  <a:lnTo>
                    <a:pt x="25" y="17"/>
                  </a:lnTo>
                  <a:lnTo>
                    <a:pt x="22" y="19"/>
                  </a:lnTo>
                  <a:lnTo>
                    <a:pt x="22" y="19"/>
                  </a:lnTo>
                  <a:lnTo>
                    <a:pt x="19" y="17"/>
                  </a:lnTo>
                  <a:lnTo>
                    <a:pt x="16" y="16"/>
                  </a:lnTo>
                  <a:lnTo>
                    <a:pt x="14" y="13"/>
                  </a:lnTo>
                  <a:lnTo>
                    <a:pt x="14" y="9"/>
                  </a:lnTo>
                  <a:lnTo>
                    <a:pt x="14" y="9"/>
                  </a:lnTo>
                  <a:lnTo>
                    <a:pt x="16" y="6"/>
                  </a:lnTo>
                  <a:lnTo>
                    <a:pt x="19" y="3"/>
                  </a:lnTo>
                  <a:lnTo>
                    <a:pt x="22" y="1"/>
                  </a:lnTo>
                  <a:lnTo>
                    <a:pt x="25" y="0"/>
                  </a:lnTo>
                  <a:lnTo>
                    <a:pt x="25" y="0"/>
                  </a:lnTo>
                  <a:close/>
                </a:path>
              </a:pathLst>
            </a:custGeom>
            <a:grpFill/>
            <a:ln w="9525">
              <a:noFill/>
              <a:round/>
              <a:headEnd/>
              <a:tailEnd/>
            </a:ln>
          </p:spPr>
          <p:txBody>
            <a:bodyPr/>
            <a:lstStyle/>
            <a:p>
              <a:endParaRPr lang="en-GB" dirty="0">
                <a:solidFill>
                  <a:schemeClr val="bg1"/>
                </a:solidFill>
              </a:endParaRPr>
            </a:p>
          </p:txBody>
        </p:sp>
        <p:sp>
          <p:nvSpPr>
            <p:cNvPr id="30" name="Freeform 56"/>
            <p:cNvSpPr>
              <a:spLocks/>
            </p:cNvSpPr>
            <p:nvPr userDrawn="1"/>
          </p:nvSpPr>
          <p:spPr bwMode="black">
            <a:xfrm>
              <a:off x="5199" y="4219"/>
              <a:ext cx="33" cy="33"/>
            </a:xfrm>
            <a:custGeom>
              <a:avLst/>
              <a:gdLst/>
              <a:ahLst/>
              <a:cxnLst>
                <a:cxn ang="0">
                  <a:pos x="25" y="12"/>
                </a:cxn>
                <a:cxn ang="0">
                  <a:pos x="25" y="12"/>
                </a:cxn>
                <a:cxn ang="0">
                  <a:pos x="25" y="12"/>
                </a:cxn>
                <a:cxn ang="0">
                  <a:pos x="30" y="7"/>
                </a:cxn>
                <a:cxn ang="0">
                  <a:pos x="35" y="4"/>
                </a:cxn>
                <a:cxn ang="0">
                  <a:pos x="40" y="2"/>
                </a:cxn>
                <a:cxn ang="0">
                  <a:pos x="44" y="0"/>
                </a:cxn>
                <a:cxn ang="0">
                  <a:pos x="44" y="0"/>
                </a:cxn>
                <a:cxn ang="0">
                  <a:pos x="52" y="2"/>
                </a:cxn>
                <a:cxn ang="0">
                  <a:pos x="57" y="7"/>
                </a:cxn>
                <a:cxn ang="0">
                  <a:pos x="59" y="13"/>
                </a:cxn>
                <a:cxn ang="0">
                  <a:pos x="59" y="23"/>
                </a:cxn>
                <a:cxn ang="0">
                  <a:pos x="59" y="23"/>
                </a:cxn>
                <a:cxn ang="0">
                  <a:pos x="54" y="42"/>
                </a:cxn>
                <a:cxn ang="0">
                  <a:pos x="54" y="42"/>
                </a:cxn>
                <a:cxn ang="0">
                  <a:pos x="52" y="58"/>
                </a:cxn>
                <a:cxn ang="0">
                  <a:pos x="52" y="58"/>
                </a:cxn>
                <a:cxn ang="0">
                  <a:pos x="43" y="58"/>
                </a:cxn>
                <a:cxn ang="0">
                  <a:pos x="43" y="58"/>
                </a:cxn>
                <a:cxn ang="0">
                  <a:pos x="35" y="58"/>
                </a:cxn>
                <a:cxn ang="0">
                  <a:pos x="35" y="58"/>
                </a:cxn>
                <a:cxn ang="0">
                  <a:pos x="38" y="43"/>
                </a:cxn>
                <a:cxn ang="0">
                  <a:pos x="43" y="26"/>
                </a:cxn>
                <a:cxn ang="0">
                  <a:pos x="43" y="26"/>
                </a:cxn>
                <a:cxn ang="0">
                  <a:pos x="43" y="19"/>
                </a:cxn>
                <a:cxn ang="0">
                  <a:pos x="41" y="15"/>
                </a:cxn>
                <a:cxn ang="0">
                  <a:pos x="40" y="12"/>
                </a:cxn>
                <a:cxn ang="0">
                  <a:pos x="37" y="12"/>
                </a:cxn>
                <a:cxn ang="0">
                  <a:pos x="37" y="12"/>
                </a:cxn>
                <a:cxn ang="0">
                  <a:pos x="32" y="13"/>
                </a:cxn>
                <a:cxn ang="0">
                  <a:pos x="27" y="16"/>
                </a:cxn>
                <a:cxn ang="0">
                  <a:pos x="24" y="21"/>
                </a:cxn>
                <a:cxn ang="0">
                  <a:pos x="22" y="27"/>
                </a:cxn>
                <a:cxn ang="0">
                  <a:pos x="22" y="32"/>
                </a:cxn>
                <a:cxn ang="0">
                  <a:pos x="22" y="32"/>
                </a:cxn>
                <a:cxn ang="0">
                  <a:pos x="18" y="58"/>
                </a:cxn>
                <a:cxn ang="0">
                  <a:pos x="18" y="58"/>
                </a:cxn>
                <a:cxn ang="0">
                  <a:pos x="10" y="58"/>
                </a:cxn>
                <a:cxn ang="0">
                  <a:pos x="10" y="58"/>
                </a:cxn>
                <a:cxn ang="0">
                  <a:pos x="0" y="58"/>
                </a:cxn>
                <a:cxn ang="0">
                  <a:pos x="0" y="58"/>
                </a:cxn>
                <a:cxn ang="0">
                  <a:pos x="6" y="32"/>
                </a:cxn>
                <a:cxn ang="0">
                  <a:pos x="8" y="27"/>
                </a:cxn>
                <a:cxn ang="0">
                  <a:pos x="8" y="27"/>
                </a:cxn>
                <a:cxn ang="0">
                  <a:pos x="11" y="2"/>
                </a:cxn>
                <a:cxn ang="0">
                  <a:pos x="11" y="2"/>
                </a:cxn>
                <a:cxn ang="0">
                  <a:pos x="19" y="4"/>
                </a:cxn>
                <a:cxn ang="0">
                  <a:pos x="19" y="4"/>
                </a:cxn>
                <a:cxn ang="0">
                  <a:pos x="29" y="2"/>
                </a:cxn>
                <a:cxn ang="0">
                  <a:pos x="25" y="12"/>
                </a:cxn>
              </a:cxnLst>
              <a:rect l="0" t="0" r="r" b="b"/>
              <a:pathLst>
                <a:path w="59" h="58">
                  <a:moveTo>
                    <a:pt x="25" y="12"/>
                  </a:moveTo>
                  <a:lnTo>
                    <a:pt x="25" y="12"/>
                  </a:lnTo>
                  <a:lnTo>
                    <a:pt x="25" y="12"/>
                  </a:lnTo>
                  <a:lnTo>
                    <a:pt x="30" y="7"/>
                  </a:lnTo>
                  <a:lnTo>
                    <a:pt x="35" y="4"/>
                  </a:lnTo>
                  <a:lnTo>
                    <a:pt x="40" y="2"/>
                  </a:lnTo>
                  <a:lnTo>
                    <a:pt x="44" y="0"/>
                  </a:lnTo>
                  <a:lnTo>
                    <a:pt x="44" y="0"/>
                  </a:lnTo>
                  <a:lnTo>
                    <a:pt x="52" y="2"/>
                  </a:lnTo>
                  <a:lnTo>
                    <a:pt x="57" y="7"/>
                  </a:lnTo>
                  <a:lnTo>
                    <a:pt x="59" y="13"/>
                  </a:lnTo>
                  <a:lnTo>
                    <a:pt x="59" y="23"/>
                  </a:lnTo>
                  <a:lnTo>
                    <a:pt x="59" y="23"/>
                  </a:lnTo>
                  <a:lnTo>
                    <a:pt x="54" y="42"/>
                  </a:lnTo>
                  <a:lnTo>
                    <a:pt x="54" y="42"/>
                  </a:lnTo>
                  <a:lnTo>
                    <a:pt x="52" y="58"/>
                  </a:lnTo>
                  <a:lnTo>
                    <a:pt x="52" y="58"/>
                  </a:lnTo>
                  <a:lnTo>
                    <a:pt x="43" y="58"/>
                  </a:lnTo>
                  <a:lnTo>
                    <a:pt x="43" y="58"/>
                  </a:lnTo>
                  <a:lnTo>
                    <a:pt x="35" y="58"/>
                  </a:lnTo>
                  <a:lnTo>
                    <a:pt x="35" y="58"/>
                  </a:lnTo>
                  <a:lnTo>
                    <a:pt x="38" y="43"/>
                  </a:lnTo>
                  <a:lnTo>
                    <a:pt x="43" y="26"/>
                  </a:lnTo>
                  <a:lnTo>
                    <a:pt x="43" y="26"/>
                  </a:lnTo>
                  <a:lnTo>
                    <a:pt x="43" y="19"/>
                  </a:lnTo>
                  <a:lnTo>
                    <a:pt x="41" y="15"/>
                  </a:lnTo>
                  <a:lnTo>
                    <a:pt x="40" y="12"/>
                  </a:lnTo>
                  <a:lnTo>
                    <a:pt x="37" y="12"/>
                  </a:lnTo>
                  <a:lnTo>
                    <a:pt x="37" y="12"/>
                  </a:lnTo>
                  <a:lnTo>
                    <a:pt x="32" y="13"/>
                  </a:lnTo>
                  <a:lnTo>
                    <a:pt x="27" y="16"/>
                  </a:lnTo>
                  <a:lnTo>
                    <a:pt x="24" y="21"/>
                  </a:lnTo>
                  <a:lnTo>
                    <a:pt x="22" y="27"/>
                  </a:lnTo>
                  <a:lnTo>
                    <a:pt x="22" y="32"/>
                  </a:lnTo>
                  <a:lnTo>
                    <a:pt x="22" y="32"/>
                  </a:lnTo>
                  <a:lnTo>
                    <a:pt x="18" y="58"/>
                  </a:lnTo>
                  <a:lnTo>
                    <a:pt x="18" y="58"/>
                  </a:lnTo>
                  <a:lnTo>
                    <a:pt x="10" y="58"/>
                  </a:lnTo>
                  <a:lnTo>
                    <a:pt x="10" y="58"/>
                  </a:lnTo>
                  <a:lnTo>
                    <a:pt x="0" y="58"/>
                  </a:lnTo>
                  <a:lnTo>
                    <a:pt x="0" y="58"/>
                  </a:lnTo>
                  <a:lnTo>
                    <a:pt x="6" y="32"/>
                  </a:lnTo>
                  <a:lnTo>
                    <a:pt x="8" y="27"/>
                  </a:lnTo>
                  <a:lnTo>
                    <a:pt x="8" y="27"/>
                  </a:lnTo>
                  <a:lnTo>
                    <a:pt x="11" y="2"/>
                  </a:lnTo>
                  <a:lnTo>
                    <a:pt x="11" y="2"/>
                  </a:lnTo>
                  <a:lnTo>
                    <a:pt x="19" y="4"/>
                  </a:lnTo>
                  <a:lnTo>
                    <a:pt x="19" y="4"/>
                  </a:lnTo>
                  <a:lnTo>
                    <a:pt x="29" y="2"/>
                  </a:lnTo>
                  <a:lnTo>
                    <a:pt x="25" y="12"/>
                  </a:lnTo>
                  <a:close/>
                </a:path>
              </a:pathLst>
            </a:custGeom>
            <a:grpFill/>
            <a:ln w="9525">
              <a:noFill/>
              <a:round/>
              <a:headEnd/>
              <a:tailEnd/>
            </a:ln>
          </p:spPr>
          <p:txBody>
            <a:bodyPr/>
            <a:lstStyle/>
            <a:p>
              <a:endParaRPr lang="en-GB" dirty="0">
                <a:solidFill>
                  <a:schemeClr val="bg1"/>
                </a:solidFill>
              </a:endParaRPr>
            </a:p>
          </p:txBody>
        </p:sp>
        <p:sp>
          <p:nvSpPr>
            <p:cNvPr id="31" name="Freeform 57"/>
            <p:cNvSpPr>
              <a:spLocks noEditPoints="1"/>
            </p:cNvSpPr>
            <p:nvPr userDrawn="1"/>
          </p:nvSpPr>
          <p:spPr bwMode="black">
            <a:xfrm>
              <a:off x="5233" y="4219"/>
              <a:ext cx="36" cy="50"/>
            </a:xfrm>
            <a:custGeom>
              <a:avLst/>
              <a:gdLst/>
              <a:ahLst/>
              <a:cxnLst>
                <a:cxn ang="0">
                  <a:pos x="40" y="70"/>
                </a:cxn>
                <a:cxn ang="0">
                  <a:pos x="35" y="80"/>
                </a:cxn>
                <a:cxn ang="0">
                  <a:pos x="24" y="83"/>
                </a:cxn>
                <a:cxn ang="0">
                  <a:pos x="18" y="83"/>
                </a:cxn>
                <a:cxn ang="0">
                  <a:pos x="11" y="77"/>
                </a:cxn>
                <a:cxn ang="0">
                  <a:pos x="11" y="70"/>
                </a:cxn>
                <a:cxn ang="0">
                  <a:pos x="18" y="61"/>
                </a:cxn>
                <a:cxn ang="0">
                  <a:pos x="26" y="59"/>
                </a:cxn>
                <a:cxn ang="0">
                  <a:pos x="32" y="59"/>
                </a:cxn>
                <a:cxn ang="0">
                  <a:pos x="40" y="64"/>
                </a:cxn>
                <a:cxn ang="0">
                  <a:pos x="40" y="70"/>
                </a:cxn>
                <a:cxn ang="0">
                  <a:pos x="65" y="7"/>
                </a:cxn>
                <a:cxn ang="0">
                  <a:pos x="65" y="5"/>
                </a:cxn>
                <a:cxn ang="0">
                  <a:pos x="65" y="2"/>
                </a:cxn>
                <a:cxn ang="0">
                  <a:pos x="54" y="2"/>
                </a:cxn>
                <a:cxn ang="0">
                  <a:pos x="48" y="2"/>
                </a:cxn>
                <a:cxn ang="0">
                  <a:pos x="38" y="0"/>
                </a:cxn>
                <a:cxn ang="0">
                  <a:pos x="21" y="7"/>
                </a:cxn>
                <a:cxn ang="0">
                  <a:pos x="11" y="19"/>
                </a:cxn>
                <a:cxn ang="0">
                  <a:pos x="11" y="26"/>
                </a:cxn>
                <a:cxn ang="0">
                  <a:pos x="13" y="32"/>
                </a:cxn>
                <a:cxn ang="0">
                  <a:pos x="23" y="37"/>
                </a:cxn>
                <a:cxn ang="0">
                  <a:pos x="23" y="39"/>
                </a:cxn>
                <a:cxn ang="0">
                  <a:pos x="13" y="43"/>
                </a:cxn>
                <a:cxn ang="0">
                  <a:pos x="10" y="50"/>
                </a:cxn>
                <a:cxn ang="0">
                  <a:pos x="10" y="53"/>
                </a:cxn>
                <a:cxn ang="0">
                  <a:pos x="15" y="59"/>
                </a:cxn>
                <a:cxn ang="0">
                  <a:pos x="15" y="59"/>
                </a:cxn>
                <a:cxn ang="0">
                  <a:pos x="5" y="64"/>
                </a:cxn>
                <a:cxn ang="0">
                  <a:pos x="0" y="74"/>
                </a:cxn>
                <a:cxn ang="0">
                  <a:pos x="0" y="80"/>
                </a:cxn>
                <a:cxn ang="0">
                  <a:pos x="10" y="88"/>
                </a:cxn>
                <a:cxn ang="0">
                  <a:pos x="19" y="88"/>
                </a:cxn>
                <a:cxn ang="0">
                  <a:pos x="42" y="83"/>
                </a:cxn>
                <a:cxn ang="0">
                  <a:pos x="50" y="75"/>
                </a:cxn>
                <a:cxn ang="0">
                  <a:pos x="54" y="64"/>
                </a:cxn>
                <a:cxn ang="0">
                  <a:pos x="54" y="58"/>
                </a:cxn>
                <a:cxn ang="0">
                  <a:pos x="46" y="50"/>
                </a:cxn>
                <a:cxn ang="0">
                  <a:pos x="30" y="48"/>
                </a:cxn>
                <a:cxn ang="0">
                  <a:pos x="27" y="48"/>
                </a:cxn>
                <a:cxn ang="0">
                  <a:pos x="23" y="45"/>
                </a:cxn>
                <a:cxn ang="0">
                  <a:pos x="23" y="43"/>
                </a:cxn>
                <a:cxn ang="0">
                  <a:pos x="27" y="39"/>
                </a:cxn>
                <a:cxn ang="0">
                  <a:pos x="32" y="39"/>
                </a:cxn>
                <a:cxn ang="0">
                  <a:pos x="42" y="37"/>
                </a:cxn>
                <a:cxn ang="0">
                  <a:pos x="54" y="27"/>
                </a:cxn>
                <a:cxn ang="0">
                  <a:pos x="57" y="19"/>
                </a:cxn>
                <a:cxn ang="0">
                  <a:pos x="57" y="12"/>
                </a:cxn>
                <a:cxn ang="0">
                  <a:pos x="54" y="7"/>
                </a:cxn>
                <a:cxn ang="0">
                  <a:pos x="37" y="5"/>
                </a:cxn>
                <a:cxn ang="0">
                  <a:pos x="40" y="7"/>
                </a:cxn>
                <a:cxn ang="0">
                  <a:pos x="43" y="13"/>
                </a:cxn>
                <a:cxn ang="0">
                  <a:pos x="42" y="19"/>
                </a:cxn>
                <a:cxn ang="0">
                  <a:pos x="38" y="31"/>
                </a:cxn>
                <a:cxn ang="0">
                  <a:pos x="32" y="34"/>
                </a:cxn>
                <a:cxn ang="0">
                  <a:pos x="29" y="34"/>
                </a:cxn>
                <a:cxn ang="0">
                  <a:pos x="26" y="27"/>
                </a:cxn>
                <a:cxn ang="0">
                  <a:pos x="27" y="21"/>
                </a:cxn>
                <a:cxn ang="0">
                  <a:pos x="30" y="10"/>
                </a:cxn>
                <a:cxn ang="0">
                  <a:pos x="37" y="5"/>
                </a:cxn>
              </a:cxnLst>
              <a:rect l="0" t="0" r="r" b="b"/>
              <a:pathLst>
                <a:path w="65" h="88">
                  <a:moveTo>
                    <a:pt x="40" y="70"/>
                  </a:moveTo>
                  <a:lnTo>
                    <a:pt x="40" y="70"/>
                  </a:lnTo>
                  <a:lnTo>
                    <a:pt x="38" y="75"/>
                  </a:lnTo>
                  <a:lnTo>
                    <a:pt x="35" y="80"/>
                  </a:lnTo>
                  <a:lnTo>
                    <a:pt x="29" y="83"/>
                  </a:lnTo>
                  <a:lnTo>
                    <a:pt x="24" y="83"/>
                  </a:lnTo>
                  <a:lnTo>
                    <a:pt x="24" y="83"/>
                  </a:lnTo>
                  <a:lnTo>
                    <a:pt x="18" y="83"/>
                  </a:lnTo>
                  <a:lnTo>
                    <a:pt x="13" y="80"/>
                  </a:lnTo>
                  <a:lnTo>
                    <a:pt x="11" y="77"/>
                  </a:lnTo>
                  <a:lnTo>
                    <a:pt x="11" y="70"/>
                  </a:lnTo>
                  <a:lnTo>
                    <a:pt x="11" y="70"/>
                  </a:lnTo>
                  <a:lnTo>
                    <a:pt x="15" y="64"/>
                  </a:lnTo>
                  <a:lnTo>
                    <a:pt x="18" y="61"/>
                  </a:lnTo>
                  <a:lnTo>
                    <a:pt x="18" y="61"/>
                  </a:lnTo>
                  <a:lnTo>
                    <a:pt x="26" y="59"/>
                  </a:lnTo>
                  <a:lnTo>
                    <a:pt x="26" y="59"/>
                  </a:lnTo>
                  <a:lnTo>
                    <a:pt x="32" y="59"/>
                  </a:lnTo>
                  <a:lnTo>
                    <a:pt x="37" y="61"/>
                  </a:lnTo>
                  <a:lnTo>
                    <a:pt x="40" y="64"/>
                  </a:lnTo>
                  <a:lnTo>
                    <a:pt x="40" y="70"/>
                  </a:lnTo>
                  <a:lnTo>
                    <a:pt x="40" y="70"/>
                  </a:lnTo>
                  <a:close/>
                  <a:moveTo>
                    <a:pt x="65" y="7"/>
                  </a:moveTo>
                  <a:lnTo>
                    <a:pt x="65" y="7"/>
                  </a:lnTo>
                  <a:lnTo>
                    <a:pt x="65" y="5"/>
                  </a:lnTo>
                  <a:lnTo>
                    <a:pt x="65" y="5"/>
                  </a:lnTo>
                  <a:lnTo>
                    <a:pt x="65" y="2"/>
                  </a:lnTo>
                  <a:lnTo>
                    <a:pt x="65" y="2"/>
                  </a:lnTo>
                  <a:lnTo>
                    <a:pt x="54" y="2"/>
                  </a:lnTo>
                  <a:lnTo>
                    <a:pt x="54" y="2"/>
                  </a:lnTo>
                  <a:lnTo>
                    <a:pt x="48" y="2"/>
                  </a:lnTo>
                  <a:lnTo>
                    <a:pt x="48" y="2"/>
                  </a:lnTo>
                  <a:lnTo>
                    <a:pt x="38" y="0"/>
                  </a:lnTo>
                  <a:lnTo>
                    <a:pt x="38" y="0"/>
                  </a:lnTo>
                  <a:lnTo>
                    <a:pt x="29" y="2"/>
                  </a:lnTo>
                  <a:lnTo>
                    <a:pt x="21" y="7"/>
                  </a:lnTo>
                  <a:lnTo>
                    <a:pt x="15" y="12"/>
                  </a:lnTo>
                  <a:lnTo>
                    <a:pt x="11" y="19"/>
                  </a:lnTo>
                  <a:lnTo>
                    <a:pt x="11" y="19"/>
                  </a:lnTo>
                  <a:lnTo>
                    <a:pt x="11" y="26"/>
                  </a:lnTo>
                  <a:lnTo>
                    <a:pt x="13" y="32"/>
                  </a:lnTo>
                  <a:lnTo>
                    <a:pt x="13" y="32"/>
                  </a:lnTo>
                  <a:lnTo>
                    <a:pt x="16" y="35"/>
                  </a:lnTo>
                  <a:lnTo>
                    <a:pt x="23" y="37"/>
                  </a:lnTo>
                  <a:lnTo>
                    <a:pt x="23" y="39"/>
                  </a:lnTo>
                  <a:lnTo>
                    <a:pt x="23" y="39"/>
                  </a:lnTo>
                  <a:lnTo>
                    <a:pt x="18" y="40"/>
                  </a:lnTo>
                  <a:lnTo>
                    <a:pt x="13" y="43"/>
                  </a:lnTo>
                  <a:lnTo>
                    <a:pt x="11" y="47"/>
                  </a:lnTo>
                  <a:lnTo>
                    <a:pt x="10" y="50"/>
                  </a:lnTo>
                  <a:lnTo>
                    <a:pt x="10" y="50"/>
                  </a:lnTo>
                  <a:lnTo>
                    <a:pt x="10" y="53"/>
                  </a:lnTo>
                  <a:lnTo>
                    <a:pt x="10" y="54"/>
                  </a:lnTo>
                  <a:lnTo>
                    <a:pt x="15" y="59"/>
                  </a:lnTo>
                  <a:lnTo>
                    <a:pt x="15" y="59"/>
                  </a:lnTo>
                  <a:lnTo>
                    <a:pt x="15" y="59"/>
                  </a:lnTo>
                  <a:lnTo>
                    <a:pt x="10" y="61"/>
                  </a:lnTo>
                  <a:lnTo>
                    <a:pt x="5" y="64"/>
                  </a:lnTo>
                  <a:lnTo>
                    <a:pt x="2" y="69"/>
                  </a:lnTo>
                  <a:lnTo>
                    <a:pt x="0" y="74"/>
                  </a:lnTo>
                  <a:lnTo>
                    <a:pt x="0" y="74"/>
                  </a:lnTo>
                  <a:lnTo>
                    <a:pt x="0" y="80"/>
                  </a:lnTo>
                  <a:lnTo>
                    <a:pt x="4" y="85"/>
                  </a:lnTo>
                  <a:lnTo>
                    <a:pt x="10" y="88"/>
                  </a:lnTo>
                  <a:lnTo>
                    <a:pt x="19" y="88"/>
                  </a:lnTo>
                  <a:lnTo>
                    <a:pt x="19" y="88"/>
                  </a:lnTo>
                  <a:lnTo>
                    <a:pt x="30" y="86"/>
                  </a:lnTo>
                  <a:lnTo>
                    <a:pt x="42" y="83"/>
                  </a:lnTo>
                  <a:lnTo>
                    <a:pt x="46" y="80"/>
                  </a:lnTo>
                  <a:lnTo>
                    <a:pt x="50" y="75"/>
                  </a:lnTo>
                  <a:lnTo>
                    <a:pt x="53" y="70"/>
                  </a:lnTo>
                  <a:lnTo>
                    <a:pt x="54" y="64"/>
                  </a:lnTo>
                  <a:lnTo>
                    <a:pt x="54" y="64"/>
                  </a:lnTo>
                  <a:lnTo>
                    <a:pt x="54" y="58"/>
                  </a:lnTo>
                  <a:lnTo>
                    <a:pt x="53" y="53"/>
                  </a:lnTo>
                  <a:lnTo>
                    <a:pt x="46" y="50"/>
                  </a:lnTo>
                  <a:lnTo>
                    <a:pt x="38" y="48"/>
                  </a:lnTo>
                  <a:lnTo>
                    <a:pt x="30" y="48"/>
                  </a:lnTo>
                  <a:lnTo>
                    <a:pt x="30" y="48"/>
                  </a:lnTo>
                  <a:lnTo>
                    <a:pt x="27" y="48"/>
                  </a:lnTo>
                  <a:lnTo>
                    <a:pt x="24" y="47"/>
                  </a:lnTo>
                  <a:lnTo>
                    <a:pt x="23" y="45"/>
                  </a:lnTo>
                  <a:lnTo>
                    <a:pt x="23" y="43"/>
                  </a:lnTo>
                  <a:lnTo>
                    <a:pt x="23" y="43"/>
                  </a:lnTo>
                  <a:lnTo>
                    <a:pt x="24" y="40"/>
                  </a:lnTo>
                  <a:lnTo>
                    <a:pt x="27" y="39"/>
                  </a:lnTo>
                  <a:lnTo>
                    <a:pt x="27" y="39"/>
                  </a:lnTo>
                  <a:lnTo>
                    <a:pt x="32" y="39"/>
                  </a:lnTo>
                  <a:lnTo>
                    <a:pt x="32" y="39"/>
                  </a:lnTo>
                  <a:lnTo>
                    <a:pt x="42" y="37"/>
                  </a:lnTo>
                  <a:lnTo>
                    <a:pt x="50" y="34"/>
                  </a:lnTo>
                  <a:lnTo>
                    <a:pt x="54" y="27"/>
                  </a:lnTo>
                  <a:lnTo>
                    <a:pt x="57" y="19"/>
                  </a:lnTo>
                  <a:lnTo>
                    <a:pt x="57" y="19"/>
                  </a:lnTo>
                  <a:lnTo>
                    <a:pt x="59" y="16"/>
                  </a:lnTo>
                  <a:lnTo>
                    <a:pt x="57" y="12"/>
                  </a:lnTo>
                  <a:lnTo>
                    <a:pt x="54" y="7"/>
                  </a:lnTo>
                  <a:lnTo>
                    <a:pt x="54" y="7"/>
                  </a:lnTo>
                  <a:lnTo>
                    <a:pt x="65" y="7"/>
                  </a:lnTo>
                  <a:close/>
                  <a:moveTo>
                    <a:pt x="37" y="5"/>
                  </a:moveTo>
                  <a:lnTo>
                    <a:pt x="37" y="5"/>
                  </a:lnTo>
                  <a:lnTo>
                    <a:pt x="40" y="7"/>
                  </a:lnTo>
                  <a:lnTo>
                    <a:pt x="42" y="8"/>
                  </a:lnTo>
                  <a:lnTo>
                    <a:pt x="43" y="13"/>
                  </a:lnTo>
                  <a:lnTo>
                    <a:pt x="42" y="19"/>
                  </a:lnTo>
                  <a:lnTo>
                    <a:pt x="42" y="19"/>
                  </a:lnTo>
                  <a:lnTo>
                    <a:pt x="40" y="26"/>
                  </a:lnTo>
                  <a:lnTo>
                    <a:pt x="38" y="31"/>
                  </a:lnTo>
                  <a:lnTo>
                    <a:pt x="35" y="34"/>
                  </a:lnTo>
                  <a:lnTo>
                    <a:pt x="32" y="34"/>
                  </a:lnTo>
                  <a:lnTo>
                    <a:pt x="32" y="34"/>
                  </a:lnTo>
                  <a:lnTo>
                    <a:pt x="29" y="34"/>
                  </a:lnTo>
                  <a:lnTo>
                    <a:pt x="27" y="31"/>
                  </a:lnTo>
                  <a:lnTo>
                    <a:pt x="26" y="27"/>
                  </a:lnTo>
                  <a:lnTo>
                    <a:pt x="27" y="21"/>
                  </a:lnTo>
                  <a:lnTo>
                    <a:pt x="27" y="21"/>
                  </a:lnTo>
                  <a:lnTo>
                    <a:pt x="29" y="15"/>
                  </a:lnTo>
                  <a:lnTo>
                    <a:pt x="30" y="10"/>
                  </a:lnTo>
                  <a:lnTo>
                    <a:pt x="34" y="7"/>
                  </a:lnTo>
                  <a:lnTo>
                    <a:pt x="37" y="5"/>
                  </a:lnTo>
                  <a:lnTo>
                    <a:pt x="37" y="5"/>
                  </a:lnTo>
                  <a:close/>
                </a:path>
              </a:pathLst>
            </a:custGeom>
            <a:grpFill/>
            <a:ln w="9525">
              <a:noFill/>
              <a:round/>
              <a:headEnd/>
              <a:tailEnd/>
            </a:ln>
          </p:spPr>
          <p:txBody>
            <a:bodyPr/>
            <a:lstStyle/>
            <a:p>
              <a:endParaRPr lang="en-GB" dirty="0">
                <a:solidFill>
                  <a:schemeClr val="bg1"/>
                </a:solidFill>
              </a:endParaRPr>
            </a:p>
          </p:txBody>
        </p:sp>
        <p:sp>
          <p:nvSpPr>
            <p:cNvPr id="32" name="Freeform 58"/>
            <p:cNvSpPr>
              <a:spLocks/>
            </p:cNvSpPr>
            <p:nvPr userDrawn="1"/>
          </p:nvSpPr>
          <p:spPr bwMode="black">
            <a:xfrm>
              <a:off x="5287" y="4208"/>
              <a:ext cx="62" cy="44"/>
            </a:xfrm>
            <a:custGeom>
              <a:avLst/>
              <a:gdLst/>
              <a:ahLst/>
              <a:cxnLst>
                <a:cxn ang="0">
                  <a:pos x="49" y="22"/>
                </a:cxn>
                <a:cxn ang="0">
                  <a:pos x="49" y="22"/>
                </a:cxn>
                <a:cxn ang="0">
                  <a:pos x="35" y="49"/>
                </a:cxn>
                <a:cxn ang="0">
                  <a:pos x="19" y="78"/>
                </a:cxn>
                <a:cxn ang="0">
                  <a:pos x="19" y="78"/>
                </a:cxn>
                <a:cxn ang="0">
                  <a:pos x="14" y="78"/>
                </a:cxn>
                <a:cxn ang="0">
                  <a:pos x="14" y="78"/>
                </a:cxn>
                <a:cxn ang="0">
                  <a:pos x="8" y="78"/>
                </a:cxn>
                <a:cxn ang="0">
                  <a:pos x="8" y="78"/>
                </a:cxn>
                <a:cxn ang="0">
                  <a:pos x="5" y="33"/>
                </a:cxn>
                <a:cxn ang="0">
                  <a:pos x="0" y="0"/>
                </a:cxn>
                <a:cxn ang="0">
                  <a:pos x="0" y="0"/>
                </a:cxn>
                <a:cxn ang="0">
                  <a:pos x="10" y="0"/>
                </a:cxn>
                <a:cxn ang="0">
                  <a:pos x="10" y="0"/>
                </a:cxn>
                <a:cxn ang="0">
                  <a:pos x="19" y="0"/>
                </a:cxn>
                <a:cxn ang="0">
                  <a:pos x="19" y="0"/>
                </a:cxn>
                <a:cxn ang="0">
                  <a:pos x="22" y="57"/>
                </a:cxn>
                <a:cxn ang="0">
                  <a:pos x="24" y="57"/>
                </a:cxn>
                <a:cxn ang="0">
                  <a:pos x="24" y="57"/>
                </a:cxn>
                <a:cxn ang="0">
                  <a:pos x="54" y="0"/>
                </a:cxn>
                <a:cxn ang="0">
                  <a:pos x="54" y="0"/>
                </a:cxn>
                <a:cxn ang="0">
                  <a:pos x="59" y="0"/>
                </a:cxn>
                <a:cxn ang="0">
                  <a:pos x="59" y="0"/>
                </a:cxn>
                <a:cxn ang="0">
                  <a:pos x="65" y="0"/>
                </a:cxn>
                <a:cxn ang="0">
                  <a:pos x="65" y="0"/>
                </a:cxn>
                <a:cxn ang="0">
                  <a:pos x="68" y="27"/>
                </a:cxn>
                <a:cxn ang="0">
                  <a:pos x="72" y="57"/>
                </a:cxn>
                <a:cxn ang="0">
                  <a:pos x="73" y="57"/>
                </a:cxn>
                <a:cxn ang="0">
                  <a:pos x="73" y="57"/>
                </a:cxn>
                <a:cxn ang="0">
                  <a:pos x="100" y="0"/>
                </a:cxn>
                <a:cxn ang="0">
                  <a:pos x="100" y="0"/>
                </a:cxn>
                <a:cxn ang="0">
                  <a:pos x="105" y="0"/>
                </a:cxn>
                <a:cxn ang="0">
                  <a:pos x="105" y="0"/>
                </a:cxn>
                <a:cxn ang="0">
                  <a:pos x="110" y="0"/>
                </a:cxn>
                <a:cxn ang="0">
                  <a:pos x="110" y="0"/>
                </a:cxn>
                <a:cxn ang="0">
                  <a:pos x="92" y="33"/>
                </a:cxn>
                <a:cxn ang="0">
                  <a:pos x="70" y="78"/>
                </a:cxn>
                <a:cxn ang="0">
                  <a:pos x="70" y="78"/>
                </a:cxn>
                <a:cxn ang="0">
                  <a:pos x="64" y="78"/>
                </a:cxn>
                <a:cxn ang="0">
                  <a:pos x="64" y="78"/>
                </a:cxn>
                <a:cxn ang="0">
                  <a:pos x="57" y="78"/>
                </a:cxn>
                <a:cxn ang="0">
                  <a:pos x="57" y="78"/>
                </a:cxn>
                <a:cxn ang="0">
                  <a:pos x="54" y="51"/>
                </a:cxn>
                <a:cxn ang="0">
                  <a:pos x="51" y="22"/>
                </a:cxn>
                <a:cxn ang="0">
                  <a:pos x="49" y="22"/>
                </a:cxn>
              </a:cxnLst>
              <a:rect l="0" t="0" r="r" b="b"/>
              <a:pathLst>
                <a:path w="110" h="78">
                  <a:moveTo>
                    <a:pt x="49" y="22"/>
                  </a:moveTo>
                  <a:lnTo>
                    <a:pt x="49" y="22"/>
                  </a:lnTo>
                  <a:lnTo>
                    <a:pt x="35" y="49"/>
                  </a:lnTo>
                  <a:lnTo>
                    <a:pt x="19" y="78"/>
                  </a:lnTo>
                  <a:lnTo>
                    <a:pt x="19" y="78"/>
                  </a:lnTo>
                  <a:lnTo>
                    <a:pt x="14" y="78"/>
                  </a:lnTo>
                  <a:lnTo>
                    <a:pt x="14" y="78"/>
                  </a:lnTo>
                  <a:lnTo>
                    <a:pt x="8" y="78"/>
                  </a:lnTo>
                  <a:lnTo>
                    <a:pt x="8" y="78"/>
                  </a:lnTo>
                  <a:lnTo>
                    <a:pt x="5" y="33"/>
                  </a:lnTo>
                  <a:lnTo>
                    <a:pt x="0" y="0"/>
                  </a:lnTo>
                  <a:lnTo>
                    <a:pt x="0" y="0"/>
                  </a:lnTo>
                  <a:lnTo>
                    <a:pt x="10" y="0"/>
                  </a:lnTo>
                  <a:lnTo>
                    <a:pt x="10" y="0"/>
                  </a:lnTo>
                  <a:lnTo>
                    <a:pt x="19" y="0"/>
                  </a:lnTo>
                  <a:lnTo>
                    <a:pt x="19" y="0"/>
                  </a:lnTo>
                  <a:lnTo>
                    <a:pt x="22" y="57"/>
                  </a:lnTo>
                  <a:lnTo>
                    <a:pt x="24" y="57"/>
                  </a:lnTo>
                  <a:lnTo>
                    <a:pt x="24" y="57"/>
                  </a:lnTo>
                  <a:lnTo>
                    <a:pt x="54" y="0"/>
                  </a:lnTo>
                  <a:lnTo>
                    <a:pt x="54" y="0"/>
                  </a:lnTo>
                  <a:lnTo>
                    <a:pt x="59" y="0"/>
                  </a:lnTo>
                  <a:lnTo>
                    <a:pt x="59" y="0"/>
                  </a:lnTo>
                  <a:lnTo>
                    <a:pt x="65" y="0"/>
                  </a:lnTo>
                  <a:lnTo>
                    <a:pt x="65" y="0"/>
                  </a:lnTo>
                  <a:lnTo>
                    <a:pt x="68" y="27"/>
                  </a:lnTo>
                  <a:lnTo>
                    <a:pt x="72" y="57"/>
                  </a:lnTo>
                  <a:lnTo>
                    <a:pt x="73" y="57"/>
                  </a:lnTo>
                  <a:lnTo>
                    <a:pt x="73" y="57"/>
                  </a:lnTo>
                  <a:lnTo>
                    <a:pt x="100" y="0"/>
                  </a:lnTo>
                  <a:lnTo>
                    <a:pt x="100" y="0"/>
                  </a:lnTo>
                  <a:lnTo>
                    <a:pt x="105" y="0"/>
                  </a:lnTo>
                  <a:lnTo>
                    <a:pt x="105" y="0"/>
                  </a:lnTo>
                  <a:lnTo>
                    <a:pt x="110" y="0"/>
                  </a:lnTo>
                  <a:lnTo>
                    <a:pt x="110" y="0"/>
                  </a:lnTo>
                  <a:lnTo>
                    <a:pt x="92" y="33"/>
                  </a:lnTo>
                  <a:lnTo>
                    <a:pt x="70" y="78"/>
                  </a:lnTo>
                  <a:lnTo>
                    <a:pt x="70" y="78"/>
                  </a:lnTo>
                  <a:lnTo>
                    <a:pt x="64" y="78"/>
                  </a:lnTo>
                  <a:lnTo>
                    <a:pt x="64" y="78"/>
                  </a:lnTo>
                  <a:lnTo>
                    <a:pt x="57" y="78"/>
                  </a:lnTo>
                  <a:lnTo>
                    <a:pt x="57" y="78"/>
                  </a:lnTo>
                  <a:lnTo>
                    <a:pt x="54" y="51"/>
                  </a:lnTo>
                  <a:lnTo>
                    <a:pt x="51" y="22"/>
                  </a:lnTo>
                  <a:lnTo>
                    <a:pt x="49" y="22"/>
                  </a:lnTo>
                  <a:close/>
                </a:path>
              </a:pathLst>
            </a:custGeom>
            <a:grpFill/>
            <a:ln w="9525">
              <a:noFill/>
              <a:round/>
              <a:headEnd/>
              <a:tailEnd/>
            </a:ln>
          </p:spPr>
          <p:txBody>
            <a:bodyPr/>
            <a:lstStyle/>
            <a:p>
              <a:endParaRPr lang="en-GB" dirty="0">
                <a:solidFill>
                  <a:schemeClr val="bg1"/>
                </a:solidFill>
              </a:endParaRPr>
            </a:p>
          </p:txBody>
        </p:sp>
        <p:sp>
          <p:nvSpPr>
            <p:cNvPr id="33" name="Freeform 59"/>
            <p:cNvSpPr>
              <a:spLocks noEditPoints="1"/>
            </p:cNvSpPr>
            <p:nvPr userDrawn="1"/>
          </p:nvSpPr>
          <p:spPr bwMode="black">
            <a:xfrm>
              <a:off x="5341" y="4219"/>
              <a:ext cx="29" cy="33"/>
            </a:xfrm>
            <a:custGeom>
              <a:avLst/>
              <a:gdLst/>
              <a:ahLst/>
              <a:cxnLst>
                <a:cxn ang="0">
                  <a:pos x="19" y="26"/>
                </a:cxn>
                <a:cxn ang="0">
                  <a:pos x="19" y="26"/>
                </a:cxn>
                <a:cxn ang="0">
                  <a:pos x="21" y="18"/>
                </a:cxn>
                <a:cxn ang="0">
                  <a:pos x="24" y="13"/>
                </a:cxn>
                <a:cxn ang="0">
                  <a:pos x="27" y="8"/>
                </a:cxn>
                <a:cxn ang="0">
                  <a:pos x="32" y="7"/>
                </a:cxn>
                <a:cxn ang="0">
                  <a:pos x="32" y="7"/>
                </a:cxn>
                <a:cxn ang="0">
                  <a:pos x="35" y="8"/>
                </a:cxn>
                <a:cxn ang="0">
                  <a:pos x="38" y="12"/>
                </a:cxn>
                <a:cxn ang="0">
                  <a:pos x="38" y="18"/>
                </a:cxn>
                <a:cxn ang="0">
                  <a:pos x="36" y="26"/>
                </a:cxn>
                <a:cxn ang="0">
                  <a:pos x="19" y="26"/>
                </a:cxn>
                <a:cxn ang="0">
                  <a:pos x="51" y="31"/>
                </a:cxn>
                <a:cxn ang="0">
                  <a:pos x="51" y="31"/>
                </a:cxn>
                <a:cxn ang="0">
                  <a:pos x="52" y="26"/>
                </a:cxn>
                <a:cxn ang="0">
                  <a:pos x="52" y="26"/>
                </a:cxn>
                <a:cxn ang="0">
                  <a:pos x="52" y="16"/>
                </a:cxn>
                <a:cxn ang="0">
                  <a:pos x="51" y="12"/>
                </a:cxn>
                <a:cxn ang="0">
                  <a:pos x="49" y="8"/>
                </a:cxn>
                <a:cxn ang="0">
                  <a:pos x="46" y="5"/>
                </a:cxn>
                <a:cxn ang="0">
                  <a:pos x="43" y="4"/>
                </a:cxn>
                <a:cxn ang="0">
                  <a:pos x="38" y="2"/>
                </a:cxn>
                <a:cxn ang="0">
                  <a:pos x="33" y="0"/>
                </a:cxn>
                <a:cxn ang="0">
                  <a:pos x="33" y="0"/>
                </a:cxn>
                <a:cxn ang="0">
                  <a:pos x="22" y="4"/>
                </a:cxn>
                <a:cxn ang="0">
                  <a:pos x="17" y="5"/>
                </a:cxn>
                <a:cxn ang="0">
                  <a:pos x="13" y="8"/>
                </a:cxn>
                <a:cxn ang="0">
                  <a:pos x="9" y="13"/>
                </a:cxn>
                <a:cxn ang="0">
                  <a:pos x="6" y="18"/>
                </a:cxn>
                <a:cxn ang="0">
                  <a:pos x="3" y="24"/>
                </a:cxn>
                <a:cxn ang="0">
                  <a:pos x="1" y="31"/>
                </a:cxn>
                <a:cxn ang="0">
                  <a:pos x="1" y="31"/>
                </a:cxn>
                <a:cxn ang="0">
                  <a:pos x="0" y="37"/>
                </a:cxn>
                <a:cxn ang="0">
                  <a:pos x="1" y="43"/>
                </a:cxn>
                <a:cxn ang="0">
                  <a:pos x="3" y="48"/>
                </a:cxn>
                <a:cxn ang="0">
                  <a:pos x="5" y="53"/>
                </a:cxn>
                <a:cxn ang="0">
                  <a:pos x="9" y="56"/>
                </a:cxn>
                <a:cxn ang="0">
                  <a:pos x="13" y="58"/>
                </a:cxn>
                <a:cxn ang="0">
                  <a:pos x="24" y="59"/>
                </a:cxn>
                <a:cxn ang="0">
                  <a:pos x="24" y="59"/>
                </a:cxn>
                <a:cxn ang="0">
                  <a:pos x="35" y="58"/>
                </a:cxn>
                <a:cxn ang="0">
                  <a:pos x="41" y="54"/>
                </a:cxn>
                <a:cxn ang="0">
                  <a:pos x="46" y="48"/>
                </a:cxn>
                <a:cxn ang="0">
                  <a:pos x="44" y="47"/>
                </a:cxn>
                <a:cxn ang="0">
                  <a:pos x="44" y="47"/>
                </a:cxn>
                <a:cxn ang="0">
                  <a:pos x="36" y="51"/>
                </a:cxn>
                <a:cxn ang="0">
                  <a:pos x="28" y="51"/>
                </a:cxn>
                <a:cxn ang="0">
                  <a:pos x="28" y="51"/>
                </a:cxn>
                <a:cxn ang="0">
                  <a:pos x="25" y="51"/>
                </a:cxn>
                <a:cxn ang="0">
                  <a:pos x="22" y="50"/>
                </a:cxn>
                <a:cxn ang="0">
                  <a:pos x="19" y="47"/>
                </a:cxn>
                <a:cxn ang="0">
                  <a:pos x="17" y="39"/>
                </a:cxn>
                <a:cxn ang="0">
                  <a:pos x="19" y="31"/>
                </a:cxn>
                <a:cxn ang="0">
                  <a:pos x="51" y="31"/>
                </a:cxn>
              </a:cxnLst>
              <a:rect l="0" t="0" r="r" b="b"/>
              <a:pathLst>
                <a:path w="52" h="59">
                  <a:moveTo>
                    <a:pt x="19" y="26"/>
                  </a:moveTo>
                  <a:lnTo>
                    <a:pt x="19" y="26"/>
                  </a:lnTo>
                  <a:lnTo>
                    <a:pt x="21" y="18"/>
                  </a:lnTo>
                  <a:lnTo>
                    <a:pt x="24" y="13"/>
                  </a:lnTo>
                  <a:lnTo>
                    <a:pt x="27" y="8"/>
                  </a:lnTo>
                  <a:lnTo>
                    <a:pt x="32" y="7"/>
                  </a:lnTo>
                  <a:lnTo>
                    <a:pt x="32" y="7"/>
                  </a:lnTo>
                  <a:lnTo>
                    <a:pt x="35" y="8"/>
                  </a:lnTo>
                  <a:lnTo>
                    <a:pt x="38" y="12"/>
                  </a:lnTo>
                  <a:lnTo>
                    <a:pt x="38" y="18"/>
                  </a:lnTo>
                  <a:lnTo>
                    <a:pt x="36" y="26"/>
                  </a:lnTo>
                  <a:lnTo>
                    <a:pt x="19" y="26"/>
                  </a:lnTo>
                  <a:close/>
                  <a:moveTo>
                    <a:pt x="51" y="31"/>
                  </a:moveTo>
                  <a:lnTo>
                    <a:pt x="51" y="31"/>
                  </a:lnTo>
                  <a:lnTo>
                    <a:pt x="52" y="26"/>
                  </a:lnTo>
                  <a:lnTo>
                    <a:pt x="52" y="26"/>
                  </a:lnTo>
                  <a:lnTo>
                    <a:pt x="52" y="16"/>
                  </a:lnTo>
                  <a:lnTo>
                    <a:pt x="51" y="12"/>
                  </a:lnTo>
                  <a:lnTo>
                    <a:pt x="49" y="8"/>
                  </a:lnTo>
                  <a:lnTo>
                    <a:pt x="46" y="5"/>
                  </a:lnTo>
                  <a:lnTo>
                    <a:pt x="43" y="4"/>
                  </a:lnTo>
                  <a:lnTo>
                    <a:pt x="38" y="2"/>
                  </a:lnTo>
                  <a:lnTo>
                    <a:pt x="33" y="0"/>
                  </a:lnTo>
                  <a:lnTo>
                    <a:pt x="33" y="0"/>
                  </a:lnTo>
                  <a:lnTo>
                    <a:pt x="22" y="4"/>
                  </a:lnTo>
                  <a:lnTo>
                    <a:pt x="17" y="5"/>
                  </a:lnTo>
                  <a:lnTo>
                    <a:pt x="13" y="8"/>
                  </a:lnTo>
                  <a:lnTo>
                    <a:pt x="9" y="13"/>
                  </a:lnTo>
                  <a:lnTo>
                    <a:pt x="6" y="18"/>
                  </a:lnTo>
                  <a:lnTo>
                    <a:pt x="3" y="24"/>
                  </a:lnTo>
                  <a:lnTo>
                    <a:pt x="1" y="31"/>
                  </a:lnTo>
                  <a:lnTo>
                    <a:pt x="1" y="31"/>
                  </a:lnTo>
                  <a:lnTo>
                    <a:pt x="0" y="37"/>
                  </a:lnTo>
                  <a:lnTo>
                    <a:pt x="1" y="43"/>
                  </a:lnTo>
                  <a:lnTo>
                    <a:pt x="3" y="48"/>
                  </a:lnTo>
                  <a:lnTo>
                    <a:pt x="5" y="53"/>
                  </a:lnTo>
                  <a:lnTo>
                    <a:pt x="9" y="56"/>
                  </a:lnTo>
                  <a:lnTo>
                    <a:pt x="13" y="58"/>
                  </a:lnTo>
                  <a:lnTo>
                    <a:pt x="24" y="59"/>
                  </a:lnTo>
                  <a:lnTo>
                    <a:pt x="24" y="59"/>
                  </a:lnTo>
                  <a:lnTo>
                    <a:pt x="35" y="58"/>
                  </a:lnTo>
                  <a:lnTo>
                    <a:pt x="41" y="54"/>
                  </a:lnTo>
                  <a:lnTo>
                    <a:pt x="46" y="48"/>
                  </a:lnTo>
                  <a:lnTo>
                    <a:pt x="44" y="47"/>
                  </a:lnTo>
                  <a:lnTo>
                    <a:pt x="44" y="47"/>
                  </a:lnTo>
                  <a:lnTo>
                    <a:pt x="36" y="51"/>
                  </a:lnTo>
                  <a:lnTo>
                    <a:pt x="28" y="51"/>
                  </a:lnTo>
                  <a:lnTo>
                    <a:pt x="28" y="51"/>
                  </a:lnTo>
                  <a:lnTo>
                    <a:pt x="25" y="51"/>
                  </a:lnTo>
                  <a:lnTo>
                    <a:pt x="22" y="50"/>
                  </a:lnTo>
                  <a:lnTo>
                    <a:pt x="19" y="47"/>
                  </a:lnTo>
                  <a:lnTo>
                    <a:pt x="17" y="39"/>
                  </a:lnTo>
                  <a:lnTo>
                    <a:pt x="19" y="31"/>
                  </a:lnTo>
                  <a:lnTo>
                    <a:pt x="51" y="31"/>
                  </a:lnTo>
                  <a:close/>
                </a:path>
              </a:pathLst>
            </a:custGeom>
            <a:grpFill/>
            <a:ln w="9525">
              <a:noFill/>
              <a:round/>
              <a:headEnd/>
              <a:tailEnd/>
            </a:ln>
          </p:spPr>
          <p:txBody>
            <a:bodyPr/>
            <a:lstStyle/>
            <a:p>
              <a:endParaRPr lang="en-GB" dirty="0">
                <a:solidFill>
                  <a:schemeClr val="bg1"/>
                </a:solidFill>
              </a:endParaRPr>
            </a:p>
          </p:txBody>
        </p:sp>
        <p:sp>
          <p:nvSpPr>
            <p:cNvPr id="34" name="Freeform 60"/>
            <p:cNvSpPr>
              <a:spLocks noEditPoints="1"/>
            </p:cNvSpPr>
            <p:nvPr userDrawn="1"/>
          </p:nvSpPr>
          <p:spPr bwMode="black">
            <a:xfrm>
              <a:off x="5389" y="4208"/>
              <a:ext cx="46" cy="44"/>
            </a:xfrm>
            <a:custGeom>
              <a:avLst/>
              <a:gdLst/>
              <a:ahLst/>
              <a:cxnLst>
                <a:cxn ang="0">
                  <a:pos x="27" y="28"/>
                </a:cxn>
                <a:cxn ang="0">
                  <a:pos x="27" y="28"/>
                </a:cxn>
                <a:cxn ang="0">
                  <a:pos x="31" y="6"/>
                </a:cxn>
                <a:cxn ang="0">
                  <a:pos x="31" y="6"/>
                </a:cxn>
                <a:cxn ang="0">
                  <a:pos x="42" y="6"/>
                </a:cxn>
                <a:cxn ang="0">
                  <a:pos x="42" y="6"/>
                </a:cxn>
                <a:cxn ang="0">
                  <a:pos x="49" y="6"/>
                </a:cxn>
                <a:cxn ang="0">
                  <a:pos x="54" y="8"/>
                </a:cxn>
                <a:cxn ang="0">
                  <a:pos x="57" y="11"/>
                </a:cxn>
                <a:cxn ang="0">
                  <a:pos x="60" y="14"/>
                </a:cxn>
                <a:cxn ang="0">
                  <a:pos x="63" y="19"/>
                </a:cxn>
                <a:cxn ang="0">
                  <a:pos x="65" y="24"/>
                </a:cxn>
                <a:cxn ang="0">
                  <a:pos x="65" y="30"/>
                </a:cxn>
                <a:cxn ang="0">
                  <a:pos x="63" y="36"/>
                </a:cxn>
                <a:cxn ang="0">
                  <a:pos x="63" y="36"/>
                </a:cxn>
                <a:cxn ang="0">
                  <a:pos x="61" y="44"/>
                </a:cxn>
                <a:cxn ang="0">
                  <a:pos x="58" y="52"/>
                </a:cxn>
                <a:cxn ang="0">
                  <a:pos x="55" y="57"/>
                </a:cxn>
                <a:cxn ang="0">
                  <a:pos x="50" y="63"/>
                </a:cxn>
                <a:cxn ang="0">
                  <a:pos x="46" y="67"/>
                </a:cxn>
                <a:cxn ang="0">
                  <a:pos x="41" y="70"/>
                </a:cxn>
                <a:cxn ang="0">
                  <a:pos x="34" y="71"/>
                </a:cxn>
                <a:cxn ang="0">
                  <a:pos x="28" y="71"/>
                </a:cxn>
                <a:cxn ang="0">
                  <a:pos x="28" y="71"/>
                </a:cxn>
                <a:cxn ang="0">
                  <a:pos x="19" y="71"/>
                </a:cxn>
                <a:cxn ang="0">
                  <a:pos x="19" y="71"/>
                </a:cxn>
                <a:cxn ang="0">
                  <a:pos x="23" y="49"/>
                </a:cxn>
                <a:cxn ang="0">
                  <a:pos x="27" y="28"/>
                </a:cxn>
                <a:cxn ang="0">
                  <a:pos x="6" y="46"/>
                </a:cxn>
                <a:cxn ang="0">
                  <a:pos x="6" y="46"/>
                </a:cxn>
                <a:cxn ang="0">
                  <a:pos x="0" y="78"/>
                </a:cxn>
                <a:cxn ang="0">
                  <a:pos x="0" y="78"/>
                </a:cxn>
                <a:cxn ang="0">
                  <a:pos x="9" y="78"/>
                </a:cxn>
                <a:cxn ang="0">
                  <a:pos x="9" y="78"/>
                </a:cxn>
                <a:cxn ang="0">
                  <a:pos x="34" y="78"/>
                </a:cxn>
                <a:cxn ang="0">
                  <a:pos x="34" y="78"/>
                </a:cxn>
                <a:cxn ang="0">
                  <a:pos x="42" y="78"/>
                </a:cxn>
                <a:cxn ang="0">
                  <a:pos x="50" y="74"/>
                </a:cxn>
                <a:cxn ang="0">
                  <a:pos x="57" y="71"/>
                </a:cxn>
                <a:cxn ang="0">
                  <a:pos x="63" y="67"/>
                </a:cxn>
                <a:cxn ang="0">
                  <a:pos x="69" y="60"/>
                </a:cxn>
                <a:cxn ang="0">
                  <a:pos x="74" y="54"/>
                </a:cxn>
                <a:cxn ang="0">
                  <a:pos x="79" y="46"/>
                </a:cxn>
                <a:cxn ang="0">
                  <a:pos x="82" y="36"/>
                </a:cxn>
                <a:cxn ang="0">
                  <a:pos x="82" y="36"/>
                </a:cxn>
                <a:cxn ang="0">
                  <a:pos x="82" y="27"/>
                </a:cxn>
                <a:cxn ang="0">
                  <a:pos x="82" y="19"/>
                </a:cxn>
                <a:cxn ang="0">
                  <a:pos x="79" y="12"/>
                </a:cxn>
                <a:cxn ang="0">
                  <a:pos x="74" y="8"/>
                </a:cxn>
                <a:cxn ang="0">
                  <a:pos x="69" y="3"/>
                </a:cxn>
                <a:cxn ang="0">
                  <a:pos x="61" y="1"/>
                </a:cxn>
                <a:cxn ang="0">
                  <a:pos x="54" y="0"/>
                </a:cxn>
                <a:cxn ang="0">
                  <a:pos x="44" y="0"/>
                </a:cxn>
                <a:cxn ang="0">
                  <a:pos x="44" y="0"/>
                </a:cxn>
                <a:cxn ang="0">
                  <a:pos x="23" y="0"/>
                </a:cxn>
                <a:cxn ang="0">
                  <a:pos x="23" y="0"/>
                </a:cxn>
                <a:cxn ang="0">
                  <a:pos x="15" y="0"/>
                </a:cxn>
                <a:cxn ang="0">
                  <a:pos x="15" y="0"/>
                </a:cxn>
                <a:cxn ang="0">
                  <a:pos x="9" y="32"/>
                </a:cxn>
                <a:cxn ang="0">
                  <a:pos x="6" y="46"/>
                </a:cxn>
              </a:cxnLst>
              <a:rect l="0" t="0" r="r" b="b"/>
              <a:pathLst>
                <a:path w="82" h="78">
                  <a:moveTo>
                    <a:pt x="27" y="28"/>
                  </a:moveTo>
                  <a:lnTo>
                    <a:pt x="27" y="28"/>
                  </a:lnTo>
                  <a:lnTo>
                    <a:pt x="31" y="6"/>
                  </a:lnTo>
                  <a:lnTo>
                    <a:pt x="31" y="6"/>
                  </a:lnTo>
                  <a:lnTo>
                    <a:pt x="42" y="6"/>
                  </a:lnTo>
                  <a:lnTo>
                    <a:pt x="42" y="6"/>
                  </a:lnTo>
                  <a:lnTo>
                    <a:pt x="49" y="6"/>
                  </a:lnTo>
                  <a:lnTo>
                    <a:pt x="54" y="8"/>
                  </a:lnTo>
                  <a:lnTo>
                    <a:pt x="57" y="11"/>
                  </a:lnTo>
                  <a:lnTo>
                    <a:pt x="60" y="14"/>
                  </a:lnTo>
                  <a:lnTo>
                    <a:pt x="63" y="19"/>
                  </a:lnTo>
                  <a:lnTo>
                    <a:pt x="65" y="24"/>
                  </a:lnTo>
                  <a:lnTo>
                    <a:pt x="65" y="30"/>
                  </a:lnTo>
                  <a:lnTo>
                    <a:pt x="63" y="36"/>
                  </a:lnTo>
                  <a:lnTo>
                    <a:pt x="63" y="36"/>
                  </a:lnTo>
                  <a:lnTo>
                    <a:pt x="61" y="44"/>
                  </a:lnTo>
                  <a:lnTo>
                    <a:pt x="58" y="52"/>
                  </a:lnTo>
                  <a:lnTo>
                    <a:pt x="55" y="57"/>
                  </a:lnTo>
                  <a:lnTo>
                    <a:pt x="50" y="63"/>
                  </a:lnTo>
                  <a:lnTo>
                    <a:pt x="46" y="67"/>
                  </a:lnTo>
                  <a:lnTo>
                    <a:pt x="41" y="70"/>
                  </a:lnTo>
                  <a:lnTo>
                    <a:pt x="34" y="71"/>
                  </a:lnTo>
                  <a:lnTo>
                    <a:pt x="28" y="71"/>
                  </a:lnTo>
                  <a:lnTo>
                    <a:pt x="28" y="71"/>
                  </a:lnTo>
                  <a:lnTo>
                    <a:pt x="19" y="71"/>
                  </a:lnTo>
                  <a:lnTo>
                    <a:pt x="19" y="71"/>
                  </a:lnTo>
                  <a:lnTo>
                    <a:pt x="23" y="49"/>
                  </a:lnTo>
                  <a:lnTo>
                    <a:pt x="27" y="28"/>
                  </a:lnTo>
                  <a:close/>
                  <a:moveTo>
                    <a:pt x="6" y="46"/>
                  </a:moveTo>
                  <a:lnTo>
                    <a:pt x="6" y="46"/>
                  </a:lnTo>
                  <a:lnTo>
                    <a:pt x="0" y="78"/>
                  </a:lnTo>
                  <a:lnTo>
                    <a:pt x="0" y="78"/>
                  </a:lnTo>
                  <a:lnTo>
                    <a:pt x="9" y="78"/>
                  </a:lnTo>
                  <a:lnTo>
                    <a:pt x="9" y="78"/>
                  </a:lnTo>
                  <a:lnTo>
                    <a:pt x="34" y="78"/>
                  </a:lnTo>
                  <a:lnTo>
                    <a:pt x="34" y="78"/>
                  </a:lnTo>
                  <a:lnTo>
                    <a:pt x="42" y="78"/>
                  </a:lnTo>
                  <a:lnTo>
                    <a:pt x="50" y="74"/>
                  </a:lnTo>
                  <a:lnTo>
                    <a:pt x="57" y="71"/>
                  </a:lnTo>
                  <a:lnTo>
                    <a:pt x="63" y="67"/>
                  </a:lnTo>
                  <a:lnTo>
                    <a:pt x="69" y="60"/>
                  </a:lnTo>
                  <a:lnTo>
                    <a:pt x="74" y="54"/>
                  </a:lnTo>
                  <a:lnTo>
                    <a:pt x="79" y="46"/>
                  </a:lnTo>
                  <a:lnTo>
                    <a:pt x="82" y="36"/>
                  </a:lnTo>
                  <a:lnTo>
                    <a:pt x="82" y="36"/>
                  </a:lnTo>
                  <a:lnTo>
                    <a:pt x="82" y="27"/>
                  </a:lnTo>
                  <a:lnTo>
                    <a:pt x="82" y="19"/>
                  </a:lnTo>
                  <a:lnTo>
                    <a:pt x="79" y="12"/>
                  </a:lnTo>
                  <a:lnTo>
                    <a:pt x="74" y="8"/>
                  </a:lnTo>
                  <a:lnTo>
                    <a:pt x="69" y="3"/>
                  </a:lnTo>
                  <a:lnTo>
                    <a:pt x="61" y="1"/>
                  </a:lnTo>
                  <a:lnTo>
                    <a:pt x="54" y="0"/>
                  </a:lnTo>
                  <a:lnTo>
                    <a:pt x="44" y="0"/>
                  </a:lnTo>
                  <a:lnTo>
                    <a:pt x="44" y="0"/>
                  </a:lnTo>
                  <a:lnTo>
                    <a:pt x="23" y="0"/>
                  </a:lnTo>
                  <a:lnTo>
                    <a:pt x="23" y="0"/>
                  </a:lnTo>
                  <a:lnTo>
                    <a:pt x="15" y="0"/>
                  </a:lnTo>
                  <a:lnTo>
                    <a:pt x="15" y="0"/>
                  </a:lnTo>
                  <a:lnTo>
                    <a:pt x="9" y="32"/>
                  </a:lnTo>
                  <a:lnTo>
                    <a:pt x="6" y="46"/>
                  </a:lnTo>
                  <a:close/>
                </a:path>
              </a:pathLst>
            </a:custGeom>
            <a:grpFill/>
            <a:ln w="9525">
              <a:noFill/>
              <a:round/>
              <a:headEnd/>
              <a:tailEnd/>
            </a:ln>
          </p:spPr>
          <p:txBody>
            <a:bodyPr/>
            <a:lstStyle/>
            <a:p>
              <a:endParaRPr lang="en-GB" dirty="0">
                <a:solidFill>
                  <a:schemeClr val="bg1"/>
                </a:solidFill>
              </a:endParaRPr>
            </a:p>
          </p:txBody>
        </p:sp>
        <p:sp>
          <p:nvSpPr>
            <p:cNvPr id="35" name="Freeform 61"/>
            <p:cNvSpPr>
              <a:spLocks noEditPoints="1"/>
            </p:cNvSpPr>
            <p:nvPr userDrawn="1"/>
          </p:nvSpPr>
          <p:spPr bwMode="black">
            <a:xfrm>
              <a:off x="5436" y="4219"/>
              <a:ext cx="32" cy="33"/>
            </a:xfrm>
            <a:custGeom>
              <a:avLst/>
              <a:gdLst/>
              <a:ahLst/>
              <a:cxnLst>
                <a:cxn ang="0">
                  <a:pos x="40" y="27"/>
                </a:cxn>
                <a:cxn ang="0">
                  <a:pos x="40" y="27"/>
                </a:cxn>
                <a:cxn ang="0">
                  <a:pos x="38" y="39"/>
                </a:cxn>
                <a:cxn ang="0">
                  <a:pos x="34" y="48"/>
                </a:cxn>
                <a:cxn ang="0">
                  <a:pos x="29" y="53"/>
                </a:cxn>
                <a:cxn ang="0">
                  <a:pos x="24" y="54"/>
                </a:cxn>
                <a:cxn ang="0">
                  <a:pos x="24" y="54"/>
                </a:cxn>
                <a:cxn ang="0">
                  <a:pos x="22" y="54"/>
                </a:cxn>
                <a:cxn ang="0">
                  <a:pos x="19" y="53"/>
                </a:cxn>
                <a:cxn ang="0">
                  <a:pos x="18" y="48"/>
                </a:cxn>
                <a:cxn ang="0">
                  <a:pos x="16" y="40"/>
                </a:cxn>
                <a:cxn ang="0">
                  <a:pos x="18" y="32"/>
                </a:cxn>
                <a:cxn ang="0">
                  <a:pos x="18" y="32"/>
                </a:cxn>
                <a:cxn ang="0">
                  <a:pos x="21" y="21"/>
                </a:cxn>
                <a:cxn ang="0">
                  <a:pos x="24" y="13"/>
                </a:cxn>
                <a:cxn ang="0">
                  <a:pos x="29" y="8"/>
                </a:cxn>
                <a:cxn ang="0">
                  <a:pos x="34" y="7"/>
                </a:cxn>
                <a:cxn ang="0">
                  <a:pos x="34" y="7"/>
                </a:cxn>
                <a:cxn ang="0">
                  <a:pos x="38" y="8"/>
                </a:cxn>
                <a:cxn ang="0">
                  <a:pos x="41" y="12"/>
                </a:cxn>
                <a:cxn ang="0">
                  <a:pos x="41" y="18"/>
                </a:cxn>
                <a:cxn ang="0">
                  <a:pos x="40" y="27"/>
                </a:cxn>
                <a:cxn ang="0">
                  <a:pos x="40" y="27"/>
                </a:cxn>
                <a:cxn ang="0">
                  <a:pos x="0" y="32"/>
                </a:cxn>
                <a:cxn ang="0">
                  <a:pos x="0" y="32"/>
                </a:cxn>
                <a:cxn ang="0">
                  <a:pos x="0" y="39"/>
                </a:cxn>
                <a:cxn ang="0">
                  <a:pos x="0" y="45"/>
                </a:cxn>
                <a:cxn ang="0">
                  <a:pos x="3" y="50"/>
                </a:cxn>
                <a:cxn ang="0">
                  <a:pos x="5" y="53"/>
                </a:cxn>
                <a:cxn ang="0">
                  <a:pos x="10" y="56"/>
                </a:cxn>
                <a:cxn ang="0">
                  <a:pos x="13" y="58"/>
                </a:cxn>
                <a:cxn ang="0">
                  <a:pos x="24" y="59"/>
                </a:cxn>
                <a:cxn ang="0">
                  <a:pos x="24" y="59"/>
                </a:cxn>
                <a:cxn ang="0">
                  <a:pos x="29" y="59"/>
                </a:cxn>
                <a:cxn ang="0">
                  <a:pos x="35" y="58"/>
                </a:cxn>
                <a:cxn ang="0">
                  <a:pos x="40" y="54"/>
                </a:cxn>
                <a:cxn ang="0">
                  <a:pos x="45" y="51"/>
                </a:cxn>
                <a:cxn ang="0">
                  <a:pos x="49" y="47"/>
                </a:cxn>
                <a:cxn ang="0">
                  <a:pos x="53" y="42"/>
                </a:cxn>
                <a:cxn ang="0">
                  <a:pos x="56" y="35"/>
                </a:cxn>
                <a:cxn ang="0">
                  <a:pos x="57" y="29"/>
                </a:cxn>
                <a:cxn ang="0">
                  <a:pos x="57" y="29"/>
                </a:cxn>
                <a:cxn ang="0">
                  <a:pos x="57" y="23"/>
                </a:cxn>
                <a:cxn ang="0">
                  <a:pos x="57" y="18"/>
                </a:cxn>
                <a:cxn ang="0">
                  <a:pos x="56" y="13"/>
                </a:cxn>
                <a:cxn ang="0">
                  <a:pos x="54" y="8"/>
                </a:cxn>
                <a:cxn ang="0">
                  <a:pos x="51" y="5"/>
                </a:cxn>
                <a:cxn ang="0">
                  <a:pos x="46" y="4"/>
                </a:cxn>
                <a:cxn ang="0">
                  <a:pos x="41" y="2"/>
                </a:cxn>
                <a:cxn ang="0">
                  <a:pos x="35" y="0"/>
                </a:cxn>
                <a:cxn ang="0">
                  <a:pos x="35" y="0"/>
                </a:cxn>
                <a:cxn ang="0">
                  <a:pos x="24" y="4"/>
                </a:cxn>
                <a:cxn ang="0">
                  <a:pos x="19" y="5"/>
                </a:cxn>
                <a:cxn ang="0">
                  <a:pos x="15" y="8"/>
                </a:cxn>
                <a:cxn ang="0">
                  <a:pos x="10" y="13"/>
                </a:cxn>
                <a:cxn ang="0">
                  <a:pos x="7" y="18"/>
                </a:cxn>
                <a:cxn ang="0">
                  <a:pos x="3" y="24"/>
                </a:cxn>
                <a:cxn ang="0">
                  <a:pos x="0" y="32"/>
                </a:cxn>
                <a:cxn ang="0">
                  <a:pos x="0" y="32"/>
                </a:cxn>
              </a:cxnLst>
              <a:rect l="0" t="0" r="r" b="b"/>
              <a:pathLst>
                <a:path w="57" h="59">
                  <a:moveTo>
                    <a:pt x="40" y="27"/>
                  </a:moveTo>
                  <a:lnTo>
                    <a:pt x="40" y="27"/>
                  </a:lnTo>
                  <a:lnTo>
                    <a:pt x="38" y="39"/>
                  </a:lnTo>
                  <a:lnTo>
                    <a:pt x="34" y="48"/>
                  </a:lnTo>
                  <a:lnTo>
                    <a:pt x="29" y="53"/>
                  </a:lnTo>
                  <a:lnTo>
                    <a:pt x="24" y="54"/>
                  </a:lnTo>
                  <a:lnTo>
                    <a:pt x="24" y="54"/>
                  </a:lnTo>
                  <a:lnTo>
                    <a:pt x="22" y="54"/>
                  </a:lnTo>
                  <a:lnTo>
                    <a:pt x="19" y="53"/>
                  </a:lnTo>
                  <a:lnTo>
                    <a:pt x="18" y="48"/>
                  </a:lnTo>
                  <a:lnTo>
                    <a:pt x="16" y="40"/>
                  </a:lnTo>
                  <a:lnTo>
                    <a:pt x="18" y="32"/>
                  </a:lnTo>
                  <a:lnTo>
                    <a:pt x="18" y="32"/>
                  </a:lnTo>
                  <a:lnTo>
                    <a:pt x="21" y="21"/>
                  </a:lnTo>
                  <a:lnTo>
                    <a:pt x="24" y="13"/>
                  </a:lnTo>
                  <a:lnTo>
                    <a:pt x="29" y="8"/>
                  </a:lnTo>
                  <a:lnTo>
                    <a:pt x="34" y="7"/>
                  </a:lnTo>
                  <a:lnTo>
                    <a:pt x="34" y="7"/>
                  </a:lnTo>
                  <a:lnTo>
                    <a:pt x="38" y="8"/>
                  </a:lnTo>
                  <a:lnTo>
                    <a:pt x="41" y="12"/>
                  </a:lnTo>
                  <a:lnTo>
                    <a:pt x="41" y="18"/>
                  </a:lnTo>
                  <a:lnTo>
                    <a:pt x="40" y="27"/>
                  </a:lnTo>
                  <a:lnTo>
                    <a:pt x="40" y="27"/>
                  </a:lnTo>
                  <a:close/>
                  <a:moveTo>
                    <a:pt x="0" y="32"/>
                  </a:moveTo>
                  <a:lnTo>
                    <a:pt x="0" y="32"/>
                  </a:lnTo>
                  <a:lnTo>
                    <a:pt x="0" y="39"/>
                  </a:lnTo>
                  <a:lnTo>
                    <a:pt x="0" y="45"/>
                  </a:lnTo>
                  <a:lnTo>
                    <a:pt x="3" y="50"/>
                  </a:lnTo>
                  <a:lnTo>
                    <a:pt x="5" y="53"/>
                  </a:lnTo>
                  <a:lnTo>
                    <a:pt x="10" y="56"/>
                  </a:lnTo>
                  <a:lnTo>
                    <a:pt x="13" y="58"/>
                  </a:lnTo>
                  <a:lnTo>
                    <a:pt x="24" y="59"/>
                  </a:lnTo>
                  <a:lnTo>
                    <a:pt x="24" y="59"/>
                  </a:lnTo>
                  <a:lnTo>
                    <a:pt x="29" y="59"/>
                  </a:lnTo>
                  <a:lnTo>
                    <a:pt x="35" y="58"/>
                  </a:lnTo>
                  <a:lnTo>
                    <a:pt x="40" y="54"/>
                  </a:lnTo>
                  <a:lnTo>
                    <a:pt x="45" y="51"/>
                  </a:lnTo>
                  <a:lnTo>
                    <a:pt x="49" y="47"/>
                  </a:lnTo>
                  <a:lnTo>
                    <a:pt x="53" y="42"/>
                  </a:lnTo>
                  <a:lnTo>
                    <a:pt x="56" y="35"/>
                  </a:lnTo>
                  <a:lnTo>
                    <a:pt x="57" y="29"/>
                  </a:lnTo>
                  <a:lnTo>
                    <a:pt x="57" y="29"/>
                  </a:lnTo>
                  <a:lnTo>
                    <a:pt x="57" y="23"/>
                  </a:lnTo>
                  <a:lnTo>
                    <a:pt x="57" y="18"/>
                  </a:lnTo>
                  <a:lnTo>
                    <a:pt x="56" y="13"/>
                  </a:lnTo>
                  <a:lnTo>
                    <a:pt x="54" y="8"/>
                  </a:lnTo>
                  <a:lnTo>
                    <a:pt x="51" y="5"/>
                  </a:lnTo>
                  <a:lnTo>
                    <a:pt x="46" y="4"/>
                  </a:lnTo>
                  <a:lnTo>
                    <a:pt x="41" y="2"/>
                  </a:lnTo>
                  <a:lnTo>
                    <a:pt x="35" y="0"/>
                  </a:lnTo>
                  <a:lnTo>
                    <a:pt x="35" y="0"/>
                  </a:lnTo>
                  <a:lnTo>
                    <a:pt x="24" y="4"/>
                  </a:lnTo>
                  <a:lnTo>
                    <a:pt x="19" y="5"/>
                  </a:lnTo>
                  <a:lnTo>
                    <a:pt x="15" y="8"/>
                  </a:lnTo>
                  <a:lnTo>
                    <a:pt x="10" y="13"/>
                  </a:lnTo>
                  <a:lnTo>
                    <a:pt x="7" y="18"/>
                  </a:lnTo>
                  <a:lnTo>
                    <a:pt x="3" y="24"/>
                  </a:lnTo>
                  <a:lnTo>
                    <a:pt x="0" y="32"/>
                  </a:lnTo>
                  <a:lnTo>
                    <a:pt x="0" y="32"/>
                  </a:lnTo>
                  <a:close/>
                </a:path>
              </a:pathLst>
            </a:custGeom>
            <a:grpFill/>
            <a:ln w="9525">
              <a:noFill/>
              <a:round/>
              <a:headEnd/>
              <a:tailEnd/>
            </a:ln>
          </p:spPr>
          <p:txBody>
            <a:bodyPr/>
            <a:lstStyle/>
            <a:p>
              <a:endParaRPr lang="en-GB" dirty="0">
                <a:solidFill>
                  <a:schemeClr val="bg1"/>
                </a:solidFill>
              </a:endParaRPr>
            </a:p>
          </p:txBody>
        </p:sp>
      </p:grpSp>
    </p:spTree>
  </p:cSld>
  <p:clrMap bg1="lt1" tx1="dk1" bg2="lt2" tx2="dk2" accent1="accent1" accent2="accent2" accent3="accent3" accent4="accent4" accent5="accent5" accent6="accent6" hlink="hlink" folHlink="folHlink"/>
  <p:sldLayoutIdLst>
    <p:sldLayoutId id="2147483649" r:id="rId1"/>
    <p:sldLayoutId id="2147483659" r:id="rId2"/>
    <p:sldLayoutId id="2147483661" r:id="rId3"/>
    <p:sldLayoutId id="2147483673" r:id="rId4"/>
    <p:sldLayoutId id="2147483696" r:id="rId5"/>
    <p:sldLayoutId id="2147483707" r:id="rId6"/>
    <p:sldLayoutId id="2147483752" r:id="rId7"/>
    <p:sldLayoutId id="2147483753" r:id="rId8"/>
    <p:sldLayoutId id="2147483754" r:id="rId9"/>
    <p:sldLayoutId id="2147483755" r:id="rId10"/>
    <p:sldLayoutId id="2147483756" r:id="rId11"/>
  </p:sldLayoutIdLst>
  <p:timing>
    <p:tnLst>
      <p:par>
        <p:cTn id="1" dur="indefinite" restart="never" nodeType="tmRoot"/>
      </p:par>
    </p:tnLst>
  </p:timing>
  <p:txStyles>
    <p:titleStyle>
      <a:lvl1pPr algn="l" rtl="1" eaLnBrk="1" fontAlgn="base" hangingPunct="1">
        <a:lnSpc>
          <a:spcPct val="85000"/>
        </a:lnSpc>
        <a:spcBef>
          <a:spcPct val="0"/>
        </a:spcBef>
        <a:spcAft>
          <a:spcPct val="0"/>
        </a:spcAft>
        <a:defRPr sz="3000" b="1">
          <a:solidFill>
            <a:schemeClr val="bg1"/>
          </a:solidFill>
          <a:latin typeface="+mj-lt"/>
          <a:ea typeface="+mj-ea"/>
          <a:cs typeface="+mj-cs"/>
        </a:defRPr>
      </a:lvl1pPr>
      <a:lvl2pPr algn="l" rtl="1" eaLnBrk="1" fontAlgn="base" hangingPunct="1">
        <a:lnSpc>
          <a:spcPct val="85000"/>
        </a:lnSpc>
        <a:spcBef>
          <a:spcPct val="0"/>
        </a:spcBef>
        <a:spcAft>
          <a:spcPct val="0"/>
        </a:spcAft>
        <a:defRPr sz="3000" b="1">
          <a:solidFill>
            <a:srgbClr val="646464"/>
          </a:solidFill>
          <a:latin typeface="Arial" charset="0"/>
        </a:defRPr>
      </a:lvl2pPr>
      <a:lvl3pPr algn="l" rtl="1" eaLnBrk="1" fontAlgn="base" hangingPunct="1">
        <a:lnSpc>
          <a:spcPct val="85000"/>
        </a:lnSpc>
        <a:spcBef>
          <a:spcPct val="0"/>
        </a:spcBef>
        <a:spcAft>
          <a:spcPct val="0"/>
        </a:spcAft>
        <a:defRPr sz="3000" b="1">
          <a:solidFill>
            <a:srgbClr val="646464"/>
          </a:solidFill>
          <a:latin typeface="Arial" charset="0"/>
        </a:defRPr>
      </a:lvl3pPr>
      <a:lvl4pPr algn="l" rtl="1" eaLnBrk="1" fontAlgn="base" hangingPunct="1">
        <a:lnSpc>
          <a:spcPct val="85000"/>
        </a:lnSpc>
        <a:spcBef>
          <a:spcPct val="0"/>
        </a:spcBef>
        <a:spcAft>
          <a:spcPct val="0"/>
        </a:spcAft>
        <a:defRPr sz="3000" b="1">
          <a:solidFill>
            <a:srgbClr val="646464"/>
          </a:solidFill>
          <a:latin typeface="Arial" charset="0"/>
        </a:defRPr>
      </a:lvl4pPr>
      <a:lvl5pPr algn="l" rtl="1" eaLnBrk="1" fontAlgn="base" hangingPunct="1">
        <a:lnSpc>
          <a:spcPct val="85000"/>
        </a:lnSpc>
        <a:spcBef>
          <a:spcPct val="0"/>
        </a:spcBef>
        <a:spcAft>
          <a:spcPct val="0"/>
        </a:spcAft>
        <a:defRPr sz="3000" b="1">
          <a:solidFill>
            <a:srgbClr val="646464"/>
          </a:solidFill>
          <a:latin typeface="Arial" charset="0"/>
        </a:defRPr>
      </a:lvl5pPr>
      <a:lvl6pPr marL="457200" algn="l" rtl="1" eaLnBrk="1" fontAlgn="base" hangingPunct="1">
        <a:lnSpc>
          <a:spcPct val="85000"/>
        </a:lnSpc>
        <a:spcBef>
          <a:spcPct val="0"/>
        </a:spcBef>
        <a:spcAft>
          <a:spcPct val="0"/>
        </a:spcAft>
        <a:defRPr sz="3000" b="1">
          <a:solidFill>
            <a:srgbClr val="646464"/>
          </a:solidFill>
          <a:latin typeface="Arial" charset="0"/>
        </a:defRPr>
      </a:lvl6pPr>
      <a:lvl7pPr marL="914400" algn="l" rtl="1" eaLnBrk="1" fontAlgn="base" hangingPunct="1">
        <a:lnSpc>
          <a:spcPct val="85000"/>
        </a:lnSpc>
        <a:spcBef>
          <a:spcPct val="0"/>
        </a:spcBef>
        <a:spcAft>
          <a:spcPct val="0"/>
        </a:spcAft>
        <a:defRPr sz="3000" b="1">
          <a:solidFill>
            <a:srgbClr val="646464"/>
          </a:solidFill>
          <a:latin typeface="Arial" charset="0"/>
        </a:defRPr>
      </a:lvl7pPr>
      <a:lvl8pPr marL="1371600" algn="l" rtl="1" eaLnBrk="1" fontAlgn="base" hangingPunct="1">
        <a:lnSpc>
          <a:spcPct val="85000"/>
        </a:lnSpc>
        <a:spcBef>
          <a:spcPct val="0"/>
        </a:spcBef>
        <a:spcAft>
          <a:spcPct val="0"/>
        </a:spcAft>
        <a:defRPr sz="3000" b="1">
          <a:solidFill>
            <a:srgbClr val="646464"/>
          </a:solidFill>
          <a:latin typeface="Arial" charset="0"/>
        </a:defRPr>
      </a:lvl8pPr>
      <a:lvl9pPr marL="1828800" algn="l" rtl="1" eaLnBrk="1" fontAlgn="base" hangingPunct="1">
        <a:lnSpc>
          <a:spcPct val="85000"/>
        </a:lnSpc>
        <a:spcBef>
          <a:spcPct val="0"/>
        </a:spcBef>
        <a:spcAft>
          <a:spcPct val="0"/>
        </a:spcAft>
        <a:defRPr sz="3000" b="1">
          <a:solidFill>
            <a:srgbClr val="646464"/>
          </a:solidFill>
          <a:latin typeface="Arial" charset="0"/>
        </a:defRPr>
      </a:lvl9pPr>
    </p:titleStyle>
    <p:bodyStyle>
      <a:lvl1pPr marL="360363" indent="-360363" algn="r" rtl="1" eaLnBrk="1" fontAlgn="base" hangingPunct="1">
        <a:spcBef>
          <a:spcPct val="20000"/>
        </a:spcBef>
        <a:spcAft>
          <a:spcPct val="0"/>
        </a:spcAft>
        <a:buClr>
          <a:schemeClr val="accent2"/>
        </a:buClr>
        <a:buSzPct val="70000"/>
        <a:buFont typeface="Arial" charset="0"/>
        <a:buChar char="►"/>
        <a:defRPr sz="2400">
          <a:solidFill>
            <a:schemeClr val="bg1"/>
          </a:solidFill>
          <a:latin typeface="+mn-lt"/>
          <a:ea typeface="+mn-ea"/>
          <a:cs typeface="+mn-cs"/>
        </a:defRPr>
      </a:lvl1pPr>
      <a:lvl2pPr marL="717550" indent="-355600" algn="r" rtl="1" eaLnBrk="1" fontAlgn="base" hangingPunct="1">
        <a:spcBef>
          <a:spcPct val="20000"/>
        </a:spcBef>
        <a:spcAft>
          <a:spcPct val="0"/>
        </a:spcAft>
        <a:buClr>
          <a:schemeClr val="accent2"/>
        </a:buClr>
        <a:buSzPct val="70000"/>
        <a:buFont typeface="Arial" charset="0"/>
        <a:buChar char="►"/>
        <a:defRPr sz="2000">
          <a:solidFill>
            <a:schemeClr val="bg1"/>
          </a:solidFill>
          <a:latin typeface="+mn-lt"/>
        </a:defRPr>
      </a:lvl2pPr>
      <a:lvl3pPr marL="1081088" indent="-361950" algn="r" rtl="1" eaLnBrk="1" fontAlgn="base" hangingPunct="1">
        <a:spcBef>
          <a:spcPct val="20000"/>
        </a:spcBef>
        <a:spcAft>
          <a:spcPct val="0"/>
        </a:spcAft>
        <a:buClr>
          <a:schemeClr val="accent2"/>
        </a:buClr>
        <a:buSzPct val="70000"/>
        <a:buFont typeface="Arial" charset="0"/>
        <a:buChar char="►"/>
        <a:defRPr>
          <a:solidFill>
            <a:schemeClr val="bg1"/>
          </a:solidFill>
          <a:latin typeface="+mn-lt"/>
        </a:defRPr>
      </a:lvl3pPr>
      <a:lvl4pPr marL="1441450" indent="-358775" algn="r" rtl="1" eaLnBrk="1" fontAlgn="base" hangingPunct="1">
        <a:spcBef>
          <a:spcPct val="20000"/>
        </a:spcBef>
        <a:spcAft>
          <a:spcPct val="0"/>
        </a:spcAft>
        <a:buClr>
          <a:schemeClr val="accent2"/>
        </a:buClr>
        <a:buSzPct val="70000"/>
        <a:buFont typeface="Arial" charset="0"/>
        <a:buChar char="►"/>
        <a:defRPr sz="1600">
          <a:solidFill>
            <a:schemeClr val="bg1"/>
          </a:solidFill>
          <a:latin typeface="+mn-lt"/>
        </a:defRPr>
      </a:lvl4pPr>
      <a:lvl5pPr marL="1800225" indent="-357188" algn="r" rtl="1" eaLnBrk="1" fontAlgn="base" hangingPunct="1">
        <a:spcBef>
          <a:spcPct val="20000"/>
        </a:spcBef>
        <a:spcAft>
          <a:spcPct val="0"/>
        </a:spcAft>
        <a:buClr>
          <a:schemeClr val="accent2"/>
        </a:buClr>
        <a:buSzPct val="70000"/>
        <a:buFont typeface="Arial" charset="0"/>
        <a:buChar char="►"/>
        <a:defRPr sz="1600">
          <a:solidFill>
            <a:schemeClr val="bg1"/>
          </a:solidFill>
          <a:latin typeface="+mn-lt"/>
        </a:defRPr>
      </a:lvl5pPr>
      <a:lvl6pPr marL="2257425" indent="-357188" algn="r" rtl="1" eaLnBrk="1" fontAlgn="base" hangingPunct="1">
        <a:spcBef>
          <a:spcPct val="20000"/>
        </a:spcBef>
        <a:spcAft>
          <a:spcPct val="0"/>
        </a:spcAft>
        <a:buClr>
          <a:srgbClr val="FFD200"/>
        </a:buClr>
        <a:buSzPct val="75000"/>
        <a:buFont typeface="Arial" charset="0"/>
        <a:buChar char="►"/>
        <a:defRPr sz="1600">
          <a:solidFill>
            <a:srgbClr val="646464"/>
          </a:solidFill>
          <a:latin typeface="+mn-lt"/>
        </a:defRPr>
      </a:lvl6pPr>
      <a:lvl7pPr marL="2714625" indent="-357188" algn="r" rtl="1" eaLnBrk="1" fontAlgn="base" hangingPunct="1">
        <a:spcBef>
          <a:spcPct val="20000"/>
        </a:spcBef>
        <a:spcAft>
          <a:spcPct val="0"/>
        </a:spcAft>
        <a:buClr>
          <a:srgbClr val="FFD200"/>
        </a:buClr>
        <a:buSzPct val="75000"/>
        <a:buFont typeface="Arial" charset="0"/>
        <a:buChar char="►"/>
        <a:defRPr sz="1600">
          <a:solidFill>
            <a:srgbClr val="646464"/>
          </a:solidFill>
          <a:latin typeface="+mn-lt"/>
        </a:defRPr>
      </a:lvl7pPr>
      <a:lvl8pPr marL="3171825" indent="-357188" algn="r" rtl="1" eaLnBrk="1" fontAlgn="base" hangingPunct="1">
        <a:spcBef>
          <a:spcPct val="20000"/>
        </a:spcBef>
        <a:spcAft>
          <a:spcPct val="0"/>
        </a:spcAft>
        <a:buClr>
          <a:srgbClr val="FFD200"/>
        </a:buClr>
        <a:buSzPct val="75000"/>
        <a:buFont typeface="Arial" charset="0"/>
        <a:buChar char="►"/>
        <a:defRPr sz="1600">
          <a:solidFill>
            <a:srgbClr val="646464"/>
          </a:solidFill>
          <a:latin typeface="+mn-lt"/>
        </a:defRPr>
      </a:lvl8pPr>
      <a:lvl9pPr marL="3629025" indent="-357188" algn="r" rtl="1" eaLnBrk="1" fontAlgn="base" hangingPunct="1">
        <a:spcBef>
          <a:spcPct val="20000"/>
        </a:spcBef>
        <a:spcAft>
          <a:spcPct val="0"/>
        </a:spcAft>
        <a:buClr>
          <a:srgbClr val="FFD200"/>
        </a:buClr>
        <a:buSzPct val="75000"/>
        <a:buFont typeface="Arial" charset="0"/>
        <a:buChar char="►"/>
        <a:defRPr sz="1600">
          <a:solidFill>
            <a:srgbClr val="646464"/>
          </a:solidFill>
          <a:latin typeface="+mn-lt"/>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file:///C:\Users\HASC\Pictures\cookie3.png"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file:///C:\Users\HASC\Pictures\cookie2.png"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DackF8HsI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youtube.com/watch?v=HeP54b52IeQ" TargetMode="External"/><Relationship Id="rId4" Type="http://schemas.openxmlformats.org/officeDocument/2006/relationships/hyperlink" Target="http://www.youtube.com/watch?v=ikIyInm0wA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3k_eJ1bcCro"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youtube.com/watch?v=woWECWwrsSk"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hyperlink" Target="http://puzzlemall.googlecode.com/files/Session%20Puzzles%20-%20Indirect%20Application%20Attack%20Vectors%20-%20May%202011%20-%20Whitepaper.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www.owasp.org/images/3/38/20091210_VAC-REGEX_DOS-Adar_Weidman.pdf" TargetMode="External"/><Relationship Id="rId5" Type="http://schemas.openxmlformats.org/officeDocument/2006/relationships/hyperlink" Target="http://code.google.com/p/puzzlemall/" TargetMode="External"/><Relationship Id="rId4" Type="http://schemas.openxmlformats.org/officeDocument/2006/relationships/hyperlink" Target="http://www.digitalwhisper.co.il/files/Zines/0x16/DW22-4-SessionPuzzles.pdf"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owasp.org/index.php/Race_Condition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www.slideshare.net/robertosl81/defending-against-application-dos-attacks" TargetMode="External"/><Relationship Id="rId4" Type="http://schemas.openxmlformats.org/officeDocument/2006/relationships/hyperlink" Target="https://www.owasp.org/images/d/da/OWASP_IL_7_Application_DOS.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hyperlink" Target="http://il.linkedin.com/pub/shay-chen/0/91b/217" TargetMode="External"/><Relationship Id="rId2" Type="http://schemas.openxmlformats.org/officeDocument/2006/relationships/hyperlink" Target="mailto:shay.chen@il.ey.com" TargetMode="External"/><Relationship Id="rId1" Type="http://schemas.openxmlformats.org/officeDocument/2006/relationships/slideLayout" Target="../slideLayouts/slideLayout3.xml"/><Relationship Id="rId5" Type="http://schemas.openxmlformats.org/officeDocument/2006/relationships/image" Target="file:///C:\Users\HASC\Pictures\question-marks2.jpg" TargetMode="Externa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p:cNvSpPr>
            <a:spLocks noGrp="1" noChangeArrowheads="1"/>
          </p:cNvSpPr>
          <p:nvPr>
            <p:ph type="ctrTitle"/>
          </p:nvPr>
        </p:nvSpPr>
        <p:spPr>
          <a:noFill/>
        </p:spPr>
        <p:txBody>
          <a:bodyPr/>
          <a:lstStyle/>
          <a:p>
            <a:r>
              <a:rPr lang="en-US" dirty="0" smtClean="0"/>
              <a:t>Temporal Session </a:t>
            </a:r>
            <a:br>
              <a:rPr lang="en-US" dirty="0" smtClean="0"/>
            </a:br>
            <a:r>
              <a:rPr lang="en-US" dirty="0" smtClean="0"/>
              <a:t>Race Conditions</a:t>
            </a:r>
            <a:endParaRPr lang="en-US" dirty="0"/>
          </a:p>
        </p:txBody>
      </p:sp>
      <p:sp>
        <p:nvSpPr>
          <p:cNvPr id="9" name="Rectangle 6"/>
          <p:cNvSpPr>
            <a:spLocks noGrp="1" noChangeArrowheads="1"/>
          </p:cNvSpPr>
          <p:nvPr>
            <p:ph type="subTitle" idx="1"/>
          </p:nvPr>
        </p:nvSpPr>
        <p:spPr>
          <a:xfrm>
            <a:off x="3062288" y="4365104"/>
            <a:ext cx="5541962" cy="1019175"/>
          </a:xfrm>
        </p:spPr>
        <p:txBody>
          <a:bodyPr/>
          <a:lstStyle/>
          <a:p>
            <a:pPr algn="l" rtl="0"/>
            <a:r>
              <a:rPr lang="en-US" dirty="0" smtClean="0"/>
              <a:t>Shay Chen</a:t>
            </a:r>
          </a:p>
          <a:p>
            <a:pPr algn="l" rtl="0"/>
            <a:r>
              <a:rPr lang="en-US" dirty="0" smtClean="0"/>
              <a:t>Senior Manager, CTO</a:t>
            </a:r>
          </a:p>
          <a:p>
            <a:pPr algn="l" rtl="0"/>
            <a:r>
              <a:rPr lang="en-US" dirty="0" smtClean="0"/>
              <a:t>Hacktics ASC, Ernst &amp; Young</a:t>
            </a:r>
          </a:p>
          <a:p>
            <a:pPr algn="l" rtl="0"/>
            <a:endParaRPr lang="en-US" dirty="0"/>
          </a:p>
          <a:p>
            <a:pPr algn="l" rtl="0"/>
            <a:r>
              <a:rPr lang="en-US" sz="1600" dirty="0" smtClean="0"/>
              <a:t>15</a:t>
            </a:r>
            <a:r>
              <a:rPr lang="en-US" sz="1600" baseline="30000" dirty="0" smtClean="0"/>
              <a:t>th</a:t>
            </a:r>
            <a:r>
              <a:rPr lang="en-US" sz="1600" dirty="0" smtClean="0"/>
              <a:t> September 2011</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340768"/>
            <a:ext cx="8234362" cy="4519613"/>
          </a:xfrm>
        </p:spPr>
        <p:txBody>
          <a:bodyPr/>
          <a:lstStyle/>
          <a:p>
            <a:pPr algn="l" rtl="0">
              <a:buSzPct val="70000"/>
            </a:pPr>
            <a:r>
              <a:rPr lang="en-US" dirty="0" smtClean="0"/>
              <a:t>TSRC – From theory to practice</a:t>
            </a:r>
          </a:p>
          <a:p>
            <a:pPr lvl="1" algn="l" rtl="0">
              <a:buSzPct val="70000"/>
            </a:pPr>
            <a:r>
              <a:rPr lang="en-US" dirty="0" smtClean="0"/>
              <a:t>Overview – Race Conditions and Latency</a:t>
            </a:r>
          </a:p>
          <a:p>
            <a:pPr algn="l" rtl="0">
              <a:buSzPct val="70000"/>
            </a:pPr>
            <a:r>
              <a:rPr lang="en-US" dirty="0" smtClean="0"/>
              <a:t>The Challenge</a:t>
            </a:r>
          </a:p>
          <a:p>
            <a:pPr algn="l" rtl="0">
              <a:buSzPct val="70000"/>
            </a:pPr>
            <a:r>
              <a:rPr lang="en-US" dirty="0" smtClean="0"/>
              <a:t>Initial Background</a:t>
            </a:r>
          </a:p>
          <a:p>
            <a:pPr lvl="1" algn="l" rtl="0">
              <a:buSzPct val="70000"/>
            </a:pPr>
            <a:r>
              <a:rPr lang="en-US" dirty="0" smtClean="0"/>
              <a:t>Sessions and Session Puzzling</a:t>
            </a:r>
          </a:p>
          <a:p>
            <a:pPr algn="l" rtl="0">
              <a:buSzPct val="70000"/>
            </a:pPr>
            <a:r>
              <a:rPr lang="en-US" dirty="0" smtClean="0"/>
              <a:t>The solution</a:t>
            </a:r>
          </a:p>
          <a:p>
            <a:pPr lvl="1" algn="l" rtl="0">
              <a:buSzPct val="70000"/>
            </a:pPr>
            <a:r>
              <a:rPr lang="en-US" dirty="0" smtClean="0"/>
              <a:t>Intentional Latency Increment</a:t>
            </a:r>
          </a:p>
          <a:p>
            <a:pPr lvl="1" algn="l" rtl="0">
              <a:buSzPct val="70000"/>
            </a:pPr>
            <a:r>
              <a:rPr lang="en-US" dirty="0" smtClean="0"/>
              <a:t>Race Conditions and Layer Targeted ADoS</a:t>
            </a:r>
          </a:p>
          <a:p>
            <a:pPr lvl="1" algn="l" rtl="0">
              <a:buSzPct val="70000"/>
            </a:pPr>
            <a:r>
              <a:rPr lang="en-US" dirty="0" smtClean="0"/>
              <a:t>Sample TSRC Attack Vectors</a:t>
            </a:r>
          </a:p>
          <a:p>
            <a:pPr lvl="1" algn="l" rtl="0">
              <a:buSzPct val="70000"/>
            </a:pPr>
            <a:r>
              <a:rPr lang="en-US" dirty="0" smtClean="0"/>
              <a:t>Analyzing source code vulnerable to TSRC</a:t>
            </a:r>
          </a:p>
          <a:p>
            <a:pPr algn="l" rtl="0">
              <a:buSzPct val="70000"/>
            </a:pPr>
            <a:r>
              <a:rPr lang="en-US" dirty="0" smtClean="0"/>
              <a:t>Demonstration and Overview</a:t>
            </a:r>
          </a:p>
          <a:p>
            <a:pPr algn="l" rtl="0">
              <a:buSzPct val="70000"/>
            </a:pPr>
            <a:endParaRPr lang="en-US" dirty="0"/>
          </a:p>
        </p:txBody>
      </p:sp>
      <p:sp>
        <p:nvSpPr>
          <p:cNvPr id="4" name="Title 3"/>
          <p:cNvSpPr>
            <a:spLocks noGrp="1"/>
          </p:cNvSpPr>
          <p:nvPr>
            <p:ph type="title"/>
          </p:nvPr>
        </p:nvSpPr>
        <p:spPr/>
        <p:txBody>
          <a:bodyPr/>
          <a:lstStyle/>
          <a:p>
            <a:pPr rtl="0"/>
            <a:r>
              <a:rPr lang="en-US" dirty="0" smtClean="0"/>
              <a:t>Agenda</a:t>
            </a:r>
            <a:endParaRPr lang="he-IL" dirty="0"/>
          </a:p>
        </p:txBody>
      </p:sp>
      <p:pic>
        <p:nvPicPr>
          <p:cNvPr id="1027" name="Picture 3" descr="C:\Users\HASC\AppData\Local\Microsoft\Windows\Temporary Internet Files\Content.IE5\1OJ0HDBS\MC900434929[1].png"/>
          <p:cNvPicPr>
            <a:picLocks noChangeAspect="1" noChangeArrowheads="1"/>
          </p:cNvPicPr>
          <p:nvPr/>
        </p:nvPicPr>
        <p:blipFill>
          <a:blip r:embed="rId3" cstate="print"/>
          <a:srcRect/>
          <a:stretch>
            <a:fillRect/>
          </a:stretch>
        </p:blipFill>
        <p:spPr bwMode="auto">
          <a:xfrm>
            <a:off x="6948264" y="4365104"/>
            <a:ext cx="1944216" cy="194421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47664" y="2204864"/>
            <a:ext cx="6264696" cy="2831544"/>
          </a:xfrm>
          <a:prstGeom prst="rect">
            <a:avLst/>
          </a:prstGeom>
          <a:noFill/>
        </p:spPr>
        <p:txBody>
          <a:bodyPr wrap="square" rtlCol="1">
            <a:spAutoFit/>
          </a:bodyPr>
          <a:lstStyle/>
          <a:p>
            <a:pPr algn="ctr"/>
            <a:r>
              <a:rPr lang="en-GB" sz="4600" b="1" dirty="0" smtClean="0">
                <a:solidFill>
                  <a:srgbClr val="000000"/>
                </a:solidFill>
              </a:rPr>
              <a:t>Temporal Session Race Conditions</a:t>
            </a:r>
          </a:p>
          <a:p>
            <a:pPr algn="ctr"/>
            <a:endParaRPr lang="en-GB" sz="4600" b="1" dirty="0" smtClean="0">
              <a:solidFill>
                <a:srgbClr val="000000"/>
              </a:solidFill>
            </a:endParaRPr>
          </a:p>
          <a:p>
            <a:pPr algn="ctr"/>
            <a:r>
              <a:rPr lang="en-GB" sz="4000" b="1" dirty="0" smtClean="0">
                <a:solidFill>
                  <a:srgbClr val="000000"/>
                </a:solidFill>
              </a:rPr>
              <a:t>From Theory to Practice</a:t>
            </a:r>
            <a:endParaRPr lang="he-IL" sz="4000" b="1" dirty="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1512069"/>
          </a:xfrm>
        </p:spPr>
        <p:txBody>
          <a:bodyPr/>
          <a:lstStyle/>
          <a:p>
            <a:pPr algn="l" rtl="0">
              <a:buSzPct val="70000"/>
            </a:pPr>
            <a:r>
              <a:rPr lang="en-US" dirty="0" smtClean="0"/>
              <a:t>“A race condition occurs when a pair of routine programming calls in an application do not perform in the sequential manner that was intended per business rules.” (The definition of RC in the OWASP Vulnerability List). </a:t>
            </a:r>
          </a:p>
        </p:txBody>
      </p:sp>
      <p:sp>
        <p:nvSpPr>
          <p:cNvPr id="4" name="Title 3"/>
          <p:cNvSpPr>
            <a:spLocks noGrp="1"/>
          </p:cNvSpPr>
          <p:nvPr>
            <p:ph type="title"/>
          </p:nvPr>
        </p:nvSpPr>
        <p:spPr/>
        <p:txBody>
          <a:bodyPr/>
          <a:lstStyle/>
          <a:p>
            <a:pPr rtl="0"/>
            <a:r>
              <a:rPr lang="en-US" dirty="0" smtClean="0"/>
              <a:t>Race Conditions</a:t>
            </a:r>
            <a:endParaRPr lang="he-IL" dirty="0"/>
          </a:p>
        </p:txBody>
      </p:sp>
      <p:pic>
        <p:nvPicPr>
          <p:cNvPr id="5" name="Picture 3" descr="C:\Program Files\Microsoft Office\MEDIA\CAGCAT10\j0212957.wmf"/>
          <p:cNvPicPr>
            <a:picLocks noChangeAspect="1" noChangeArrowheads="1"/>
          </p:cNvPicPr>
          <p:nvPr/>
        </p:nvPicPr>
        <p:blipFill>
          <a:blip r:embed="rId3" cstate="print"/>
          <a:srcRect/>
          <a:stretch>
            <a:fillRect/>
          </a:stretch>
        </p:blipFill>
        <p:spPr bwMode="auto">
          <a:xfrm>
            <a:off x="6084168" y="3501008"/>
            <a:ext cx="864096" cy="542589"/>
          </a:xfrm>
          <a:prstGeom prst="rect">
            <a:avLst/>
          </a:prstGeom>
          <a:noFill/>
        </p:spPr>
      </p:pic>
      <p:sp>
        <p:nvSpPr>
          <p:cNvPr id="6" name="Can 5"/>
          <p:cNvSpPr/>
          <p:nvPr/>
        </p:nvSpPr>
        <p:spPr>
          <a:xfrm>
            <a:off x="3923928" y="4733128"/>
            <a:ext cx="914400" cy="1216152"/>
          </a:xfrm>
          <a:prstGeom prst="can">
            <a:avLst/>
          </a:prstGeom>
          <a:solidFill>
            <a:srgbClr val="FFC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7" name="Round Same Side Corner Rectangle 6"/>
          <p:cNvSpPr/>
          <p:nvPr/>
        </p:nvSpPr>
        <p:spPr>
          <a:xfrm>
            <a:off x="3635896" y="3220960"/>
            <a:ext cx="1440160" cy="554360"/>
          </a:xfrm>
          <a:prstGeom prst="round2SameRect">
            <a:avLst/>
          </a:prstGeom>
          <a:solidFill>
            <a:schemeClr val="accent3"/>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8" name="Rectangle 7"/>
          <p:cNvSpPr/>
          <p:nvPr/>
        </p:nvSpPr>
        <p:spPr>
          <a:xfrm>
            <a:off x="3635896" y="3797024"/>
            <a:ext cx="1440160" cy="576064"/>
          </a:xfrm>
          <a:prstGeom prst="rect">
            <a:avLst/>
          </a:prstGeom>
          <a:solidFill>
            <a:schemeClr val="accent3"/>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9" name="TextBox 8"/>
          <p:cNvSpPr txBox="1"/>
          <p:nvPr/>
        </p:nvSpPr>
        <p:spPr>
          <a:xfrm>
            <a:off x="3851920" y="3292968"/>
            <a:ext cx="1008112" cy="461665"/>
          </a:xfrm>
          <a:prstGeom prst="rect">
            <a:avLst/>
          </a:prstGeom>
          <a:noFill/>
        </p:spPr>
        <p:txBody>
          <a:bodyPr wrap="square" rtlCol="1">
            <a:spAutoFit/>
          </a:bodyPr>
          <a:lstStyle/>
          <a:p>
            <a:pPr algn="ctr"/>
            <a:r>
              <a:rPr lang="en-US" sz="1200" b="1" dirty="0" smtClean="0"/>
              <a:t>Balance Verification </a:t>
            </a:r>
            <a:endParaRPr lang="he-IL" sz="1200" b="1" dirty="0"/>
          </a:p>
        </p:txBody>
      </p:sp>
      <p:sp>
        <p:nvSpPr>
          <p:cNvPr id="10" name="TextBox 9"/>
          <p:cNvSpPr txBox="1"/>
          <p:nvPr/>
        </p:nvSpPr>
        <p:spPr>
          <a:xfrm>
            <a:off x="3779912" y="3869032"/>
            <a:ext cx="1152128" cy="461665"/>
          </a:xfrm>
          <a:prstGeom prst="rect">
            <a:avLst/>
          </a:prstGeom>
          <a:noFill/>
        </p:spPr>
        <p:txBody>
          <a:bodyPr wrap="square" rtlCol="1">
            <a:spAutoFit/>
          </a:bodyPr>
          <a:lstStyle/>
          <a:p>
            <a:pPr algn="ctr"/>
            <a:r>
              <a:rPr lang="en-US" sz="1200" b="1" dirty="0" smtClean="0"/>
              <a:t>Withdraw Transaction </a:t>
            </a:r>
            <a:endParaRPr lang="he-IL" sz="1200" b="1" dirty="0"/>
          </a:p>
        </p:txBody>
      </p:sp>
      <p:sp>
        <p:nvSpPr>
          <p:cNvPr id="11" name="8-Point Star 10"/>
          <p:cNvSpPr/>
          <p:nvPr/>
        </p:nvSpPr>
        <p:spPr>
          <a:xfrm>
            <a:off x="3491880" y="3076944"/>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12" name="TextBox 11"/>
          <p:cNvSpPr txBox="1"/>
          <p:nvPr/>
        </p:nvSpPr>
        <p:spPr>
          <a:xfrm>
            <a:off x="3635896" y="3148952"/>
            <a:ext cx="144016" cy="276999"/>
          </a:xfrm>
          <a:prstGeom prst="rect">
            <a:avLst/>
          </a:prstGeom>
          <a:noFill/>
        </p:spPr>
        <p:txBody>
          <a:bodyPr wrap="square" rtlCol="1">
            <a:spAutoFit/>
          </a:bodyPr>
          <a:lstStyle/>
          <a:p>
            <a:pPr algn="ctr"/>
            <a:r>
              <a:rPr lang="en-US" sz="1200" b="1" u="sng" dirty="0" smtClean="0"/>
              <a:t>1</a:t>
            </a:r>
            <a:endParaRPr lang="he-IL" sz="1200" b="1" u="sng" dirty="0"/>
          </a:p>
        </p:txBody>
      </p:sp>
      <p:sp>
        <p:nvSpPr>
          <p:cNvPr id="13" name="8-Point Star 12"/>
          <p:cNvSpPr/>
          <p:nvPr/>
        </p:nvSpPr>
        <p:spPr>
          <a:xfrm>
            <a:off x="4788024" y="3076944"/>
            <a:ext cx="432048" cy="432048"/>
          </a:xfrm>
          <a:prstGeom prst="star8">
            <a:avLst/>
          </a:prstGeom>
          <a:solidFill>
            <a:srgbClr val="FF0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14" name="TextBox 13"/>
          <p:cNvSpPr txBox="1"/>
          <p:nvPr/>
        </p:nvSpPr>
        <p:spPr>
          <a:xfrm>
            <a:off x="4932040" y="3148952"/>
            <a:ext cx="144016" cy="276999"/>
          </a:xfrm>
          <a:prstGeom prst="rect">
            <a:avLst/>
          </a:prstGeom>
          <a:noFill/>
        </p:spPr>
        <p:txBody>
          <a:bodyPr wrap="square" rtlCol="1">
            <a:spAutoFit/>
          </a:bodyPr>
          <a:lstStyle/>
          <a:p>
            <a:pPr algn="ctr"/>
            <a:r>
              <a:rPr lang="en-US" sz="1200" b="1" u="sng" dirty="0" smtClean="0"/>
              <a:t>2</a:t>
            </a:r>
            <a:endParaRPr lang="he-IL" sz="1200" b="1" u="sng" dirty="0"/>
          </a:p>
        </p:txBody>
      </p:sp>
      <p:sp>
        <p:nvSpPr>
          <p:cNvPr id="15" name="8-Point Star 14"/>
          <p:cNvSpPr/>
          <p:nvPr/>
        </p:nvSpPr>
        <p:spPr>
          <a:xfrm>
            <a:off x="3491880" y="3501008"/>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16" name="TextBox 15"/>
          <p:cNvSpPr txBox="1"/>
          <p:nvPr/>
        </p:nvSpPr>
        <p:spPr>
          <a:xfrm>
            <a:off x="3635896" y="3573016"/>
            <a:ext cx="144016" cy="276999"/>
          </a:xfrm>
          <a:prstGeom prst="rect">
            <a:avLst/>
          </a:prstGeom>
          <a:noFill/>
        </p:spPr>
        <p:txBody>
          <a:bodyPr wrap="square" rtlCol="1">
            <a:spAutoFit/>
          </a:bodyPr>
          <a:lstStyle/>
          <a:p>
            <a:pPr algn="ctr"/>
            <a:r>
              <a:rPr lang="en-US" sz="1200" b="1" u="sng" dirty="0" smtClean="0"/>
              <a:t>3</a:t>
            </a:r>
            <a:endParaRPr lang="he-IL" sz="1200" b="1" u="sng" dirty="0"/>
          </a:p>
        </p:txBody>
      </p:sp>
      <p:sp>
        <p:nvSpPr>
          <p:cNvPr id="17" name="8-Point Star 16"/>
          <p:cNvSpPr/>
          <p:nvPr/>
        </p:nvSpPr>
        <p:spPr>
          <a:xfrm>
            <a:off x="4788024" y="3501008"/>
            <a:ext cx="432048" cy="432048"/>
          </a:xfrm>
          <a:prstGeom prst="star8">
            <a:avLst/>
          </a:prstGeom>
          <a:solidFill>
            <a:srgbClr val="FF0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18" name="TextBox 17"/>
          <p:cNvSpPr txBox="1"/>
          <p:nvPr/>
        </p:nvSpPr>
        <p:spPr>
          <a:xfrm>
            <a:off x="4932040" y="3573016"/>
            <a:ext cx="144016" cy="276999"/>
          </a:xfrm>
          <a:prstGeom prst="rect">
            <a:avLst/>
          </a:prstGeom>
          <a:noFill/>
        </p:spPr>
        <p:txBody>
          <a:bodyPr wrap="square" rtlCol="1">
            <a:spAutoFit/>
          </a:bodyPr>
          <a:lstStyle/>
          <a:p>
            <a:pPr algn="ctr"/>
            <a:r>
              <a:rPr lang="en-US" sz="1200" b="1" u="sng" dirty="0" smtClean="0"/>
              <a:t>4</a:t>
            </a:r>
            <a:endParaRPr lang="he-IL" sz="1200" b="1" u="sng" dirty="0"/>
          </a:p>
        </p:txBody>
      </p:sp>
      <p:cxnSp>
        <p:nvCxnSpPr>
          <p:cNvPr id="19" name="Straight Arrow Connector 18"/>
          <p:cNvCxnSpPr/>
          <p:nvPr/>
        </p:nvCxnSpPr>
        <p:spPr>
          <a:xfrm rot="10800000">
            <a:off x="5220072" y="3292968"/>
            <a:ext cx="1080120" cy="2880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411760" y="3292968"/>
            <a:ext cx="1080120" cy="288032"/>
          </a:xfrm>
          <a:prstGeom prst="straightConnector1">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3" descr="C:\Program Files\Microsoft Office\MEDIA\CAGCAT10\j0212957.wmf"/>
          <p:cNvPicPr>
            <a:picLocks noChangeAspect="1" noChangeArrowheads="1"/>
          </p:cNvPicPr>
          <p:nvPr/>
        </p:nvPicPr>
        <p:blipFill>
          <a:blip r:embed="rId3" cstate="print"/>
          <a:srcRect/>
          <a:stretch>
            <a:fillRect/>
          </a:stretch>
        </p:blipFill>
        <p:spPr bwMode="auto">
          <a:xfrm>
            <a:off x="1763688" y="3501008"/>
            <a:ext cx="864096" cy="542589"/>
          </a:xfrm>
          <a:prstGeom prst="rect">
            <a:avLst/>
          </a:prstGeom>
          <a:noFill/>
          <a:scene3d>
            <a:camera prst="orthographicFront">
              <a:rot lat="0" lon="10800000" rev="0"/>
            </a:camera>
            <a:lightRig rig="threePt" dir="t"/>
          </a:scene3d>
        </p:spPr>
      </p:pic>
      <p:cxnSp>
        <p:nvCxnSpPr>
          <p:cNvPr id="22" name="Straight Arrow Connector 21"/>
          <p:cNvCxnSpPr/>
          <p:nvPr/>
        </p:nvCxnSpPr>
        <p:spPr>
          <a:xfrm rot="5400000">
            <a:off x="4608798" y="4624322"/>
            <a:ext cx="504056"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3672694" y="4624322"/>
            <a:ext cx="504056" cy="1588"/>
          </a:xfrm>
          <a:prstGeom prst="straightConnector1">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The detection and exploitation of race conditions is very efficient when the vulnerable module has inherent latency</a:t>
            </a:r>
          </a:p>
          <a:p>
            <a:pPr lvl="1" algn="l" rtl="0">
              <a:buSzPct val="70000"/>
            </a:pPr>
            <a:r>
              <a:rPr lang="en-US" dirty="0" smtClean="0"/>
              <a:t>Database transactions</a:t>
            </a:r>
          </a:p>
          <a:p>
            <a:pPr lvl="1" algn="l" rtl="0">
              <a:buSzPct val="70000"/>
            </a:pPr>
            <a:r>
              <a:rPr lang="en-US" dirty="0" smtClean="0"/>
              <a:t>SOA multiphase operations</a:t>
            </a:r>
          </a:p>
          <a:p>
            <a:pPr lvl="1" algn="l" rtl="0">
              <a:buSzPct val="70000"/>
            </a:pPr>
            <a:r>
              <a:rPr lang="en-US" dirty="0" smtClean="0"/>
              <a:t>Backend operations</a:t>
            </a:r>
          </a:p>
          <a:p>
            <a:pPr lvl="1" algn="l" rtl="0">
              <a:buSzPct val="70000"/>
            </a:pPr>
            <a:r>
              <a:rPr lang="en-US" dirty="0" smtClean="0"/>
              <a:t>Etc.</a:t>
            </a:r>
          </a:p>
          <a:p>
            <a:pPr lvl="1" algn="l" rtl="0">
              <a:buSzPct val="70000"/>
              <a:buNone/>
            </a:pPr>
            <a:endParaRPr lang="en-US" dirty="0" smtClean="0"/>
          </a:p>
          <a:p>
            <a:pPr lvl="1" algn="l" rtl="0">
              <a:buSzPct val="70000"/>
              <a:buNone/>
            </a:pPr>
            <a:endParaRPr lang="en-US" dirty="0" smtClean="0"/>
          </a:p>
          <a:p>
            <a:pPr algn="l" rtl="0">
              <a:buSzPct val="70000"/>
            </a:pPr>
            <a:endParaRPr lang="en-US" dirty="0" smtClean="0"/>
          </a:p>
        </p:txBody>
      </p:sp>
      <p:sp>
        <p:nvSpPr>
          <p:cNvPr id="4" name="Title 3"/>
          <p:cNvSpPr>
            <a:spLocks noGrp="1"/>
          </p:cNvSpPr>
          <p:nvPr>
            <p:ph type="title"/>
          </p:nvPr>
        </p:nvSpPr>
        <p:spPr/>
        <p:txBody>
          <a:bodyPr/>
          <a:lstStyle/>
          <a:p>
            <a:pPr rtl="0"/>
            <a:r>
              <a:rPr lang="en-US" dirty="0" smtClean="0"/>
              <a:t>Race Conditions With Inherent Latency</a:t>
            </a:r>
            <a:endParaRPr lang="he-I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Detecting and exploiting race conditions </a:t>
            </a:r>
            <a:r>
              <a:rPr lang="en-US" b="1" dirty="0" smtClean="0"/>
              <a:t>without</a:t>
            </a:r>
            <a:r>
              <a:rPr lang="en-US" dirty="0" smtClean="0"/>
              <a:t> inherent latency is something entirely different:</a:t>
            </a:r>
          </a:p>
          <a:p>
            <a:pPr lvl="1" algn="l" rtl="0">
              <a:buSzPct val="70000"/>
            </a:pPr>
            <a:r>
              <a:rPr lang="en-US" dirty="0" smtClean="0"/>
              <a:t>The detection will be less consistent and harder to reproduce</a:t>
            </a:r>
          </a:p>
          <a:p>
            <a:pPr lvl="1" algn="l" rtl="0">
              <a:buSzPct val="70000"/>
            </a:pPr>
            <a:r>
              <a:rPr lang="en-US" dirty="0" smtClean="0"/>
              <a:t>Detecting these instances in black box tests using the standard testing approach is very difficult, sometimes even theoretical</a:t>
            </a:r>
          </a:p>
          <a:p>
            <a:pPr algn="l" rtl="0">
              <a:buSzPct val="70000"/>
            </a:pPr>
            <a:endParaRPr lang="en-US" dirty="0" smtClean="0"/>
          </a:p>
          <a:p>
            <a:pPr algn="l" rtl="0">
              <a:buSzPct val="70000"/>
            </a:pPr>
            <a:r>
              <a:rPr lang="en-US" dirty="0" smtClean="0"/>
              <a:t>Race conditions in session validations fall into the second category, and therefore are rarely reported.</a:t>
            </a:r>
          </a:p>
          <a:p>
            <a:pPr algn="l" rtl="0">
              <a:buSzPct val="70000"/>
            </a:pPr>
            <a:endParaRPr lang="en-US" dirty="0" smtClean="0"/>
          </a:p>
          <a:p>
            <a:pPr algn="l" rtl="0">
              <a:buSzPct val="70000"/>
            </a:pPr>
            <a:endParaRPr lang="en-US" dirty="0" smtClean="0"/>
          </a:p>
          <a:p>
            <a:pPr algn="l" rtl="0">
              <a:buSzPct val="70000"/>
            </a:pPr>
            <a:endParaRPr lang="en-US" dirty="0" smtClean="0"/>
          </a:p>
          <a:p>
            <a:pPr lvl="1" algn="l" rtl="0">
              <a:buSzPct val="70000"/>
              <a:buNone/>
            </a:pPr>
            <a:endParaRPr lang="en-US" dirty="0" smtClean="0"/>
          </a:p>
          <a:p>
            <a:pPr lvl="1" algn="l" rtl="0">
              <a:buSzPct val="70000"/>
              <a:buNone/>
            </a:pPr>
            <a:endParaRPr lang="en-US" dirty="0" smtClean="0"/>
          </a:p>
          <a:p>
            <a:pPr algn="l" rtl="0">
              <a:buSzPct val="70000"/>
            </a:pPr>
            <a:endParaRPr lang="en-US" dirty="0" smtClean="0"/>
          </a:p>
        </p:txBody>
      </p:sp>
      <p:sp>
        <p:nvSpPr>
          <p:cNvPr id="4" name="Title 3"/>
          <p:cNvSpPr>
            <a:spLocks noGrp="1"/>
          </p:cNvSpPr>
          <p:nvPr>
            <p:ph type="title"/>
          </p:nvPr>
        </p:nvSpPr>
        <p:spPr/>
        <p:txBody>
          <a:bodyPr/>
          <a:lstStyle/>
          <a:p>
            <a:pPr rtl="0"/>
            <a:r>
              <a:rPr lang="en-US" dirty="0" smtClean="0"/>
              <a:t>Race Conditions in Session Operations</a:t>
            </a:r>
            <a:endParaRPr lang="he-I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47664" y="2204864"/>
            <a:ext cx="6264696" cy="2739211"/>
          </a:xfrm>
          <a:prstGeom prst="rect">
            <a:avLst/>
          </a:prstGeom>
          <a:noFill/>
        </p:spPr>
        <p:txBody>
          <a:bodyPr wrap="square" rtlCol="1">
            <a:spAutoFit/>
          </a:bodyPr>
          <a:lstStyle/>
          <a:p>
            <a:pPr algn="ctr"/>
            <a:r>
              <a:rPr lang="en-GB" sz="4600" b="1" dirty="0" smtClean="0">
                <a:solidFill>
                  <a:srgbClr val="000000"/>
                </a:solidFill>
              </a:rPr>
              <a:t>The Challenge</a:t>
            </a:r>
          </a:p>
          <a:p>
            <a:pPr algn="ctr"/>
            <a:endParaRPr lang="en-GB" sz="4600" b="1" dirty="0" smtClean="0">
              <a:solidFill>
                <a:srgbClr val="000000"/>
              </a:solidFill>
            </a:endParaRPr>
          </a:p>
          <a:p>
            <a:pPr algn="ctr"/>
            <a:r>
              <a:rPr lang="en-GB" sz="4000" b="1" dirty="0" smtClean="0">
                <a:solidFill>
                  <a:srgbClr val="000000"/>
                </a:solidFill>
              </a:rPr>
              <a:t>Abusing Temporary Server Side Variables</a:t>
            </a:r>
            <a:endParaRPr lang="he-IL" sz="4000" b="1" dirty="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The Session Puzzling attack vector was introduced in </a:t>
            </a:r>
            <a:br>
              <a:rPr lang="en-US" dirty="0" smtClean="0"/>
            </a:br>
            <a:r>
              <a:rPr lang="en-US" dirty="0" smtClean="0"/>
              <a:t>May 2011, in a local chapter meeting of OWASP. </a:t>
            </a:r>
          </a:p>
          <a:p>
            <a:pPr algn="l" rtl="0">
              <a:buSzPct val="70000"/>
            </a:pPr>
            <a:endParaRPr lang="en-US" dirty="0" smtClean="0"/>
          </a:p>
          <a:p>
            <a:pPr algn="l" rtl="0">
              <a:buSzPct val="70000"/>
            </a:pPr>
            <a:r>
              <a:rPr lang="en-US" dirty="0" smtClean="0"/>
              <a:t>Session Puzzles can be used to perform a variety of attacks by abusing the existence of common session variables.</a:t>
            </a:r>
          </a:p>
          <a:p>
            <a:pPr algn="l" rtl="0">
              <a:buSzPct val="70000"/>
            </a:pPr>
            <a:endParaRPr lang="en-US" dirty="0" smtClean="0"/>
          </a:p>
          <a:p>
            <a:pPr algn="l" rtl="0">
              <a:buSzPct val="70000"/>
            </a:pPr>
            <a:r>
              <a:rPr lang="en-US" dirty="0" smtClean="0"/>
              <a:t>However, the attack was only effective for abusing session variables with a consistent  lifespan, and was not effective for exploiting session variables with an extremely limited lifespan (milliseconds)… Until Now.</a:t>
            </a:r>
          </a:p>
          <a:p>
            <a:pPr algn="l" rtl="0">
              <a:buSzPct val="70000"/>
            </a:pPr>
            <a:endParaRPr lang="en-US" dirty="0"/>
          </a:p>
        </p:txBody>
      </p:sp>
      <p:sp>
        <p:nvSpPr>
          <p:cNvPr id="4" name="Title 3"/>
          <p:cNvSpPr>
            <a:spLocks noGrp="1"/>
          </p:cNvSpPr>
          <p:nvPr>
            <p:ph type="title"/>
          </p:nvPr>
        </p:nvSpPr>
        <p:spPr/>
        <p:txBody>
          <a:bodyPr/>
          <a:lstStyle/>
          <a:p>
            <a:pPr rtl="0"/>
            <a:r>
              <a:rPr lang="en-US" dirty="0" smtClean="0"/>
              <a:t>The Challenge</a:t>
            </a:r>
            <a:endParaRPr lang="he-I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But if latency is the key, can it be artificially created? </a:t>
            </a:r>
          </a:p>
          <a:p>
            <a:pPr algn="l" rtl="0">
              <a:buSzPct val="70000"/>
            </a:pPr>
            <a:endParaRPr lang="en-US" dirty="0" smtClean="0"/>
          </a:p>
          <a:p>
            <a:pPr algn="l" rtl="0">
              <a:buSzPct val="70000"/>
            </a:pPr>
            <a:r>
              <a:rPr lang="en-US" dirty="0" smtClean="0"/>
              <a:t>Recent research proves that by combining the effects of several different attacks, it is possible to abuse session variables with an extremely limited lifespan.</a:t>
            </a:r>
          </a:p>
          <a:p>
            <a:pPr algn="l" rtl="0">
              <a:buSzPct val="70000"/>
            </a:pPr>
            <a:endParaRPr lang="en-US" dirty="0" smtClean="0"/>
          </a:p>
          <a:p>
            <a:pPr algn="l" rtl="0">
              <a:buSzPct val="70000"/>
            </a:pPr>
            <a:r>
              <a:rPr lang="en-US" dirty="0" smtClean="0"/>
              <a:t>But before we demonstrate this attack, let’s first understand the basics…</a:t>
            </a:r>
          </a:p>
          <a:p>
            <a:pPr algn="l" rtl="0">
              <a:buSzPct val="70000"/>
            </a:pPr>
            <a:endParaRPr lang="en-US" dirty="0"/>
          </a:p>
        </p:txBody>
      </p:sp>
      <p:sp>
        <p:nvSpPr>
          <p:cNvPr id="4" name="Title 3"/>
          <p:cNvSpPr>
            <a:spLocks noGrp="1"/>
          </p:cNvSpPr>
          <p:nvPr>
            <p:ph type="title"/>
          </p:nvPr>
        </p:nvSpPr>
        <p:spPr/>
        <p:txBody>
          <a:bodyPr/>
          <a:lstStyle/>
          <a:p>
            <a:pPr rtl="0"/>
            <a:r>
              <a:rPr lang="en-US" dirty="0" smtClean="0"/>
              <a:t>Temporal Session Race Conditions</a:t>
            </a:r>
            <a:endParaRPr lang="he-IL"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47664" y="2204864"/>
            <a:ext cx="6264696" cy="2739211"/>
          </a:xfrm>
          <a:prstGeom prst="rect">
            <a:avLst/>
          </a:prstGeom>
          <a:noFill/>
        </p:spPr>
        <p:txBody>
          <a:bodyPr wrap="square" rtlCol="1">
            <a:spAutoFit/>
          </a:bodyPr>
          <a:lstStyle/>
          <a:p>
            <a:pPr algn="ctr"/>
            <a:r>
              <a:rPr lang="en-GB" sz="4600" b="1" dirty="0" smtClean="0">
                <a:solidFill>
                  <a:srgbClr val="000000"/>
                </a:solidFill>
              </a:rPr>
              <a:t>Background</a:t>
            </a:r>
          </a:p>
          <a:p>
            <a:pPr algn="ctr"/>
            <a:endParaRPr lang="en-GB" sz="4600" b="1" dirty="0" smtClean="0">
              <a:solidFill>
                <a:srgbClr val="000000"/>
              </a:solidFill>
            </a:endParaRPr>
          </a:p>
          <a:p>
            <a:pPr algn="ctr"/>
            <a:r>
              <a:rPr lang="en-GB" sz="4000" b="1" dirty="0" smtClean="0">
                <a:solidFill>
                  <a:srgbClr val="000000"/>
                </a:solidFill>
              </a:rPr>
              <a:t>Sessions and Session Puzzling</a:t>
            </a:r>
            <a:endParaRPr lang="he-IL" sz="4000" b="1"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2"/>
                </a:solidFill>
              </a:rPr>
              <a:t>The Session Mechanism</a:t>
            </a:r>
            <a:endParaRPr lang="en-US" dirty="0">
              <a:solidFill>
                <a:schemeClr val="bg2"/>
              </a:solidFill>
            </a:endParaRPr>
          </a:p>
        </p:txBody>
      </p:sp>
      <p:pic>
        <p:nvPicPr>
          <p:cNvPr id="3077" name="Picture 5" descr="C:\Users\HASC\AppData\Local\Microsoft\Windows\Temporary Internet Files\Content.IE5\0ZBSHK38\MC900299159[1].wmf"/>
          <p:cNvPicPr>
            <a:picLocks noChangeAspect="1" noChangeArrowheads="1"/>
          </p:cNvPicPr>
          <p:nvPr/>
        </p:nvPicPr>
        <p:blipFill>
          <a:blip r:embed="rId3" cstate="print"/>
          <a:srcRect/>
          <a:stretch>
            <a:fillRect/>
          </a:stretch>
        </p:blipFill>
        <p:spPr bwMode="auto">
          <a:xfrm>
            <a:off x="2843808" y="2132856"/>
            <a:ext cx="3888432" cy="333294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02980"/>
            <a:ext cx="8232775" cy="863600"/>
          </a:xfrm>
        </p:spPr>
        <p:txBody>
          <a:bodyPr/>
          <a:lstStyle/>
          <a:p>
            <a:r>
              <a:rPr lang="en-US" dirty="0" smtClean="0"/>
              <a:t>The Session Mechanism</a:t>
            </a:r>
            <a:endParaRPr lang="en-US" dirty="0"/>
          </a:p>
        </p:txBody>
      </p:sp>
      <p:sp>
        <p:nvSpPr>
          <p:cNvPr id="6" name="Rectangle 3"/>
          <p:cNvSpPr txBox="1">
            <a:spLocks noChangeArrowheads="1"/>
          </p:cNvSpPr>
          <p:nvPr/>
        </p:nvSpPr>
        <p:spPr bwMode="auto">
          <a:xfrm>
            <a:off x="608013" y="1163105"/>
            <a:ext cx="8234362" cy="4043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r>
              <a:rPr lang="en-US" sz="2200" kern="0" dirty="0" smtClean="0">
                <a:latin typeface="+mn-lt"/>
              </a:rPr>
              <a:t>The process of session identifier generation and association</a:t>
            </a:r>
            <a:endParaRPr kumimoji="0" lang="en-US" sz="2200" b="0" i="0" u="none" strike="noStrike" kern="0" cap="none" spc="0" normalizeH="0" baseline="0" noProof="0" dirty="0" smtClean="0">
              <a:ln>
                <a:noFill/>
              </a:ln>
              <a:effectLst/>
              <a:uLnTx/>
              <a:uFillTx/>
              <a:latin typeface="+mn-lt"/>
              <a:ea typeface="+mn-ea"/>
              <a:cs typeface="+mn-cs"/>
            </a:endParaRPr>
          </a:p>
        </p:txBody>
      </p:sp>
      <p:graphicFrame>
        <p:nvGraphicFramePr>
          <p:cNvPr id="8" name="Diagram 7"/>
          <p:cNvGraphicFramePr/>
          <p:nvPr/>
        </p:nvGraphicFramePr>
        <p:xfrm>
          <a:off x="616285" y="3429000"/>
          <a:ext cx="756578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Can 8"/>
          <p:cNvSpPr/>
          <p:nvPr/>
        </p:nvSpPr>
        <p:spPr bwMode="auto">
          <a:xfrm>
            <a:off x="5536839" y="3342564"/>
            <a:ext cx="2611540" cy="1305771"/>
          </a:xfrm>
          <a:prstGeom prst="can">
            <a:avLst/>
          </a:prstGeom>
          <a:solidFill>
            <a:schemeClr val="accent1"/>
          </a:solidFill>
          <a:ln w="9525" cap="flat" cmpd="sng" algn="ctr">
            <a:noFill/>
            <a:prstDash val="solid"/>
            <a:round/>
            <a:headEnd type="none" w="med" len="med"/>
            <a:tailEnd type="none" w="med" len="med"/>
          </a:ln>
          <a:effectLst/>
        </p:spPr>
        <p:txBody>
          <a:bodyPr vert="horz" wrap="square" lIns="0" tIns="36000" rIns="0" bIns="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600" b="0" i="0" u="none" strike="noStrike" cap="none" normalizeH="0" baseline="0" dirty="0" smtClean="0">
              <a:ln>
                <a:noFill/>
              </a:ln>
              <a:solidFill>
                <a:schemeClr val="tx1"/>
              </a:solidFill>
              <a:effectLst/>
              <a:latin typeface="Arial" charset="0"/>
            </a:endParaRPr>
          </a:p>
        </p:txBody>
      </p:sp>
      <p:sp>
        <p:nvSpPr>
          <p:cNvPr id="11" name="Rectangle 10"/>
          <p:cNvSpPr/>
          <p:nvPr/>
        </p:nvSpPr>
        <p:spPr bwMode="auto">
          <a:xfrm>
            <a:off x="5469644" y="2075199"/>
            <a:ext cx="2841970" cy="2649945"/>
          </a:xfrm>
          <a:prstGeom prst="rect">
            <a:avLst/>
          </a:prstGeom>
          <a:noFill/>
          <a:ln w="9525" cap="flat" cmpd="sng" algn="ctr">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prstDash val="solid"/>
            <a:round/>
            <a:headEnd type="none" w="med" len="med"/>
            <a:tailEnd type="none" w="med" len="med"/>
          </a:ln>
          <a:effectLst/>
        </p:spPr>
        <p:txBody>
          <a:bodyPr vert="horz" wrap="square" lIns="0" tIns="36000" rIns="0" bIns="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600" b="0" i="0" u="none" strike="noStrike" cap="none" normalizeH="0" baseline="0" dirty="0" smtClean="0">
              <a:ln>
                <a:noFill/>
              </a:ln>
              <a:solidFill>
                <a:schemeClr val="tx1"/>
              </a:solidFill>
              <a:effectLst/>
              <a:latin typeface="Arial" charset="0"/>
            </a:endParaRPr>
          </a:p>
        </p:txBody>
      </p:sp>
      <p:sp>
        <p:nvSpPr>
          <p:cNvPr id="12" name="TextBox 11"/>
          <p:cNvSpPr txBox="1"/>
          <p:nvPr/>
        </p:nvSpPr>
        <p:spPr>
          <a:xfrm>
            <a:off x="5186480" y="1623965"/>
            <a:ext cx="2880375" cy="338554"/>
          </a:xfrm>
          <a:prstGeom prst="rect">
            <a:avLst/>
          </a:prstGeom>
          <a:noFill/>
        </p:spPr>
        <p:txBody>
          <a:bodyPr wrap="square" rtlCol="1">
            <a:spAutoFit/>
          </a:bodyPr>
          <a:lstStyle/>
          <a:p>
            <a:r>
              <a:rPr lang="en-US" b="1" u="sng" dirty="0" smtClean="0"/>
              <a:t>Web Server</a:t>
            </a:r>
            <a:endParaRPr lang="he-IL" b="1" u="sng" dirty="0"/>
          </a:p>
        </p:txBody>
      </p:sp>
      <p:pic>
        <p:nvPicPr>
          <p:cNvPr id="7170" name="Picture 2"/>
          <p:cNvPicPr>
            <a:picLocks noChangeAspect="1" noChangeArrowheads="1"/>
          </p:cNvPicPr>
          <p:nvPr/>
        </p:nvPicPr>
        <p:blipFill>
          <a:blip r:embed="rId7" cstate="print"/>
          <a:srcRect/>
          <a:stretch>
            <a:fillRect/>
          </a:stretch>
        </p:blipFill>
        <p:spPr bwMode="auto">
          <a:xfrm>
            <a:off x="381086" y="1806364"/>
            <a:ext cx="2534730" cy="2189085"/>
          </a:xfrm>
          <a:prstGeom prst="rect">
            <a:avLst/>
          </a:prstGeom>
          <a:noFill/>
          <a:ln w="9525">
            <a:noFill/>
            <a:miter lim="800000"/>
            <a:headEnd/>
            <a:tailEnd/>
          </a:ln>
        </p:spPr>
      </p:pic>
      <p:sp>
        <p:nvSpPr>
          <p:cNvPr id="13" name="TextBox 12"/>
          <p:cNvSpPr txBox="1"/>
          <p:nvPr/>
        </p:nvSpPr>
        <p:spPr>
          <a:xfrm>
            <a:off x="5508049" y="3765019"/>
            <a:ext cx="2880375" cy="246221"/>
          </a:xfrm>
          <a:prstGeom prst="rect">
            <a:avLst/>
          </a:prstGeom>
          <a:noFill/>
        </p:spPr>
        <p:txBody>
          <a:bodyPr wrap="square" rtlCol="1">
            <a:spAutoFit/>
          </a:bodyPr>
          <a:lstStyle/>
          <a:p>
            <a:r>
              <a:rPr lang="en-US" sz="1000" b="1" dirty="0" smtClean="0"/>
              <a:t>Session Memory</a:t>
            </a:r>
            <a:endParaRPr lang="he-IL" sz="1000" b="1" dirty="0"/>
          </a:p>
        </p:txBody>
      </p:sp>
      <p:sp>
        <p:nvSpPr>
          <p:cNvPr id="16" name="Flowchart: Multidocument 15"/>
          <p:cNvSpPr/>
          <p:nvPr/>
        </p:nvSpPr>
        <p:spPr bwMode="auto">
          <a:xfrm>
            <a:off x="5546455" y="2152009"/>
            <a:ext cx="2649944" cy="1152150"/>
          </a:xfrm>
          <a:prstGeom prst="flowChartMultidocument">
            <a:avLst/>
          </a:prstGeom>
          <a:noFill/>
          <a:ln w="9525" cap="flat" cmpd="sng" algn="ctr">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prstDash val="solid"/>
            <a:round/>
            <a:headEnd type="none" w="med" len="med"/>
            <a:tailEnd type="none" w="med" len="med"/>
          </a:ln>
          <a:effectLst/>
        </p:spPr>
        <p:txBody>
          <a:bodyPr vert="horz" wrap="square" lIns="0" tIns="36000" rIns="0" bIns="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600" b="0" i="0" u="none" strike="noStrike" cap="none" normalizeH="0" baseline="0" dirty="0" smtClean="0">
              <a:ln>
                <a:noFill/>
              </a:ln>
              <a:solidFill>
                <a:schemeClr val="tx1"/>
              </a:solidFill>
              <a:effectLst/>
              <a:latin typeface="Arial" charset="0"/>
            </a:endParaRPr>
          </a:p>
        </p:txBody>
      </p:sp>
      <p:sp>
        <p:nvSpPr>
          <p:cNvPr id="17" name="TextBox 16"/>
          <p:cNvSpPr txBox="1"/>
          <p:nvPr/>
        </p:nvSpPr>
        <p:spPr>
          <a:xfrm>
            <a:off x="5546454" y="2420844"/>
            <a:ext cx="921720" cy="707886"/>
          </a:xfrm>
          <a:prstGeom prst="rect">
            <a:avLst/>
          </a:prstGeom>
          <a:noFill/>
        </p:spPr>
        <p:txBody>
          <a:bodyPr wrap="square" rtlCol="1">
            <a:spAutoFit/>
          </a:bodyPr>
          <a:lstStyle/>
          <a:p>
            <a:r>
              <a:rPr lang="en-US" sz="1000" b="1" u="sng" dirty="0" smtClean="0"/>
              <a:t>Session ID </a:t>
            </a:r>
          </a:p>
          <a:p>
            <a:r>
              <a:rPr lang="en-US" sz="1000" b="1" dirty="0" smtClean="0"/>
              <a:t>Abcd123</a:t>
            </a:r>
          </a:p>
          <a:p>
            <a:r>
              <a:rPr lang="en-US" sz="1000" b="1" dirty="0" smtClean="0"/>
              <a:t>Cbcr321</a:t>
            </a:r>
          </a:p>
          <a:p>
            <a:endParaRPr lang="he-IL" sz="1000" b="1" dirty="0"/>
          </a:p>
        </p:txBody>
      </p:sp>
      <p:sp>
        <p:nvSpPr>
          <p:cNvPr id="18" name="TextBox 17"/>
          <p:cNvSpPr txBox="1"/>
          <p:nvPr/>
        </p:nvSpPr>
        <p:spPr>
          <a:xfrm>
            <a:off x="6314554" y="2420844"/>
            <a:ext cx="1344175" cy="707886"/>
          </a:xfrm>
          <a:prstGeom prst="rect">
            <a:avLst/>
          </a:prstGeom>
          <a:noFill/>
        </p:spPr>
        <p:txBody>
          <a:bodyPr wrap="square" rtlCol="1">
            <a:spAutoFit/>
          </a:bodyPr>
          <a:lstStyle/>
          <a:p>
            <a:r>
              <a:rPr lang="en-US" sz="1000" b="1" u="sng" dirty="0" smtClean="0"/>
              <a:t>Memory Allocation</a:t>
            </a:r>
          </a:p>
          <a:p>
            <a:r>
              <a:rPr lang="en-US" sz="1000" b="1" dirty="0" smtClean="0"/>
              <a:t>0xAA…</a:t>
            </a:r>
          </a:p>
          <a:p>
            <a:r>
              <a:rPr lang="en-US" sz="1000" b="1" dirty="0" smtClean="0"/>
              <a:t>0xBB…</a:t>
            </a:r>
          </a:p>
          <a:p>
            <a:endParaRPr lang="he-IL" sz="1000" b="1" dirty="0"/>
          </a:p>
        </p:txBody>
      </p:sp>
      <p:cxnSp>
        <p:nvCxnSpPr>
          <p:cNvPr id="20" name="Straight Connector 19"/>
          <p:cNvCxnSpPr/>
          <p:nvPr/>
        </p:nvCxnSpPr>
        <p:spPr bwMode="auto">
          <a:xfrm rot="5400000">
            <a:off x="6026517" y="2785692"/>
            <a:ext cx="652885" cy="0"/>
          </a:xfrm>
          <a:prstGeom prst="line">
            <a:avLst/>
          </a:prstGeom>
          <a:noFill/>
          <a:ln w="9525" cap="flat" cmpd="sng" algn="ctr">
            <a:gradFill>
              <a:gsLst>
                <a:gs pos="0">
                  <a:schemeClr val="tx2"/>
                </a:gs>
                <a:gs pos="39999">
                  <a:srgbClr val="0A128C"/>
                </a:gs>
                <a:gs pos="70000">
                  <a:srgbClr val="181CC7"/>
                </a:gs>
                <a:gs pos="88000">
                  <a:srgbClr val="7005D4"/>
                </a:gs>
                <a:gs pos="100000">
                  <a:srgbClr val="8C3D91"/>
                </a:gs>
              </a:gsLst>
              <a:lin ang="5400000" scaled="0"/>
            </a:gradFill>
            <a:prstDash val="solid"/>
            <a:round/>
            <a:headEnd type="none" w="med" len="med"/>
            <a:tailEnd type="none" w="med" len="med"/>
          </a:ln>
          <a:effectLst/>
        </p:spPr>
      </p:cxnSp>
      <p:cxnSp>
        <p:nvCxnSpPr>
          <p:cNvPr id="26" name="Straight Arrow Connector 25"/>
          <p:cNvCxnSpPr/>
          <p:nvPr/>
        </p:nvCxnSpPr>
        <p:spPr bwMode="auto">
          <a:xfrm rot="16200000" flipH="1">
            <a:off x="6871426" y="3131337"/>
            <a:ext cx="537670" cy="115215"/>
          </a:xfrm>
          <a:prstGeom prst="straightConnector1">
            <a:avLst/>
          </a:prstGeom>
          <a:noFill/>
          <a:ln w="9525" cap="flat" cmpd="sng" algn="ctr">
            <a:solidFill>
              <a:schemeClr val="tx1"/>
            </a:solidFill>
            <a:prstDash val="solid"/>
            <a:round/>
            <a:headEnd type="none" w="med" len="med"/>
            <a:tailEnd type="arrow"/>
          </a:ln>
          <a:effectLst/>
        </p:spPr>
      </p:cxnSp>
      <p:cxnSp>
        <p:nvCxnSpPr>
          <p:cNvPr id="27" name="Straight Arrow Connector 26"/>
          <p:cNvCxnSpPr/>
          <p:nvPr/>
        </p:nvCxnSpPr>
        <p:spPr bwMode="auto">
          <a:xfrm rot="16200000" flipH="1">
            <a:off x="6967439" y="2996918"/>
            <a:ext cx="691291" cy="153623"/>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p:cNvSpPr txBox="1"/>
          <p:nvPr/>
        </p:nvSpPr>
        <p:spPr>
          <a:xfrm>
            <a:off x="3275801" y="2924944"/>
            <a:ext cx="2880375" cy="246221"/>
          </a:xfrm>
          <a:prstGeom prst="rect">
            <a:avLst/>
          </a:prstGeom>
          <a:noFill/>
        </p:spPr>
        <p:txBody>
          <a:bodyPr wrap="square" rtlCol="1">
            <a:spAutoFit/>
          </a:bodyPr>
          <a:lstStyle/>
          <a:p>
            <a:r>
              <a:rPr lang="en-US" sz="1000" b="1" dirty="0" smtClean="0"/>
              <a:t>Set-cookie: SID=abcd123</a:t>
            </a:r>
            <a:endParaRPr lang="he-IL" sz="1000" b="1" dirty="0"/>
          </a:p>
        </p:txBody>
      </p:sp>
      <p:sp>
        <p:nvSpPr>
          <p:cNvPr id="39" name="TextBox 38"/>
          <p:cNvSpPr txBox="1"/>
          <p:nvPr/>
        </p:nvSpPr>
        <p:spPr>
          <a:xfrm>
            <a:off x="3347809" y="3614827"/>
            <a:ext cx="2880375" cy="246221"/>
          </a:xfrm>
          <a:prstGeom prst="rect">
            <a:avLst/>
          </a:prstGeom>
          <a:noFill/>
        </p:spPr>
        <p:txBody>
          <a:bodyPr wrap="square" rtlCol="1">
            <a:spAutoFit/>
          </a:bodyPr>
          <a:lstStyle/>
          <a:p>
            <a:r>
              <a:rPr lang="en-US" sz="1000" b="1" dirty="0" smtClean="0"/>
              <a:t>Cookie: SID=abcd123</a:t>
            </a:r>
            <a:endParaRPr lang="he-IL" sz="1000" b="1" dirty="0"/>
          </a:p>
        </p:txBody>
      </p:sp>
      <p:sp>
        <p:nvSpPr>
          <p:cNvPr id="41" name="Oval 40"/>
          <p:cNvSpPr/>
          <p:nvPr/>
        </p:nvSpPr>
        <p:spPr bwMode="auto">
          <a:xfrm>
            <a:off x="1067585" y="4033854"/>
            <a:ext cx="1344175" cy="652885"/>
          </a:xfrm>
          <a:prstGeom prst="ellipse">
            <a:avLst/>
          </a:prstGeom>
          <a:blipFill>
            <a:blip r:embed="rId8" cstate="print"/>
            <a:tile tx="0" ty="0" sx="100000" sy="100000" flip="none" algn="tl"/>
          </a:blipFill>
          <a:ln w="9525" cap="flat" cmpd="sng" algn="ctr">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prstDash val="solid"/>
            <a:round/>
            <a:headEnd type="none" w="med" len="med"/>
            <a:tailEnd type="none" w="med" len="med"/>
          </a:ln>
          <a:effectLst/>
        </p:spPr>
        <p:txBody>
          <a:bodyPr vert="horz" wrap="square" lIns="0" tIns="36000" rIns="0" bIns="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600" b="0" i="0" u="none" strike="noStrike" cap="none" normalizeH="0" baseline="0" dirty="0" smtClean="0">
              <a:ln>
                <a:noFill/>
              </a:ln>
              <a:solidFill>
                <a:schemeClr val="tx1"/>
              </a:solidFill>
              <a:effectLst/>
              <a:latin typeface="Arial" charset="0"/>
            </a:endParaRPr>
          </a:p>
        </p:txBody>
      </p:sp>
      <p:sp>
        <p:nvSpPr>
          <p:cNvPr id="42" name="TextBox 41"/>
          <p:cNvSpPr txBox="1"/>
          <p:nvPr/>
        </p:nvSpPr>
        <p:spPr>
          <a:xfrm>
            <a:off x="1187569" y="4149058"/>
            <a:ext cx="2880375" cy="400110"/>
          </a:xfrm>
          <a:prstGeom prst="rect">
            <a:avLst/>
          </a:prstGeom>
          <a:noFill/>
        </p:spPr>
        <p:txBody>
          <a:bodyPr wrap="square" rtlCol="1">
            <a:spAutoFit/>
          </a:bodyPr>
          <a:lstStyle/>
          <a:p>
            <a:r>
              <a:rPr lang="en-US" sz="1000" b="1" dirty="0" smtClean="0">
                <a:solidFill>
                  <a:schemeClr val="tx2"/>
                </a:solidFill>
              </a:rPr>
              <a:t>Domain Cookie</a:t>
            </a:r>
          </a:p>
          <a:p>
            <a:r>
              <a:rPr lang="en-US" sz="1000" b="1" dirty="0" smtClean="0">
                <a:solidFill>
                  <a:schemeClr val="tx2"/>
                </a:solidFill>
              </a:rPr>
              <a:t>SID=Abcd123</a:t>
            </a:r>
            <a:endParaRPr lang="he-IL" sz="1000" b="1" dirty="0">
              <a:solidFill>
                <a:schemeClr val="tx2"/>
              </a:solidFill>
            </a:endParaRPr>
          </a:p>
        </p:txBody>
      </p:sp>
      <p:cxnSp>
        <p:nvCxnSpPr>
          <p:cNvPr id="44" name="Straight Arrow Connector 43"/>
          <p:cNvCxnSpPr/>
          <p:nvPr/>
        </p:nvCxnSpPr>
        <p:spPr bwMode="auto">
          <a:xfrm rot="5400000">
            <a:off x="1974285" y="3208755"/>
            <a:ext cx="1075340" cy="728478"/>
          </a:xfrm>
          <a:prstGeom prst="straightConnector1">
            <a:avLst/>
          </a:prstGeom>
          <a:noFill/>
          <a:ln w="9525" cap="flat" cmpd="sng" algn="ctr">
            <a:solidFill>
              <a:schemeClr val="tx1"/>
            </a:solidFill>
            <a:prstDash val="solid"/>
            <a:round/>
            <a:headEnd type="none" w="med" len="med"/>
            <a:tailEnd type="arrow"/>
          </a:ln>
          <a:effectLst/>
        </p:spPr>
      </p:cxnSp>
      <p:sp>
        <p:nvSpPr>
          <p:cNvPr id="48" name="TextBox 47"/>
          <p:cNvSpPr txBox="1"/>
          <p:nvPr/>
        </p:nvSpPr>
        <p:spPr>
          <a:xfrm>
            <a:off x="3203793" y="2102659"/>
            <a:ext cx="2880375" cy="246221"/>
          </a:xfrm>
          <a:prstGeom prst="rect">
            <a:avLst/>
          </a:prstGeom>
          <a:noFill/>
        </p:spPr>
        <p:txBody>
          <a:bodyPr wrap="square" rtlCol="1">
            <a:spAutoFit/>
          </a:bodyPr>
          <a:lstStyle/>
          <a:p>
            <a:r>
              <a:rPr lang="en-US" sz="1000" b="1" dirty="0" smtClean="0"/>
              <a:t>Initial Access to the Domain</a:t>
            </a:r>
            <a:endParaRPr lang="he-IL" sz="1000" b="1" dirty="0"/>
          </a:p>
        </p:txBody>
      </p:sp>
      <p:cxnSp>
        <p:nvCxnSpPr>
          <p:cNvPr id="32" name="Straight Arrow Connector 31"/>
          <p:cNvCxnSpPr/>
          <p:nvPr/>
        </p:nvCxnSpPr>
        <p:spPr>
          <a:xfrm>
            <a:off x="2915816" y="2348880"/>
            <a:ext cx="252028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915816" y="3861048"/>
            <a:ext cx="252028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915816" y="3140968"/>
            <a:ext cx="2520280" cy="1588"/>
          </a:xfrm>
          <a:prstGeom prst="straightConnector1">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The Session Lifespan in Web Applications</a:t>
            </a:r>
            <a:endParaRPr lang="en-US" dirty="0"/>
          </a:p>
        </p:txBody>
      </p:sp>
      <p:sp>
        <p:nvSpPr>
          <p:cNvPr id="13315" name="Rectangle 3"/>
          <p:cNvSpPr>
            <a:spLocks noGrp="1" noChangeArrowheads="1"/>
          </p:cNvSpPr>
          <p:nvPr>
            <p:ph type="body" idx="1"/>
          </p:nvPr>
        </p:nvSpPr>
        <p:spPr>
          <a:xfrm>
            <a:off x="455613" y="1412875"/>
            <a:ext cx="8234362" cy="4704475"/>
          </a:xfrm>
        </p:spPr>
        <p:txBody>
          <a:bodyPr/>
          <a:lstStyle/>
          <a:p>
            <a:pPr algn="l" rtl="0" eaLnBrk="1" hangingPunct="1"/>
            <a:r>
              <a:rPr lang="en-US" dirty="0" smtClean="0"/>
              <a:t>When the application server is initially accessed by a browser, a new, unique session identifier is generated and associated to a server side memory allocation.</a:t>
            </a:r>
          </a:p>
          <a:p>
            <a:pPr algn="l" rtl="0" eaLnBrk="1" hangingPunct="1"/>
            <a:endParaRPr lang="en-US" dirty="0" smtClean="0"/>
          </a:p>
          <a:p>
            <a:pPr algn="l" rtl="0" eaLnBrk="1" hangingPunct="1"/>
            <a:r>
              <a:rPr lang="en-US" dirty="0" smtClean="0"/>
              <a:t>The session identifier is returned to the browser, </a:t>
            </a:r>
            <a:r>
              <a:rPr lang="en-US" b="1" i="1" dirty="0" smtClean="0"/>
              <a:t>usually</a:t>
            </a:r>
            <a:r>
              <a:rPr lang="en-US" dirty="0" smtClean="0"/>
              <a:t> in a “set-cookie” response header.</a:t>
            </a:r>
          </a:p>
        </p:txBody>
      </p:sp>
      <p:pic>
        <p:nvPicPr>
          <p:cNvPr id="7" name="cookie3.png" descr="C:\Users\HASC\Pictures\cookie3.png"/>
          <p:cNvPicPr>
            <a:picLocks noChangeAspect="1"/>
          </p:cNvPicPr>
          <p:nvPr/>
        </p:nvPicPr>
        <p:blipFill>
          <a:blip r:embed="rId2" r:link="rId3" cstate="print"/>
          <a:srcRect t="30585" b="12615"/>
          <a:stretch>
            <a:fillRect/>
          </a:stretch>
        </p:blipFill>
        <p:spPr>
          <a:xfrm>
            <a:off x="827584" y="4509120"/>
            <a:ext cx="7515542" cy="1152128"/>
          </a:xfrm>
          <a:prstGeom prst="rect">
            <a:avLst/>
          </a:prstGeom>
        </p:spPr>
      </p:pic>
      <p:sp>
        <p:nvSpPr>
          <p:cNvPr id="8" name="Rectangle 7"/>
          <p:cNvSpPr/>
          <p:nvPr/>
        </p:nvSpPr>
        <p:spPr>
          <a:xfrm>
            <a:off x="827584" y="4797152"/>
            <a:ext cx="7344816" cy="216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The Session Lifespan in Web Applications</a:t>
            </a:r>
            <a:endParaRPr lang="en-US" dirty="0"/>
          </a:p>
        </p:txBody>
      </p:sp>
      <p:sp>
        <p:nvSpPr>
          <p:cNvPr id="13315" name="Rectangle 3"/>
          <p:cNvSpPr>
            <a:spLocks noGrp="1" noChangeArrowheads="1"/>
          </p:cNvSpPr>
          <p:nvPr>
            <p:ph type="body" idx="1"/>
          </p:nvPr>
        </p:nvSpPr>
        <p:spPr>
          <a:xfrm>
            <a:off x="455613" y="1412875"/>
            <a:ext cx="8234362" cy="4704475"/>
          </a:xfrm>
        </p:spPr>
        <p:txBody>
          <a:bodyPr/>
          <a:lstStyle/>
          <a:p>
            <a:pPr algn="l" rtl="0" eaLnBrk="1" hangingPunct="1"/>
            <a:r>
              <a:rPr lang="en-US" dirty="0" smtClean="0"/>
              <a:t>The browser stores the identifier in a domain-specific cookie, and since the content of domain-specific cookies is sent to the domain in every request, so does the session identifier.</a:t>
            </a:r>
          </a:p>
          <a:p>
            <a:pPr algn="l" rtl="0" eaLnBrk="1" hangingPunct="1"/>
            <a:endParaRPr lang="en-US" dirty="0" smtClean="0"/>
          </a:p>
          <a:p>
            <a:pPr algn="l" rtl="0" eaLnBrk="1" hangingPunct="1"/>
            <a:r>
              <a:rPr lang="en-US" dirty="0" smtClean="0"/>
              <a:t>The server uses the session identifier to “associate” the browser instance with the memory allocation, which can store flags, identities, and browser instance specific data.</a:t>
            </a:r>
          </a:p>
        </p:txBody>
      </p:sp>
      <p:pic>
        <p:nvPicPr>
          <p:cNvPr id="4" name="cookie2.png" descr="C:\Users\HASC\Pictures\cookie2.png"/>
          <p:cNvPicPr>
            <a:picLocks noChangeAspect="1"/>
          </p:cNvPicPr>
          <p:nvPr/>
        </p:nvPicPr>
        <p:blipFill>
          <a:blip r:embed="rId2" r:link="rId3" cstate="print"/>
          <a:srcRect b="22004"/>
          <a:stretch>
            <a:fillRect/>
          </a:stretch>
        </p:blipFill>
        <p:spPr>
          <a:xfrm>
            <a:off x="1619672" y="4631320"/>
            <a:ext cx="5544616" cy="1482707"/>
          </a:xfrm>
          <a:prstGeom prst="rect">
            <a:avLst/>
          </a:prstGeom>
        </p:spPr>
      </p:pic>
      <p:sp>
        <p:nvSpPr>
          <p:cNvPr id="5" name="Rectangle 4"/>
          <p:cNvSpPr/>
          <p:nvPr/>
        </p:nvSpPr>
        <p:spPr>
          <a:xfrm>
            <a:off x="1619672" y="5733256"/>
            <a:ext cx="3672408" cy="1440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2"/>
                </a:solidFill>
              </a:rPr>
              <a:t>Session Puzzles</a:t>
            </a:r>
            <a:endParaRPr lang="en-US" dirty="0">
              <a:solidFill>
                <a:schemeClr val="bg2"/>
              </a:solidFill>
            </a:endParaRPr>
          </a:p>
        </p:txBody>
      </p:sp>
      <p:pic>
        <p:nvPicPr>
          <p:cNvPr id="3" name="Picture 3" descr="C:\Users\HASC\AppData\Local\Microsoft\Windows\Temporary Internet Files\Content.IE5\0ZBSHK38\MP900442177[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051720" y="1916832"/>
            <a:ext cx="4968552" cy="441423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Session Puzzles – What’s That?</a:t>
            </a:r>
            <a:endParaRPr lang="en-US" dirty="0"/>
          </a:p>
        </p:txBody>
      </p:sp>
      <p:sp>
        <p:nvSpPr>
          <p:cNvPr id="13315" name="Rectangle 3"/>
          <p:cNvSpPr>
            <a:spLocks noGrp="1" noChangeArrowheads="1"/>
          </p:cNvSpPr>
          <p:nvPr>
            <p:ph type="body" idx="1"/>
          </p:nvPr>
        </p:nvSpPr>
        <p:spPr/>
        <p:txBody>
          <a:bodyPr/>
          <a:lstStyle/>
          <a:p>
            <a:pPr algn="l" rtl="0" eaLnBrk="1" hangingPunct="1"/>
            <a:r>
              <a:rPr lang="en-US" dirty="0" smtClean="0"/>
              <a:t>Session Puzzles are application-level vulnerabilities that could enable attackers to perform a variety of malicious actions, by abusing the existence of session variables:</a:t>
            </a:r>
          </a:p>
          <a:p>
            <a:pPr lvl="1" algn="l" rtl="0" eaLnBrk="1" hangingPunct="1"/>
            <a:r>
              <a:rPr lang="en-US" dirty="0" smtClean="0"/>
              <a:t>Bypass the authentication and authorization enforcement </a:t>
            </a:r>
          </a:p>
          <a:p>
            <a:pPr lvl="1" algn="l" rtl="0" eaLnBrk="1" hangingPunct="1"/>
            <a:r>
              <a:rPr lang="en-US" dirty="0" smtClean="0"/>
              <a:t>Elevate privileges and Impersonate legitimate users</a:t>
            </a:r>
          </a:p>
          <a:p>
            <a:pPr lvl="1" algn="l" rtl="0" eaLnBrk="1" hangingPunct="1"/>
            <a:r>
              <a:rPr lang="en-US" dirty="0" smtClean="0"/>
              <a:t>Bypass restrictions in multiphase processes</a:t>
            </a:r>
          </a:p>
          <a:p>
            <a:pPr lvl="1" algn="l" rtl="0" eaLnBrk="1" hangingPunct="1"/>
            <a:r>
              <a:rPr lang="en-US" dirty="0" smtClean="0"/>
              <a:t>Execute “traditional attacks” (such as injections) in locations that were previously considered safe</a:t>
            </a:r>
          </a:p>
          <a:p>
            <a:pPr lvl="1" algn="l" rtl="0" eaLnBrk="1" hangingPunct="1"/>
            <a:r>
              <a:rPr lang="en-US" dirty="0" smtClean="0"/>
              <a:t>Affect content delivery destination</a:t>
            </a:r>
          </a:p>
          <a:p>
            <a:pPr lvl="1" algn="l" rtl="0" eaLnBrk="1" hangingPunct="1"/>
            <a:r>
              <a:rPr lang="en-US" dirty="0" smtClean="0"/>
              <a:t>Etc.</a:t>
            </a:r>
          </a:p>
          <a:p>
            <a:pPr algn="l" rtl="0" eaLnBrk="1" hangingPunct="1"/>
            <a:endParaRPr lang="en-US" dirty="0" smtClean="0"/>
          </a:p>
        </p:txBody>
      </p:sp>
      <p:pic>
        <p:nvPicPr>
          <p:cNvPr id="4099" name="Picture 3" descr="C:\Users\HASC\AppData\Local\Microsoft\Windows\Temporary Internet Files\Content.IE5\0ZBSHK38\MC900240325[1].wmf"/>
          <p:cNvPicPr>
            <a:picLocks noChangeAspect="1" noChangeArrowheads="1"/>
          </p:cNvPicPr>
          <p:nvPr/>
        </p:nvPicPr>
        <p:blipFill>
          <a:blip r:embed="rId3" cstate="print"/>
          <a:srcRect/>
          <a:stretch>
            <a:fillRect/>
          </a:stretch>
        </p:blipFill>
        <p:spPr bwMode="auto">
          <a:xfrm>
            <a:off x="7164288" y="4365104"/>
            <a:ext cx="1810512" cy="181782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Session Puzzling – How Does It Work?</a:t>
            </a:r>
            <a:endParaRPr lang="en-US" dirty="0"/>
          </a:p>
        </p:txBody>
      </p:sp>
      <p:sp>
        <p:nvSpPr>
          <p:cNvPr id="13315" name="Rectangle 3"/>
          <p:cNvSpPr>
            <a:spLocks noGrp="1" noChangeArrowheads="1"/>
          </p:cNvSpPr>
          <p:nvPr>
            <p:ph type="body" idx="1"/>
          </p:nvPr>
        </p:nvSpPr>
        <p:spPr/>
        <p:txBody>
          <a:bodyPr/>
          <a:lstStyle/>
          <a:p>
            <a:pPr algn="l" rtl="0" eaLnBrk="1" hangingPunct="1"/>
            <a:r>
              <a:rPr lang="en-US" dirty="0" smtClean="0"/>
              <a:t>Session Puzzles might be caused due to one or more of the following conditions:</a:t>
            </a:r>
          </a:p>
          <a:p>
            <a:pPr lvl="1" algn="l" rtl="0" eaLnBrk="1" hangingPunct="1"/>
            <a:r>
              <a:rPr lang="en-US" dirty="0" smtClean="0"/>
              <a:t>Premature “population” of session objects in publically accessible entry points.</a:t>
            </a:r>
          </a:p>
          <a:p>
            <a:pPr lvl="1" algn="l" rtl="0" eaLnBrk="1" hangingPunct="1"/>
            <a:r>
              <a:rPr lang="en-US" dirty="0" smtClean="0"/>
              <a:t>Unnecessary storage of values in the session memory.</a:t>
            </a:r>
          </a:p>
          <a:p>
            <a:pPr lvl="1" algn="l" rtl="0" eaLnBrk="1" hangingPunct="1"/>
            <a:r>
              <a:rPr lang="en-US" dirty="0" smtClean="0"/>
              <a:t>Identical session variables used by multiple processes.</a:t>
            </a:r>
          </a:p>
          <a:p>
            <a:pPr lvl="1" algn="l" rtl="0" eaLnBrk="1" hangingPunct="1"/>
            <a:r>
              <a:rPr lang="en-US" dirty="0" smtClean="0"/>
              <a:t>Consistent usage of session flags in legitimate features.</a:t>
            </a:r>
          </a:p>
          <a:p>
            <a:pPr lvl="1" algn="l" rtl="0" eaLnBrk="1" hangingPunct="1"/>
            <a:r>
              <a:rPr lang="en-US" dirty="0" smtClean="0"/>
              <a:t>Lack of validation to “trusted” session originating values which are used by the application.</a:t>
            </a:r>
          </a:p>
          <a:p>
            <a:pPr lvl="1" algn="l" rtl="0" eaLnBrk="1" hangingPunct="1"/>
            <a:r>
              <a:rPr lang="en-US" dirty="0" smtClean="0"/>
              <a:t>Inefficient or Incomplete authentication and authorization enforcement mechanisms.</a:t>
            </a:r>
          </a:p>
          <a:p>
            <a:pPr lvl="1" algn="l" rtl="0" eaLnBrk="1" hangingPunct="1"/>
            <a:r>
              <a:rPr lang="en-US" dirty="0" smtClean="0"/>
              <a:t>Erroneous scenarios that populate or prevent the deletion of session variables.</a:t>
            </a:r>
          </a:p>
          <a:p>
            <a:pPr algn="l" rtl="0" eaLnBrk="1" hangingPunct="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02980"/>
            <a:ext cx="8232775" cy="863600"/>
          </a:xfrm>
        </p:spPr>
        <p:txBody>
          <a:bodyPr/>
          <a:lstStyle/>
          <a:p>
            <a:pPr rtl="0"/>
            <a:r>
              <a:rPr lang="en-US" dirty="0" smtClean="0"/>
              <a:t>Session Puzzling – A Simple Example</a:t>
            </a: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6" name="Rectangle 3"/>
          <p:cNvSpPr txBox="1">
            <a:spLocks noChangeArrowheads="1"/>
          </p:cNvSpPr>
          <p:nvPr/>
        </p:nvSpPr>
        <p:spPr bwMode="auto">
          <a:xfrm>
            <a:off x="608013" y="1163105"/>
            <a:ext cx="8234362" cy="4043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r>
              <a:rPr lang="en-US" sz="2400" dirty="0" smtClean="0">
                <a:solidFill>
                  <a:schemeClr val="bg1"/>
                </a:solidFill>
                <a:latin typeface="+mn-lt"/>
              </a:rPr>
              <a:t>Authentication Bypass via the password recovery module:</a:t>
            </a:r>
          </a:p>
        </p:txBody>
      </p:sp>
      <p:pic>
        <p:nvPicPr>
          <p:cNvPr id="7" name="Picture 3"/>
          <p:cNvPicPr>
            <a:picLocks noChangeAspect="1" noChangeArrowheads="1"/>
          </p:cNvPicPr>
          <p:nvPr/>
        </p:nvPicPr>
        <p:blipFill>
          <a:blip r:embed="rId3" cstate="print"/>
          <a:srcRect/>
          <a:stretch>
            <a:fillRect/>
          </a:stretch>
        </p:blipFill>
        <p:spPr bwMode="auto">
          <a:xfrm>
            <a:off x="771525" y="1623965"/>
            <a:ext cx="3739336" cy="2237083"/>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4644008" y="1628802"/>
            <a:ext cx="3770839" cy="2255930"/>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2627784" y="3933056"/>
            <a:ext cx="3960440" cy="23893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02980"/>
            <a:ext cx="8232775" cy="863600"/>
          </a:xfrm>
        </p:spPr>
        <p:txBody>
          <a:bodyPr/>
          <a:lstStyle/>
          <a:p>
            <a:pPr rtl="0"/>
            <a:r>
              <a:rPr lang="en-US" dirty="0" smtClean="0"/>
              <a:t>Session Puzzling – Demonstration Movies</a:t>
            </a:r>
            <a:endParaRPr lang="en-US" dirty="0"/>
          </a:p>
        </p:txBody>
      </p:sp>
      <p:sp>
        <p:nvSpPr>
          <p:cNvPr id="3" name="Content Placeholder 2"/>
          <p:cNvSpPr>
            <a:spLocks noGrp="1"/>
          </p:cNvSpPr>
          <p:nvPr>
            <p:ph idx="1"/>
          </p:nvPr>
        </p:nvSpPr>
        <p:spPr/>
        <p:txBody>
          <a:bodyPr/>
          <a:lstStyle/>
          <a:p>
            <a:endParaRPr lang="en-US" dirty="0"/>
          </a:p>
          <a:p>
            <a:endParaRPr lang="en-US" dirty="0"/>
          </a:p>
        </p:txBody>
      </p:sp>
      <p:sp>
        <p:nvSpPr>
          <p:cNvPr id="6" name="Rectangle 3"/>
          <p:cNvSpPr txBox="1">
            <a:spLocks noChangeArrowheads="1"/>
          </p:cNvSpPr>
          <p:nvPr/>
        </p:nvSpPr>
        <p:spPr bwMode="auto">
          <a:xfrm>
            <a:off x="608013" y="1163105"/>
            <a:ext cx="8234362" cy="536223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r>
              <a:rPr lang="en-US" sz="2400" dirty="0" smtClean="0">
                <a:solidFill>
                  <a:schemeClr val="bg1"/>
                </a:solidFill>
                <a:latin typeface="+mn-lt"/>
              </a:rPr>
              <a:t>Authentication Bypass via the password recovery module:</a:t>
            </a:r>
          </a:p>
          <a:p>
            <a:pPr marL="360363" lvl="0" indent="-360363">
              <a:spcBef>
                <a:spcPct val="20000"/>
              </a:spcBef>
              <a:buClr>
                <a:srgbClr val="FFD200"/>
              </a:buClr>
              <a:buSzPct val="75000"/>
              <a:defRPr/>
            </a:pPr>
            <a:r>
              <a:rPr lang="en-GB" sz="2400" dirty="0" smtClean="0">
                <a:hlinkClick r:id="rId3"/>
              </a:rPr>
              <a:t>http://www.youtube.com/watch?v=-DackF8HsIE</a:t>
            </a: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r>
              <a:rPr lang="en-US" sz="2400" dirty="0" smtClean="0">
                <a:solidFill>
                  <a:schemeClr val="bg1"/>
                </a:solidFill>
                <a:latin typeface="+mn-lt"/>
              </a:rPr>
              <a:t>User Impersonation via session puzzling:</a:t>
            </a:r>
          </a:p>
          <a:p>
            <a:pPr marL="360363" lvl="0" indent="-360363">
              <a:spcBef>
                <a:spcPct val="20000"/>
              </a:spcBef>
              <a:buClr>
                <a:srgbClr val="FFD200"/>
              </a:buClr>
              <a:buSzPct val="75000"/>
              <a:defRPr/>
            </a:pPr>
            <a:r>
              <a:rPr lang="en-GB" sz="2400" dirty="0" smtClean="0">
                <a:hlinkClick r:id="rId4"/>
              </a:rPr>
              <a:t>http://www.youtube.com/watch?v=ikIyInm0wAg</a:t>
            </a:r>
            <a:endParaRPr lang="en-US" sz="2400" dirty="0" smtClean="0">
              <a:solidFill>
                <a:schemeClr val="bg1"/>
              </a:solidFill>
              <a:latin typeface="+mn-lt"/>
            </a:endParaRPr>
          </a:p>
          <a:p>
            <a:pPr marL="360363" lvl="0" indent="-360363">
              <a:spcBef>
                <a:spcPct val="20000"/>
              </a:spcBef>
              <a:buClr>
                <a:srgbClr val="FFD200"/>
              </a:buClr>
              <a:buSzPct val="75000"/>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r>
              <a:rPr lang="en-US" sz="2400" dirty="0" smtClean="0">
                <a:solidFill>
                  <a:schemeClr val="bg1"/>
                </a:solidFill>
                <a:latin typeface="+mn-lt"/>
              </a:rPr>
              <a:t>Bypassing restrictions in multiphase processes:</a:t>
            </a:r>
          </a:p>
          <a:p>
            <a:pPr marL="360363" lvl="0" indent="-360363">
              <a:spcBef>
                <a:spcPct val="20000"/>
              </a:spcBef>
              <a:buClr>
                <a:srgbClr val="FFD200"/>
              </a:buClr>
              <a:buSzPct val="75000"/>
              <a:defRPr/>
            </a:pPr>
            <a:r>
              <a:rPr lang="en-GB" sz="2400" dirty="0" smtClean="0">
                <a:hlinkClick r:id="rId5"/>
              </a:rPr>
              <a:t>http://www.youtube.com/watch?v=HeP54b52IeQ</a:t>
            </a:r>
            <a:endParaRPr lang="en-US" sz="2400" dirty="0" smtClean="0">
              <a:solidFill>
                <a:schemeClr val="bg1"/>
              </a:solidFill>
              <a:latin typeface="+mn-lt"/>
            </a:endParaRPr>
          </a:p>
          <a:p>
            <a:pPr marL="360363" lvl="0" indent="-360363">
              <a:spcBef>
                <a:spcPct val="20000"/>
              </a:spcBef>
              <a:buClr>
                <a:srgbClr val="FFD200"/>
              </a:buClr>
              <a:buSzPct val="75000"/>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endParaRPr lang="en-US" sz="2400" dirty="0" smtClean="0">
              <a:solidFill>
                <a:schemeClr val="bg1"/>
              </a:solidFill>
              <a:latin typeface="+mn-lt"/>
            </a:endParaRPr>
          </a:p>
          <a:p>
            <a:pPr marL="360363" marR="0" lvl="0" indent="-360363" algn="l" defTabSz="914400" rtl="0" eaLnBrk="1" fontAlgn="base" latinLnBrk="0" hangingPunct="1">
              <a:lnSpc>
                <a:spcPct val="100000"/>
              </a:lnSpc>
              <a:spcBef>
                <a:spcPct val="20000"/>
              </a:spcBef>
              <a:spcAft>
                <a:spcPct val="0"/>
              </a:spcAft>
              <a:buClr>
                <a:srgbClr val="FFD200"/>
              </a:buClr>
              <a:buSzPct val="75000"/>
              <a:buFont typeface="Arial" charset="0"/>
              <a:buChar char="►"/>
              <a:tabLst/>
              <a:defRPr/>
            </a:pPr>
            <a:endParaRPr lang="en-US" sz="2400" dirty="0" smtClean="0">
              <a:solidFill>
                <a:schemeClr val="bg1"/>
              </a:solidFill>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47664" y="2204864"/>
            <a:ext cx="6264696" cy="800219"/>
          </a:xfrm>
          <a:prstGeom prst="rect">
            <a:avLst/>
          </a:prstGeom>
          <a:noFill/>
        </p:spPr>
        <p:txBody>
          <a:bodyPr wrap="square" rtlCol="1">
            <a:spAutoFit/>
          </a:bodyPr>
          <a:lstStyle/>
          <a:p>
            <a:pPr algn="ctr"/>
            <a:r>
              <a:rPr lang="en-GB" sz="4600" b="1" dirty="0" smtClean="0">
                <a:solidFill>
                  <a:srgbClr val="000000"/>
                </a:solidFill>
              </a:rPr>
              <a:t>The Solution</a:t>
            </a:r>
            <a:endParaRPr lang="he-IL" sz="4000" b="1" dirty="0">
              <a:solidFill>
                <a:srgbClr val="00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The Lifespan of Session “Leftovers”</a:t>
            </a:r>
            <a:endParaRPr lang="he-IL" dirty="0"/>
          </a:p>
        </p:txBody>
      </p:sp>
      <p:sp>
        <p:nvSpPr>
          <p:cNvPr id="5" name="Content Placeholder 4"/>
          <p:cNvSpPr>
            <a:spLocks noGrp="1"/>
          </p:cNvSpPr>
          <p:nvPr>
            <p:ph idx="1"/>
          </p:nvPr>
        </p:nvSpPr>
        <p:spPr>
          <a:xfrm>
            <a:off x="455613" y="1412875"/>
            <a:ext cx="8234362" cy="2232149"/>
          </a:xfrm>
        </p:spPr>
        <p:txBody>
          <a:bodyPr/>
          <a:lstStyle/>
          <a:p>
            <a:pPr algn="l" rtl="0"/>
            <a:r>
              <a:rPr lang="en-US" dirty="0" smtClean="0"/>
              <a:t>The lifespan of session variables might vary in the context of a module:</a:t>
            </a:r>
          </a:p>
          <a:p>
            <a:pPr lvl="1" algn="l" rtl="0"/>
            <a:r>
              <a:rPr lang="en-US" dirty="0" smtClean="0"/>
              <a:t>The content of the session might be initialized in the </a:t>
            </a:r>
            <a:r>
              <a:rPr lang="en-US" b="1" u="sng" dirty="0" smtClean="0"/>
              <a:t>beginning</a:t>
            </a:r>
            <a:r>
              <a:rPr lang="en-US" dirty="0" smtClean="0"/>
              <a:t> of the module, a typical behavior in the following:</a:t>
            </a:r>
          </a:p>
          <a:p>
            <a:pPr lvl="2" algn="l" rtl="0"/>
            <a:r>
              <a:rPr lang="en-US" dirty="0" smtClean="0"/>
              <a:t>Logout modules</a:t>
            </a:r>
          </a:p>
          <a:p>
            <a:pPr lvl="2" algn="l" rtl="0"/>
            <a:r>
              <a:rPr lang="en-US" dirty="0" smtClean="0"/>
              <a:t>Login modules</a:t>
            </a:r>
          </a:p>
          <a:p>
            <a:pPr lvl="1" algn="l" rtl="0"/>
            <a:r>
              <a:rPr lang="en-US" dirty="0" smtClean="0"/>
              <a:t>The content of the session might be initialized at the end or the middle of the module:</a:t>
            </a:r>
          </a:p>
          <a:p>
            <a:pPr lvl="2" algn="l" rtl="0"/>
            <a:r>
              <a:rPr lang="en-US" dirty="0" smtClean="0"/>
              <a:t>Logout modules</a:t>
            </a:r>
          </a:p>
          <a:p>
            <a:pPr lvl="2" algn="l" rtl="0"/>
            <a:r>
              <a:rPr lang="en-US" dirty="0" smtClean="0"/>
              <a:t>The code sections of security mechanisms that deal with failures (including login failures, security events, etc.)</a:t>
            </a:r>
          </a:p>
          <a:p>
            <a:pPr lvl="1" algn="l" rtl="0"/>
            <a:r>
              <a:rPr lang="en-US" dirty="0" smtClean="0"/>
              <a:t>The entire session</a:t>
            </a:r>
          </a:p>
          <a:p>
            <a:pPr lvl="1" algn="l" rtl="0"/>
            <a:endParaRPr lang="en-US" dirty="0" smtClean="0"/>
          </a:p>
          <a:p>
            <a:pPr lvl="2" algn="l" rtl="0"/>
            <a:endParaRPr lang="en-US" dirty="0" smtClean="0"/>
          </a:p>
          <a:p>
            <a:pPr algn="l" rtl="0"/>
            <a:endParaRPr lang="en-US" dirty="0" smtClean="0"/>
          </a:p>
          <a:p>
            <a:pPr algn="l" rtl="0"/>
            <a:endParaRPr lang="he-IL"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The Lifespan of Session “Leftovers”</a:t>
            </a:r>
            <a:endParaRPr lang="he-IL" dirty="0"/>
          </a:p>
        </p:txBody>
      </p:sp>
      <p:sp>
        <p:nvSpPr>
          <p:cNvPr id="5" name="Content Placeholder 4"/>
          <p:cNvSpPr>
            <a:spLocks noGrp="1"/>
          </p:cNvSpPr>
          <p:nvPr>
            <p:ph idx="1"/>
          </p:nvPr>
        </p:nvSpPr>
        <p:spPr>
          <a:xfrm>
            <a:off x="455613" y="1412875"/>
            <a:ext cx="8234362" cy="2232149"/>
          </a:xfrm>
        </p:spPr>
        <p:txBody>
          <a:bodyPr/>
          <a:lstStyle/>
          <a:p>
            <a:pPr algn="l" rtl="0"/>
            <a:r>
              <a:rPr lang="en-US" dirty="0" smtClean="0"/>
              <a:t>Furthermore, in addition to the previously described scenarios, the lifespan of specific session variables might be limited in additional ways:</a:t>
            </a:r>
          </a:p>
          <a:p>
            <a:pPr lvl="1" algn="l" rtl="0"/>
            <a:r>
              <a:rPr lang="en-US" dirty="0" smtClean="0"/>
              <a:t>The content of a session variable might be initialized in certain phases of a multiphase process:</a:t>
            </a:r>
          </a:p>
          <a:p>
            <a:pPr lvl="2" algn="l" rtl="0"/>
            <a:r>
              <a:rPr lang="en-US" dirty="0" smtClean="0"/>
              <a:t>State flags</a:t>
            </a:r>
          </a:p>
          <a:p>
            <a:pPr lvl="2" algn="l" rtl="0"/>
            <a:r>
              <a:rPr lang="en-US" dirty="0" smtClean="0"/>
              <a:t>Variables used for calculation, identity storage, etc.</a:t>
            </a:r>
          </a:p>
          <a:p>
            <a:pPr lvl="1" algn="l" rtl="0"/>
            <a:r>
              <a:rPr lang="en-US" dirty="0" smtClean="0"/>
              <a:t>The content of a session variable might be initialized if a certain criteria is met (the process failed or successfully completed, exceptions did not occur, etc.).</a:t>
            </a:r>
          </a:p>
          <a:p>
            <a:pPr lvl="2" algn="l" rtl="0"/>
            <a:endParaRPr lang="en-US" dirty="0" smtClean="0"/>
          </a:p>
          <a:p>
            <a:pPr algn="l" rtl="0"/>
            <a:endParaRPr lang="en-US" dirty="0" smtClean="0"/>
          </a:p>
          <a:p>
            <a:pPr algn="l" rtl="0"/>
            <a:endParaRPr lang="he-IL"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TSRC Exploitation</a:t>
            </a:r>
            <a:endParaRPr lang="he-IL" dirty="0"/>
          </a:p>
        </p:txBody>
      </p:sp>
      <p:sp>
        <p:nvSpPr>
          <p:cNvPr id="5" name="Content Placeholder 4"/>
          <p:cNvSpPr>
            <a:spLocks noGrp="1"/>
          </p:cNvSpPr>
          <p:nvPr>
            <p:ph idx="1"/>
          </p:nvPr>
        </p:nvSpPr>
        <p:spPr>
          <a:xfrm>
            <a:off x="455613" y="1412875"/>
            <a:ext cx="8234362" cy="4464397"/>
          </a:xfrm>
        </p:spPr>
        <p:txBody>
          <a:bodyPr/>
          <a:lstStyle/>
          <a:p>
            <a:pPr algn="l" rtl="0"/>
            <a:r>
              <a:rPr lang="en-US" dirty="0" smtClean="0"/>
              <a:t>Definition: a combination of attacks meant to enhance the consistency of exploiting session-level race conditions.</a:t>
            </a:r>
          </a:p>
          <a:p>
            <a:pPr lvl="1" algn="l" rtl="0"/>
            <a:r>
              <a:rPr lang="en-US" dirty="0" smtClean="0"/>
              <a:t>In order to make the exploitation consistent, we will need to artificially create that which is missing… Latency.</a:t>
            </a:r>
          </a:p>
          <a:p>
            <a:pPr lvl="1" algn="l" rtl="0"/>
            <a:r>
              <a:rPr lang="en-US" dirty="0" smtClean="0"/>
              <a:t>Abusing  the session variables will still require the exploitation request to be sent immediately after the request/s meant to populate the session and cause the latency.</a:t>
            </a:r>
          </a:p>
          <a:p>
            <a:pPr algn="l" rtl="0"/>
            <a:endParaRPr lang="en-US" dirty="0" smtClean="0"/>
          </a:p>
          <a:p>
            <a:pPr lvl="2" algn="l" rtl="0"/>
            <a:endParaRPr lang="en-US" dirty="0" smtClean="0"/>
          </a:p>
          <a:p>
            <a:pPr algn="l" rtl="0"/>
            <a:endParaRPr lang="en-US" dirty="0" smtClean="0"/>
          </a:p>
          <a:p>
            <a:pPr algn="l" rtl="0"/>
            <a:endParaRPr lang="he-IL"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Intentional Latency Increment</a:t>
            </a:r>
            <a:endParaRPr lang="he-IL" dirty="0"/>
          </a:p>
        </p:txBody>
      </p:sp>
      <p:sp>
        <p:nvSpPr>
          <p:cNvPr id="5" name="Content Placeholder 4"/>
          <p:cNvSpPr>
            <a:spLocks noGrp="1"/>
          </p:cNvSpPr>
          <p:nvPr>
            <p:ph idx="1"/>
          </p:nvPr>
        </p:nvSpPr>
        <p:spPr>
          <a:xfrm>
            <a:off x="455613" y="1412875"/>
            <a:ext cx="8234362" cy="1656085"/>
          </a:xfrm>
        </p:spPr>
        <p:txBody>
          <a:bodyPr/>
          <a:lstStyle/>
          <a:p>
            <a:pPr algn="l" rtl="0"/>
            <a:r>
              <a:rPr lang="en-US" dirty="0" smtClean="0"/>
              <a:t>The solution to exploiting session race conditions with consistency lies in extending the productive latency, artificially increasing the odds for the session manipulation success.</a:t>
            </a:r>
          </a:p>
          <a:p>
            <a:pPr algn="l" rtl="0"/>
            <a:endParaRPr lang="he-IL" dirty="0"/>
          </a:p>
        </p:txBody>
      </p:sp>
      <p:pic>
        <p:nvPicPr>
          <p:cNvPr id="3074" name="Picture 2"/>
          <p:cNvPicPr>
            <a:picLocks noChangeAspect="1" noChangeArrowheads="1"/>
          </p:cNvPicPr>
          <p:nvPr/>
        </p:nvPicPr>
        <p:blipFill>
          <a:blip r:embed="rId3" cstate="print"/>
          <a:srcRect/>
          <a:stretch>
            <a:fillRect/>
          </a:stretch>
        </p:blipFill>
        <p:spPr bwMode="auto">
          <a:xfrm>
            <a:off x="1475656" y="3789040"/>
            <a:ext cx="6057900" cy="1914525"/>
          </a:xfrm>
          <a:prstGeom prst="rect">
            <a:avLst/>
          </a:prstGeom>
          <a:noFill/>
          <a:ln w="9525">
            <a:noFill/>
            <a:miter lim="800000"/>
            <a:headEnd/>
            <a:tailEnd/>
          </a:ln>
        </p:spPr>
      </p:pic>
      <p:sp>
        <p:nvSpPr>
          <p:cNvPr id="8" name="TextBox 7"/>
          <p:cNvSpPr txBox="1"/>
          <p:nvPr/>
        </p:nvSpPr>
        <p:spPr>
          <a:xfrm>
            <a:off x="3275856" y="4725144"/>
            <a:ext cx="2304256" cy="369332"/>
          </a:xfrm>
          <a:prstGeom prst="rect">
            <a:avLst/>
          </a:prstGeom>
          <a:noFill/>
        </p:spPr>
        <p:txBody>
          <a:bodyPr wrap="square" rtlCol="1">
            <a:spAutoFit/>
          </a:bodyPr>
          <a:lstStyle/>
          <a:p>
            <a:r>
              <a:rPr lang="en-US" b="1" dirty="0" smtClean="0">
                <a:solidFill>
                  <a:srgbClr val="FF0000"/>
                </a:solidFill>
              </a:rPr>
              <a:t>Productive Latency</a:t>
            </a:r>
            <a:endParaRPr lang="he-IL" b="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Intentional Latency Increment, Cont.</a:t>
            </a:r>
            <a:endParaRPr lang="he-IL" dirty="0"/>
          </a:p>
        </p:txBody>
      </p:sp>
      <p:sp>
        <p:nvSpPr>
          <p:cNvPr id="5" name="Content Placeholder 4"/>
          <p:cNvSpPr>
            <a:spLocks noGrp="1"/>
          </p:cNvSpPr>
          <p:nvPr>
            <p:ph idx="1"/>
          </p:nvPr>
        </p:nvSpPr>
        <p:spPr>
          <a:xfrm>
            <a:off x="455613" y="1412875"/>
            <a:ext cx="8234362" cy="2232149"/>
          </a:xfrm>
        </p:spPr>
        <p:txBody>
          <a:bodyPr/>
          <a:lstStyle/>
          <a:p>
            <a:pPr algn="l" rtl="0"/>
            <a:r>
              <a:rPr lang="en-US" dirty="0" smtClean="0"/>
              <a:t>An increment in the length of the session variable lifespan will directly increase the chances of abusing it…</a:t>
            </a:r>
          </a:p>
          <a:p>
            <a:pPr algn="l" rtl="0"/>
            <a:endParaRPr lang="en-US" dirty="0" smtClean="0"/>
          </a:p>
          <a:p>
            <a:pPr algn="l" rtl="0"/>
            <a:r>
              <a:rPr lang="en-US" dirty="0" smtClean="0"/>
              <a:t>But how can we cause an increment in the execution latency of specific lines of code?</a:t>
            </a:r>
          </a:p>
          <a:p>
            <a:pPr algn="l" rtl="0"/>
            <a:endParaRPr lang="he-IL" dirty="0"/>
          </a:p>
        </p:txBody>
      </p:sp>
      <p:pic>
        <p:nvPicPr>
          <p:cNvPr id="3074" name="Picture 2"/>
          <p:cNvPicPr>
            <a:picLocks noChangeAspect="1" noChangeArrowheads="1"/>
          </p:cNvPicPr>
          <p:nvPr/>
        </p:nvPicPr>
        <p:blipFill>
          <a:blip r:embed="rId3" cstate="print"/>
          <a:srcRect/>
          <a:stretch>
            <a:fillRect/>
          </a:stretch>
        </p:blipFill>
        <p:spPr bwMode="auto">
          <a:xfrm>
            <a:off x="1475656" y="3789040"/>
            <a:ext cx="6057900" cy="1914525"/>
          </a:xfrm>
          <a:prstGeom prst="rect">
            <a:avLst/>
          </a:prstGeom>
          <a:noFill/>
          <a:ln w="9525">
            <a:noFill/>
            <a:miter lim="800000"/>
            <a:headEnd/>
            <a:tailEnd/>
          </a:ln>
        </p:spPr>
      </p:pic>
      <p:sp>
        <p:nvSpPr>
          <p:cNvPr id="8" name="TextBox 7"/>
          <p:cNvSpPr txBox="1"/>
          <p:nvPr/>
        </p:nvSpPr>
        <p:spPr>
          <a:xfrm>
            <a:off x="3059832" y="4725144"/>
            <a:ext cx="504056" cy="369332"/>
          </a:xfrm>
          <a:prstGeom prst="rect">
            <a:avLst/>
          </a:prstGeom>
          <a:noFill/>
        </p:spPr>
        <p:txBody>
          <a:bodyPr wrap="square" rtlCol="1">
            <a:spAutoFit/>
          </a:bodyPr>
          <a:lstStyle/>
          <a:p>
            <a:r>
              <a:rPr lang="en-US" b="1" dirty="0" smtClean="0">
                <a:solidFill>
                  <a:srgbClr val="000000"/>
                </a:solidFill>
              </a:rPr>
              <a:t>++</a:t>
            </a:r>
            <a:r>
              <a:rPr lang="en-US" b="1" dirty="0" smtClean="0">
                <a:solidFill>
                  <a:srgbClr val="FF0000"/>
                </a:solidFill>
              </a:rPr>
              <a:t> </a:t>
            </a:r>
            <a:endParaRPr lang="he-IL" b="1" dirty="0">
              <a:solidFill>
                <a:srgbClr val="FF0000"/>
              </a:solidFill>
            </a:endParaRPr>
          </a:p>
        </p:txBody>
      </p:sp>
      <p:sp>
        <p:nvSpPr>
          <p:cNvPr id="9" name="TextBox 8"/>
          <p:cNvSpPr txBox="1"/>
          <p:nvPr/>
        </p:nvSpPr>
        <p:spPr>
          <a:xfrm>
            <a:off x="3995936" y="4365104"/>
            <a:ext cx="648072" cy="1092607"/>
          </a:xfrm>
          <a:prstGeom prst="rect">
            <a:avLst/>
          </a:prstGeom>
          <a:noFill/>
        </p:spPr>
        <p:txBody>
          <a:bodyPr wrap="square" rtlCol="1">
            <a:spAutoFit/>
          </a:bodyPr>
          <a:lstStyle/>
          <a:p>
            <a:r>
              <a:rPr lang="en-US" sz="6500" b="1" dirty="0" smtClean="0">
                <a:solidFill>
                  <a:srgbClr val="FFC000"/>
                </a:solidFill>
              </a:rPr>
              <a:t>?</a:t>
            </a:r>
            <a:endParaRPr lang="he-IL" sz="6500" b="1" dirty="0">
              <a:solidFill>
                <a:srgbClr val="FFC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2"/>
                </a:solidFill>
              </a:rPr>
              <a:t>Layer Targeted ADoS</a:t>
            </a:r>
            <a:endParaRPr lang="en-US" dirty="0">
              <a:solidFill>
                <a:schemeClr val="bg2"/>
              </a:solidFill>
            </a:endParaRPr>
          </a:p>
        </p:txBody>
      </p:sp>
      <p:pic>
        <p:nvPicPr>
          <p:cNvPr id="5127" name="Picture 7" descr="C:\Users\HASC\AppData\Local\Microsoft\Windows\Temporary Internet Files\Content.IE5\0ZBSHK38\MC900250469[1].wmf"/>
          <p:cNvPicPr>
            <a:picLocks noChangeAspect="1" noChangeArrowheads="1"/>
          </p:cNvPicPr>
          <p:nvPr/>
        </p:nvPicPr>
        <p:blipFill>
          <a:blip r:embed="rId3" cstate="print"/>
          <a:srcRect/>
          <a:stretch>
            <a:fillRect/>
          </a:stretch>
        </p:blipFill>
        <p:spPr bwMode="auto">
          <a:xfrm>
            <a:off x="2987824" y="2060848"/>
            <a:ext cx="3456384" cy="347776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Layer Targeted Denial Of Service</a:t>
            </a:r>
            <a:endParaRPr lang="he-IL" dirty="0"/>
          </a:p>
        </p:txBody>
      </p:sp>
      <p:sp>
        <p:nvSpPr>
          <p:cNvPr id="5" name="Content Placeholder 4"/>
          <p:cNvSpPr>
            <a:spLocks noGrp="1"/>
          </p:cNvSpPr>
          <p:nvPr>
            <p:ph idx="1"/>
          </p:nvPr>
        </p:nvSpPr>
        <p:spPr>
          <a:xfrm>
            <a:off x="455613" y="1412776"/>
            <a:ext cx="8234362" cy="4680421"/>
          </a:xfrm>
        </p:spPr>
        <p:txBody>
          <a:bodyPr/>
          <a:lstStyle/>
          <a:p>
            <a:pPr algn="l" rtl="0"/>
            <a:r>
              <a:rPr lang="en-US" dirty="0" smtClean="0"/>
              <a:t>Different lines of code might access different digital layers, such as:</a:t>
            </a:r>
          </a:p>
          <a:p>
            <a:pPr lvl="1" algn="l" rtl="0"/>
            <a:r>
              <a:rPr lang="en-US" dirty="0" smtClean="0"/>
              <a:t>Databases</a:t>
            </a:r>
          </a:p>
          <a:p>
            <a:pPr lvl="1" algn="l" rtl="0"/>
            <a:r>
              <a:rPr lang="en-US" dirty="0" smtClean="0"/>
              <a:t>Web Services</a:t>
            </a:r>
          </a:p>
          <a:p>
            <a:pPr lvl="1" algn="l" rtl="0"/>
            <a:r>
              <a:rPr lang="en-US" dirty="0" smtClean="0"/>
              <a:t>External Servers</a:t>
            </a:r>
          </a:p>
          <a:p>
            <a:pPr lvl="1" algn="l" rtl="0"/>
            <a:r>
              <a:rPr lang="en-US" dirty="0" smtClean="0"/>
              <a:t>File Operations.</a:t>
            </a:r>
          </a:p>
          <a:p>
            <a:pPr algn="l" rtl="0"/>
            <a:r>
              <a:rPr lang="en-US" dirty="0" smtClean="0"/>
              <a:t>Furthermore, malicious payloads can be used to increase the latency of code sections: </a:t>
            </a:r>
          </a:p>
          <a:p>
            <a:pPr lvl="1" algn="l" rtl="0"/>
            <a:r>
              <a:rPr lang="en-US" dirty="0" smtClean="0"/>
              <a:t>Regular Expressions</a:t>
            </a:r>
          </a:p>
          <a:p>
            <a:pPr lvl="1" algn="l" rtl="0"/>
            <a:r>
              <a:rPr lang="en-US" dirty="0" smtClean="0"/>
              <a:t>Loops</a:t>
            </a:r>
          </a:p>
          <a:p>
            <a:pPr lvl="1" algn="l" rtl="0"/>
            <a:r>
              <a:rPr lang="en-US" dirty="0" smtClean="0"/>
              <a:t>Search Criteria.</a:t>
            </a:r>
          </a:p>
          <a:p>
            <a:pPr algn="l" rtl="0"/>
            <a:endParaRPr lang="he-IL"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Productive Latency Rules</a:t>
            </a:r>
            <a:endParaRPr lang="he-IL" dirty="0"/>
          </a:p>
        </p:txBody>
      </p:sp>
      <p:sp>
        <p:nvSpPr>
          <p:cNvPr id="5" name="Content Placeholder 4"/>
          <p:cNvSpPr>
            <a:spLocks noGrp="1"/>
          </p:cNvSpPr>
          <p:nvPr>
            <p:ph idx="1"/>
          </p:nvPr>
        </p:nvSpPr>
        <p:spPr>
          <a:xfrm>
            <a:off x="455613" y="1412777"/>
            <a:ext cx="8234362" cy="2880319"/>
          </a:xfrm>
        </p:spPr>
        <p:txBody>
          <a:bodyPr/>
          <a:lstStyle/>
          <a:p>
            <a:pPr algn="l" rtl="0"/>
            <a:r>
              <a:rPr lang="en-US" dirty="0" smtClean="0"/>
              <a:t>The ADoS attack must affect the lines of code between the session population and the session invalidation </a:t>
            </a:r>
            <a:r>
              <a:rPr lang="en-US" b="1" u="sng" dirty="0" smtClean="0"/>
              <a:t>more</a:t>
            </a:r>
            <a:r>
              <a:rPr lang="en-US" dirty="0" smtClean="0"/>
              <a:t> then it affects the rest of the code.</a:t>
            </a:r>
          </a:p>
          <a:p>
            <a:pPr algn="l" rtl="0"/>
            <a:r>
              <a:rPr lang="en-US" dirty="0" smtClean="0"/>
              <a:t>For example, a denial of service attack that targets the web server is inefficient (since all the code is affected) while a denial of service attack that targets the database (and thus, the database access code) might be.</a:t>
            </a:r>
          </a:p>
          <a:p>
            <a:pPr algn="l" rtl="0"/>
            <a:endParaRPr lang="he-IL" dirty="0"/>
          </a:p>
        </p:txBody>
      </p:sp>
      <p:pic>
        <p:nvPicPr>
          <p:cNvPr id="1028" name="Picture 4" descr="C:\Users\HASC\AppData\Local\Microsoft\Windows\Temporary Internet Files\Content.IE5\0ZBSHK38\MP900314082[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35896" y="3645024"/>
            <a:ext cx="2016224" cy="2813336"/>
          </a:xfrm>
          <a:prstGeom prst="rect">
            <a:avLst/>
          </a:prstGeom>
          <a:noFill/>
        </p:spPr>
      </p:pic>
      <p:sp>
        <p:nvSpPr>
          <p:cNvPr id="8" name="Flowchart: Magnetic Disk 7"/>
          <p:cNvSpPr/>
          <p:nvPr/>
        </p:nvSpPr>
        <p:spPr>
          <a:xfrm>
            <a:off x="4716016" y="4797152"/>
            <a:ext cx="864096" cy="936104"/>
          </a:xfrm>
          <a:prstGeom prst="flowChartMagneticDisk">
            <a:avLst/>
          </a:prstGeom>
          <a:solidFill>
            <a:srgbClr val="FFD2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dirty="0" smtClean="0">
                <a:solidFill>
                  <a:schemeClr val="tx2"/>
                </a:solidFill>
              </a:rPr>
              <a:t>Database Code</a:t>
            </a:r>
            <a:endParaRPr lang="he-IL" sz="1200" dirty="0">
              <a:solidFill>
                <a:schemeClr val="tx2"/>
              </a:solidFill>
            </a:endParaRPr>
          </a:p>
        </p:txBody>
      </p:sp>
      <p:sp>
        <p:nvSpPr>
          <p:cNvPr id="15" name="Flowchart: Magnetic Disk 14"/>
          <p:cNvSpPr/>
          <p:nvPr/>
        </p:nvSpPr>
        <p:spPr>
          <a:xfrm>
            <a:off x="3563888" y="4437112"/>
            <a:ext cx="864096" cy="936104"/>
          </a:xfrm>
          <a:prstGeom prst="flowChartMagneticDisk">
            <a:avLst/>
          </a:prstGeom>
          <a:solidFill>
            <a:schemeClr val="accent1">
              <a:lumMod val="40000"/>
              <a:lumOff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dirty="0" smtClean="0">
                <a:solidFill>
                  <a:schemeClr val="tx2"/>
                </a:solidFill>
              </a:rPr>
              <a:t>Session Variables</a:t>
            </a:r>
            <a:endParaRPr lang="he-IL" sz="1200" dirty="0">
              <a:solidFill>
                <a:schemeClr val="tx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Temporal Session Race Conditions</a:t>
            </a:r>
            <a:endParaRPr lang="he-IL" dirty="0"/>
          </a:p>
        </p:txBody>
      </p:sp>
      <p:pic>
        <p:nvPicPr>
          <p:cNvPr id="2050" name="Picture 2"/>
          <p:cNvPicPr>
            <a:picLocks noChangeAspect="1" noChangeArrowheads="1"/>
          </p:cNvPicPr>
          <p:nvPr/>
        </p:nvPicPr>
        <p:blipFill>
          <a:blip r:embed="rId3" cstate="print"/>
          <a:srcRect/>
          <a:stretch>
            <a:fillRect/>
          </a:stretch>
        </p:blipFill>
        <p:spPr bwMode="auto">
          <a:xfrm>
            <a:off x="5096197" y="3068960"/>
            <a:ext cx="3724275" cy="2916932"/>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23528" y="3068960"/>
            <a:ext cx="3564260" cy="2877691"/>
          </a:xfrm>
          <a:prstGeom prst="rect">
            <a:avLst/>
          </a:prstGeom>
          <a:noFill/>
          <a:ln w="9525">
            <a:noFill/>
            <a:miter lim="800000"/>
            <a:headEnd/>
            <a:tailEnd/>
          </a:ln>
        </p:spPr>
      </p:pic>
      <p:cxnSp>
        <p:nvCxnSpPr>
          <p:cNvPr id="8" name="Straight Arrow Connector 7"/>
          <p:cNvCxnSpPr/>
          <p:nvPr/>
        </p:nvCxnSpPr>
        <p:spPr>
          <a:xfrm rot="5400000">
            <a:off x="2771006" y="4437112"/>
            <a:ext cx="2736304"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104742" y="3824250"/>
            <a:ext cx="1512168"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5" cstate="print"/>
          <a:srcRect/>
          <a:stretch>
            <a:fillRect/>
          </a:stretch>
        </p:blipFill>
        <p:spPr bwMode="auto">
          <a:xfrm>
            <a:off x="5364088" y="4581128"/>
            <a:ext cx="409575" cy="923925"/>
          </a:xfrm>
          <a:prstGeom prst="rect">
            <a:avLst/>
          </a:prstGeom>
          <a:noFill/>
          <a:ln w="9525">
            <a:noFill/>
            <a:miter lim="800000"/>
            <a:headEnd/>
            <a:tailEnd/>
          </a:ln>
        </p:spPr>
      </p:pic>
      <p:sp>
        <p:nvSpPr>
          <p:cNvPr id="15" name="TextBox 14"/>
          <p:cNvSpPr txBox="1"/>
          <p:nvPr/>
        </p:nvSpPr>
        <p:spPr>
          <a:xfrm>
            <a:off x="5796136" y="4869160"/>
            <a:ext cx="2304256" cy="369332"/>
          </a:xfrm>
          <a:prstGeom prst="rect">
            <a:avLst/>
          </a:prstGeom>
          <a:noFill/>
        </p:spPr>
        <p:txBody>
          <a:bodyPr wrap="square" rtlCol="1">
            <a:spAutoFit/>
          </a:bodyPr>
          <a:lstStyle/>
          <a:p>
            <a:r>
              <a:rPr lang="en-US" b="1" dirty="0" smtClean="0">
                <a:solidFill>
                  <a:srgbClr val="FF0000"/>
                </a:solidFill>
              </a:rPr>
              <a:t>Productive Latency</a:t>
            </a:r>
            <a:endParaRPr lang="he-IL" b="1" dirty="0">
              <a:solidFill>
                <a:srgbClr val="FF0000"/>
              </a:solidFill>
            </a:endParaRPr>
          </a:p>
        </p:txBody>
      </p:sp>
      <p:pic>
        <p:nvPicPr>
          <p:cNvPr id="16" name="Picture 3" descr="C:\Program Files\Microsoft Office\MEDIA\CAGCAT10\j0212957.wmf"/>
          <p:cNvPicPr>
            <a:picLocks noChangeAspect="1" noChangeArrowheads="1"/>
          </p:cNvPicPr>
          <p:nvPr/>
        </p:nvPicPr>
        <p:blipFill>
          <a:blip r:embed="rId6" cstate="print"/>
          <a:srcRect/>
          <a:stretch>
            <a:fillRect/>
          </a:stretch>
        </p:blipFill>
        <p:spPr bwMode="auto">
          <a:xfrm>
            <a:off x="4644008" y="2420888"/>
            <a:ext cx="864096" cy="542589"/>
          </a:xfrm>
          <a:prstGeom prst="rect">
            <a:avLst/>
          </a:prstGeom>
          <a:noFill/>
        </p:spPr>
      </p:pic>
      <p:sp>
        <p:nvSpPr>
          <p:cNvPr id="17" name="8-Point Star 16"/>
          <p:cNvSpPr/>
          <p:nvPr/>
        </p:nvSpPr>
        <p:spPr>
          <a:xfrm>
            <a:off x="3635896" y="3212976"/>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18" name="TextBox 17"/>
          <p:cNvSpPr txBox="1"/>
          <p:nvPr/>
        </p:nvSpPr>
        <p:spPr>
          <a:xfrm>
            <a:off x="3779912" y="3284984"/>
            <a:ext cx="144016" cy="276999"/>
          </a:xfrm>
          <a:prstGeom prst="rect">
            <a:avLst/>
          </a:prstGeom>
          <a:noFill/>
        </p:spPr>
        <p:txBody>
          <a:bodyPr wrap="square" rtlCol="1">
            <a:spAutoFit/>
          </a:bodyPr>
          <a:lstStyle/>
          <a:p>
            <a:pPr algn="ctr"/>
            <a:r>
              <a:rPr lang="en-US" sz="1200" b="1" u="sng" dirty="0" smtClean="0"/>
              <a:t>2</a:t>
            </a:r>
            <a:endParaRPr lang="he-IL" sz="1200" b="1" u="sng" dirty="0"/>
          </a:p>
        </p:txBody>
      </p:sp>
      <p:sp>
        <p:nvSpPr>
          <p:cNvPr id="19" name="8-Point Star 18"/>
          <p:cNvSpPr/>
          <p:nvPr/>
        </p:nvSpPr>
        <p:spPr>
          <a:xfrm>
            <a:off x="4932040" y="4005064"/>
            <a:ext cx="432048" cy="432048"/>
          </a:xfrm>
          <a:prstGeom prst="star8">
            <a:avLst/>
          </a:prstGeom>
          <a:solidFill>
            <a:srgbClr val="FF0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20" name="TextBox 19"/>
          <p:cNvSpPr txBox="1"/>
          <p:nvPr/>
        </p:nvSpPr>
        <p:spPr>
          <a:xfrm>
            <a:off x="5076056" y="4077072"/>
            <a:ext cx="144016" cy="276999"/>
          </a:xfrm>
          <a:prstGeom prst="rect">
            <a:avLst/>
          </a:prstGeom>
          <a:noFill/>
        </p:spPr>
        <p:txBody>
          <a:bodyPr wrap="square" rtlCol="1">
            <a:spAutoFit/>
          </a:bodyPr>
          <a:lstStyle/>
          <a:p>
            <a:pPr algn="ctr"/>
            <a:r>
              <a:rPr lang="en-US" sz="1200" b="1" u="sng" dirty="0" smtClean="0"/>
              <a:t>1</a:t>
            </a:r>
            <a:endParaRPr lang="he-IL" sz="1200" b="1" u="sng" dirty="0"/>
          </a:p>
        </p:txBody>
      </p:sp>
      <p:sp>
        <p:nvSpPr>
          <p:cNvPr id="21" name="8-Point Star 20"/>
          <p:cNvSpPr/>
          <p:nvPr/>
        </p:nvSpPr>
        <p:spPr>
          <a:xfrm>
            <a:off x="3635896" y="5445224"/>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22" name="TextBox 21"/>
          <p:cNvSpPr txBox="1"/>
          <p:nvPr/>
        </p:nvSpPr>
        <p:spPr>
          <a:xfrm>
            <a:off x="3779912" y="5517232"/>
            <a:ext cx="144016" cy="276999"/>
          </a:xfrm>
          <a:prstGeom prst="rect">
            <a:avLst/>
          </a:prstGeom>
          <a:noFill/>
        </p:spPr>
        <p:txBody>
          <a:bodyPr wrap="square" rtlCol="1">
            <a:spAutoFit/>
          </a:bodyPr>
          <a:lstStyle/>
          <a:p>
            <a:pPr algn="ctr"/>
            <a:r>
              <a:rPr lang="en-US" sz="1200" b="1" u="sng" dirty="0" smtClean="0"/>
              <a:t>3</a:t>
            </a:r>
            <a:endParaRPr lang="he-IL" sz="1200" b="1" u="sng" dirty="0"/>
          </a:p>
        </p:txBody>
      </p:sp>
      <p:sp>
        <p:nvSpPr>
          <p:cNvPr id="23" name="8-Point Star 22"/>
          <p:cNvSpPr/>
          <p:nvPr/>
        </p:nvSpPr>
        <p:spPr>
          <a:xfrm>
            <a:off x="4932040" y="5229200"/>
            <a:ext cx="432048" cy="432048"/>
          </a:xfrm>
          <a:prstGeom prst="star8">
            <a:avLst/>
          </a:prstGeom>
          <a:solidFill>
            <a:srgbClr val="FF0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24" name="TextBox 23"/>
          <p:cNvSpPr txBox="1"/>
          <p:nvPr/>
        </p:nvSpPr>
        <p:spPr>
          <a:xfrm>
            <a:off x="5076056" y="5301208"/>
            <a:ext cx="144016" cy="276999"/>
          </a:xfrm>
          <a:prstGeom prst="rect">
            <a:avLst/>
          </a:prstGeom>
          <a:noFill/>
        </p:spPr>
        <p:txBody>
          <a:bodyPr wrap="square" rtlCol="1">
            <a:spAutoFit/>
          </a:bodyPr>
          <a:lstStyle/>
          <a:p>
            <a:pPr algn="ctr"/>
            <a:r>
              <a:rPr lang="en-US" sz="1200" b="1" u="sng" dirty="0" smtClean="0"/>
              <a:t>4</a:t>
            </a:r>
            <a:endParaRPr lang="he-IL" sz="1200" b="1" u="sng" dirty="0"/>
          </a:p>
        </p:txBody>
      </p:sp>
      <p:pic>
        <p:nvPicPr>
          <p:cNvPr id="25" name="Picture 3" descr="C:\Program Files\Microsoft Office\MEDIA\CAGCAT10\j0212957.wmf"/>
          <p:cNvPicPr>
            <a:picLocks noChangeAspect="1" noChangeArrowheads="1"/>
          </p:cNvPicPr>
          <p:nvPr/>
        </p:nvPicPr>
        <p:blipFill>
          <a:blip r:embed="rId6" cstate="print"/>
          <a:srcRect/>
          <a:stretch>
            <a:fillRect/>
          </a:stretch>
        </p:blipFill>
        <p:spPr bwMode="auto">
          <a:xfrm>
            <a:off x="3491880" y="2420888"/>
            <a:ext cx="864096" cy="542589"/>
          </a:xfrm>
          <a:prstGeom prst="rect">
            <a:avLst/>
          </a:prstGeom>
          <a:noFill/>
          <a:scene3d>
            <a:camera prst="orthographicFront">
              <a:rot lat="0" lon="10800000" rev="0"/>
            </a:camera>
            <a:lightRig rig="threePt" dir="t"/>
          </a:scene3d>
        </p:spPr>
      </p:pic>
      <p:sp>
        <p:nvSpPr>
          <p:cNvPr id="26" name="Rectangle 7"/>
          <p:cNvSpPr>
            <a:spLocks noGrp="1" noChangeArrowheads="1"/>
          </p:cNvSpPr>
          <p:nvPr>
            <p:ph idx="1"/>
          </p:nvPr>
        </p:nvSpPr>
        <p:spPr>
          <a:xfrm>
            <a:off x="455613" y="1412875"/>
            <a:ext cx="8234362" cy="1440061"/>
          </a:xfrm>
        </p:spPr>
        <p:txBody>
          <a:bodyPr/>
          <a:lstStyle/>
          <a:p>
            <a:pPr algn="l" rtl="0">
              <a:buSzPct val="70000"/>
            </a:pPr>
            <a:r>
              <a:rPr lang="en-US" dirty="0" smtClean="0"/>
              <a:t>The unnecessary / premature session variable must be granted a lifespan long enough for bypassing the session-level validation.</a:t>
            </a:r>
          </a:p>
          <a:p>
            <a:pPr lvl="1" algn="l" rtl="0">
              <a:buSzPct val="70000"/>
            </a:pPr>
            <a:endParaRPr lang="en-US" dirty="0" smtClean="0"/>
          </a:p>
          <a:p>
            <a:pPr algn="l" rtl="0">
              <a:buSzPct val="70000"/>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4824437"/>
          </a:xfrm>
        </p:spPr>
        <p:txBody>
          <a:bodyPr/>
          <a:lstStyle/>
          <a:p>
            <a:pPr algn="l" rtl="0">
              <a:buSzPct val="70000"/>
            </a:pPr>
            <a:r>
              <a:rPr lang="en-US" dirty="0" smtClean="0"/>
              <a:t>RegEx DoS</a:t>
            </a:r>
          </a:p>
          <a:p>
            <a:pPr lvl="1" algn="l" rtl="0">
              <a:buSzPct val="70000"/>
            </a:pPr>
            <a:r>
              <a:rPr lang="en-US" dirty="0" smtClean="0"/>
              <a:t>Send Regular Expression DoS payloads to the target module, in order to increase the latency of validations that follow the session value population.</a:t>
            </a:r>
          </a:p>
          <a:p>
            <a:pPr lvl="1" algn="l" rtl="0">
              <a:buSzPct val="70000"/>
            </a:pPr>
            <a:r>
              <a:rPr lang="en-GB" dirty="0" smtClean="0">
                <a:hlinkClick r:id="rId3"/>
              </a:rPr>
              <a:t>http://www.youtube.com/watch?v=3k_eJ1bcCro</a:t>
            </a:r>
            <a:endParaRPr lang="en-US" dirty="0" smtClean="0"/>
          </a:p>
          <a:p>
            <a:pPr lvl="1" algn="l" rtl="0">
              <a:buSzPct val="70000"/>
            </a:pPr>
            <a:endParaRPr lang="en-US" dirty="0" smtClean="0"/>
          </a:p>
          <a:p>
            <a:pPr algn="l" rtl="0">
              <a:buSzPct val="70000"/>
            </a:pPr>
            <a:r>
              <a:rPr lang="en-US" dirty="0" smtClean="0"/>
              <a:t>Connection Pool Consumption / Occupation</a:t>
            </a:r>
          </a:p>
          <a:p>
            <a:pPr lvl="1" algn="l" rtl="0">
              <a:buSzPct val="70000"/>
            </a:pPr>
            <a:r>
              <a:rPr lang="en-US" dirty="0" smtClean="0"/>
              <a:t>Intentionally “consume” all the available connections in the connection pool, in order to delay database operations in a target entry point.</a:t>
            </a:r>
          </a:p>
          <a:p>
            <a:pPr lvl="1" algn="l" rtl="0">
              <a:buSzPct val="70000"/>
            </a:pPr>
            <a:r>
              <a:rPr lang="en-GB" dirty="0" smtClean="0">
                <a:hlinkClick r:id="rId4"/>
              </a:rPr>
              <a:t>http://www.youtube.com/watch?v=woWECWwrsSk</a:t>
            </a:r>
            <a:endParaRPr lang="en-US" dirty="0" smtClean="0"/>
          </a:p>
          <a:p>
            <a:pPr lvl="1" algn="l" rtl="0">
              <a:buSzPct val="70000"/>
              <a:buNone/>
            </a:pPr>
            <a:r>
              <a:rPr lang="en-US" dirty="0" smtClean="0"/>
              <a:t> </a:t>
            </a:r>
          </a:p>
          <a:p>
            <a:pPr lvl="1" algn="l" rtl="0">
              <a:buSzPct val="70000"/>
            </a:pPr>
            <a:endParaRPr lang="en-US" dirty="0" smtClean="0"/>
          </a:p>
          <a:p>
            <a:pPr lvl="1"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Initial Samples of Layer Targeted ADoS</a:t>
            </a:r>
            <a:endParaRPr lang="he-I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1512069"/>
          </a:xfrm>
        </p:spPr>
        <p:txBody>
          <a:bodyPr/>
          <a:lstStyle/>
          <a:p>
            <a:pPr algn="l" rtl="0">
              <a:buSzPct val="70000"/>
            </a:pPr>
            <a:r>
              <a:rPr lang="en-US" dirty="0" smtClean="0"/>
              <a:t>RegEx Dos Payloads can increase the latency of validation and search mechanisms. For example:</a:t>
            </a:r>
          </a:p>
          <a:p>
            <a:pPr lvl="1" algn="l" rtl="0">
              <a:buSzPct val="70000"/>
            </a:pPr>
            <a:r>
              <a:rPr lang="en-US" u="sng" dirty="0" smtClean="0"/>
              <a:t>RegEx:</a:t>
            </a:r>
            <a:r>
              <a:rPr lang="en-US" dirty="0" smtClean="0"/>
              <a:t> </a:t>
            </a:r>
            <a:r>
              <a:rPr lang="en-GB" dirty="0" smtClean="0"/>
              <a:t>([a-zA-Z0-9]+)*</a:t>
            </a:r>
            <a:endParaRPr lang="en-US" dirty="0" smtClean="0"/>
          </a:p>
          <a:p>
            <a:pPr lvl="1" algn="l" rtl="0">
              <a:buSzPct val="70000"/>
            </a:pPr>
            <a:r>
              <a:rPr lang="en-US" u="sng" dirty="0" smtClean="0"/>
              <a:t>Input:</a:t>
            </a:r>
            <a:r>
              <a:rPr lang="en-US" dirty="0" smtClean="0"/>
              <a:t> Admin, aaaaaaaaaaaaaaaaaaaaaaaaaa!</a:t>
            </a:r>
          </a:p>
          <a:p>
            <a:pPr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Increasing Latency with RegEx DoS</a:t>
            </a:r>
            <a:endParaRPr lang="he-IL" dirty="0"/>
          </a:p>
        </p:txBody>
      </p:sp>
      <p:pic>
        <p:nvPicPr>
          <p:cNvPr id="4098" name="Picture 2"/>
          <p:cNvPicPr>
            <a:picLocks noChangeAspect="1" noChangeArrowheads="1"/>
          </p:cNvPicPr>
          <p:nvPr/>
        </p:nvPicPr>
        <p:blipFill>
          <a:blip r:embed="rId3" cstate="print"/>
          <a:srcRect/>
          <a:stretch>
            <a:fillRect/>
          </a:stretch>
        </p:blipFill>
        <p:spPr bwMode="auto">
          <a:xfrm>
            <a:off x="1331640" y="3073871"/>
            <a:ext cx="6543675" cy="3019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4176365"/>
          </a:xfrm>
        </p:spPr>
        <p:txBody>
          <a:bodyPr/>
          <a:lstStyle/>
          <a:p>
            <a:pPr algn="l" rtl="0">
              <a:buSzPct val="70000"/>
            </a:pPr>
            <a:r>
              <a:rPr lang="en-US" dirty="0" smtClean="0"/>
              <a:t>Use an automated script that consistently accesses modules, which use connections from a size-restricted connection pool for querying the database.</a:t>
            </a:r>
          </a:p>
          <a:p>
            <a:pPr lvl="1" algn="l" rtl="0">
              <a:buSzPct val="70000"/>
            </a:pPr>
            <a:r>
              <a:rPr lang="en-US" dirty="0" smtClean="0"/>
              <a:t>The script must use a number of threads equal or higher to the maximum connections in the pool.</a:t>
            </a:r>
          </a:p>
          <a:p>
            <a:pPr lvl="1" algn="l" rtl="0">
              <a:buSzPct val="70000"/>
            </a:pPr>
            <a:r>
              <a:rPr lang="en-US" dirty="0" smtClean="0"/>
              <a:t>In order to continue occupying connections, each thread should </a:t>
            </a:r>
            <a:br>
              <a:rPr lang="en-US" dirty="0" smtClean="0"/>
            </a:br>
            <a:r>
              <a:rPr lang="en-US" dirty="0" smtClean="0"/>
              <a:t>re-access the module again, immediately after getting a response.</a:t>
            </a:r>
          </a:p>
          <a:p>
            <a:pPr lvl="1" algn="l" rtl="0">
              <a:buSzPct val="70000"/>
            </a:pPr>
            <a:r>
              <a:rPr lang="en-US" dirty="0" smtClean="0"/>
              <a:t>The script should use less threads then the amount supported by the server.</a:t>
            </a:r>
          </a:p>
          <a:p>
            <a:pPr lvl="1" algn="l" rtl="0">
              <a:buSzPct val="70000"/>
            </a:pPr>
            <a:r>
              <a:rPr lang="en-US" dirty="0" smtClean="0"/>
              <a:t>The script should not affect the availability of the server, or any other layer (but the target layer).</a:t>
            </a:r>
          </a:p>
          <a:p>
            <a:pPr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Occupying Connections to Increase Latency</a:t>
            </a:r>
            <a:endParaRPr lang="he-IL"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1512069"/>
          </a:xfrm>
        </p:spPr>
        <p:txBody>
          <a:bodyPr/>
          <a:lstStyle/>
          <a:p>
            <a:pPr algn="l" rtl="0">
              <a:buSzPct val="70000"/>
            </a:pPr>
            <a:r>
              <a:rPr lang="en-US" dirty="0" smtClean="0"/>
              <a:t>Occupying connections will guarantee that code, which requires a database connection, will experience some latency.</a:t>
            </a:r>
          </a:p>
          <a:p>
            <a:pPr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Occupying Connections to Increase Latency</a:t>
            </a:r>
            <a:endParaRPr lang="he-IL" dirty="0"/>
          </a:p>
        </p:txBody>
      </p:sp>
      <p:pic>
        <p:nvPicPr>
          <p:cNvPr id="2050" name="Picture 2"/>
          <p:cNvPicPr>
            <a:picLocks noChangeAspect="1" noChangeArrowheads="1"/>
          </p:cNvPicPr>
          <p:nvPr/>
        </p:nvPicPr>
        <p:blipFill>
          <a:blip r:embed="rId3" cstate="print"/>
          <a:srcRect/>
          <a:stretch>
            <a:fillRect/>
          </a:stretch>
        </p:blipFill>
        <p:spPr bwMode="auto">
          <a:xfrm>
            <a:off x="1475656" y="3212976"/>
            <a:ext cx="6000750" cy="2505075"/>
          </a:xfrm>
          <a:prstGeom prst="rect">
            <a:avLst/>
          </a:prstGeom>
          <a:noFill/>
          <a:ln w="9525">
            <a:noFill/>
            <a:miter lim="800000"/>
            <a:headEnd/>
            <a:tailEnd/>
          </a:ln>
        </p:spPr>
      </p:pic>
      <p:sp>
        <p:nvSpPr>
          <p:cNvPr id="5" name="TextBox 4"/>
          <p:cNvSpPr txBox="1"/>
          <p:nvPr/>
        </p:nvSpPr>
        <p:spPr>
          <a:xfrm>
            <a:off x="2195736" y="4869160"/>
            <a:ext cx="4680520" cy="369332"/>
          </a:xfrm>
          <a:prstGeom prst="rect">
            <a:avLst/>
          </a:prstGeom>
          <a:noFill/>
        </p:spPr>
        <p:txBody>
          <a:bodyPr wrap="square" rtlCol="1">
            <a:spAutoFit/>
          </a:bodyPr>
          <a:lstStyle/>
          <a:p>
            <a:r>
              <a:rPr lang="en-US" b="1" dirty="0" smtClean="0">
                <a:solidFill>
                  <a:srgbClr val="FF0000"/>
                </a:solidFill>
              </a:rPr>
              <a:t>Delayed until a connection is released</a:t>
            </a:r>
            <a:endParaRPr lang="he-IL" b="1" dirty="0">
              <a:solidFill>
                <a:srgbClr val="FF0000"/>
              </a:solidFill>
            </a:endParaRPr>
          </a:p>
        </p:txBody>
      </p:sp>
      <p:cxnSp>
        <p:nvCxnSpPr>
          <p:cNvPr id="6" name="Straight Arrow Connector 5"/>
          <p:cNvCxnSpPr/>
          <p:nvPr/>
        </p:nvCxnSpPr>
        <p:spPr>
          <a:xfrm rot="5400000" flipH="1" flipV="1">
            <a:off x="2015716" y="5049180"/>
            <a:ext cx="216024"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Occupying Connections to Increase Latency</a:t>
            </a:r>
            <a:endParaRPr lang="he-IL" dirty="0"/>
          </a:p>
        </p:txBody>
      </p:sp>
      <p:pic>
        <p:nvPicPr>
          <p:cNvPr id="1026" name="Picture 2"/>
          <p:cNvPicPr>
            <a:picLocks noChangeAspect="1" noChangeArrowheads="1"/>
          </p:cNvPicPr>
          <p:nvPr/>
        </p:nvPicPr>
        <p:blipFill>
          <a:blip r:embed="rId3" cstate="print"/>
          <a:srcRect/>
          <a:stretch>
            <a:fillRect/>
          </a:stretch>
        </p:blipFill>
        <p:spPr bwMode="auto">
          <a:xfrm>
            <a:off x="1907704" y="2420888"/>
            <a:ext cx="5328592" cy="3029174"/>
          </a:xfrm>
          <a:prstGeom prst="rect">
            <a:avLst/>
          </a:prstGeom>
          <a:noFill/>
          <a:ln w="9525">
            <a:noFill/>
            <a:miter lim="800000"/>
            <a:headEnd/>
            <a:tailEnd/>
          </a:ln>
        </p:spPr>
      </p:pic>
      <p:sp>
        <p:nvSpPr>
          <p:cNvPr id="7" name="Rectangle 7"/>
          <p:cNvSpPr>
            <a:spLocks noGrp="1" noChangeArrowheads="1"/>
          </p:cNvSpPr>
          <p:nvPr>
            <p:ph idx="1"/>
          </p:nvPr>
        </p:nvSpPr>
        <p:spPr>
          <a:xfrm>
            <a:off x="455613" y="1412875"/>
            <a:ext cx="8234362" cy="1656085"/>
          </a:xfrm>
        </p:spPr>
        <p:txBody>
          <a:bodyPr/>
          <a:lstStyle/>
          <a:p>
            <a:pPr algn="l" rtl="0">
              <a:buSzPct val="70000"/>
            </a:pPr>
            <a:r>
              <a:rPr lang="en-US" dirty="0" smtClean="0"/>
              <a:t>“Session KeepAlive” – a sample tool that can exhaust the connection pool:</a:t>
            </a:r>
          </a:p>
          <a:p>
            <a:pPr algn="l" rtl="0">
              <a:buSzPct val="70000"/>
            </a:pPr>
            <a:endParaRPr lang="en-US" dirty="0" smtClean="0"/>
          </a:p>
          <a:p>
            <a:pPr algn="l" rtl="0">
              <a:buSzPct val="70000"/>
            </a:pP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a:xfrm>
            <a:off x="455613" y="1412875"/>
            <a:ext cx="8234362" cy="1440061"/>
          </a:xfrm>
        </p:spPr>
        <p:txBody>
          <a:bodyPr/>
          <a:lstStyle/>
          <a:p>
            <a:pPr algn="l" rtl="0">
              <a:buSzPct val="70000"/>
            </a:pPr>
            <a:r>
              <a:rPr lang="en-US" dirty="0" smtClean="0"/>
              <a:t>Intentional Execution of Complex Queries</a:t>
            </a:r>
          </a:p>
          <a:p>
            <a:pPr lvl="1" algn="l" rtl="0">
              <a:buSzPct val="70000"/>
            </a:pPr>
            <a:r>
              <a:rPr lang="en-US" dirty="0" smtClean="0"/>
              <a:t>Access entry points that execute resource-consuming queries, in order to delay the database responses. </a:t>
            </a:r>
          </a:p>
          <a:p>
            <a:pPr algn="l" rtl="0">
              <a:buSzPct val="70000"/>
            </a:pPr>
            <a:endParaRPr lang="en-US" dirty="0" smtClean="0"/>
          </a:p>
          <a:p>
            <a:pPr algn="l" rtl="0">
              <a:buSzPct val="70000"/>
            </a:pPr>
            <a:r>
              <a:rPr lang="en-US" dirty="0" smtClean="0"/>
              <a:t>Shared Backend DoS</a:t>
            </a:r>
          </a:p>
          <a:p>
            <a:pPr lvl="1" algn="l" rtl="0">
              <a:buSzPct val="70000"/>
            </a:pPr>
            <a:r>
              <a:rPr lang="en-US" dirty="0" smtClean="0"/>
              <a:t>Perform ADoS on a web site that consumes services from a backend server shared by the target web site, effectively increasing the response time of the shared backend server.</a:t>
            </a:r>
          </a:p>
          <a:p>
            <a:pPr lvl="1"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Additional Samples of Layer Targeted ADoS</a:t>
            </a:r>
            <a:endParaRPr lang="he-I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Intentional Execution of Complex Queries</a:t>
            </a:r>
            <a:endParaRPr lang="he-IL" dirty="0"/>
          </a:p>
        </p:txBody>
      </p:sp>
      <p:pic>
        <p:nvPicPr>
          <p:cNvPr id="2051" name="Picture 3"/>
          <p:cNvPicPr>
            <a:picLocks noChangeAspect="1" noChangeArrowheads="1"/>
          </p:cNvPicPr>
          <p:nvPr/>
        </p:nvPicPr>
        <p:blipFill>
          <a:blip r:embed="rId3" cstate="print"/>
          <a:srcRect/>
          <a:stretch>
            <a:fillRect/>
          </a:stretch>
        </p:blipFill>
        <p:spPr bwMode="auto">
          <a:xfrm>
            <a:off x="5148064" y="3212976"/>
            <a:ext cx="3564260" cy="2877691"/>
          </a:xfrm>
          <a:prstGeom prst="rect">
            <a:avLst/>
          </a:prstGeom>
          <a:noFill/>
          <a:ln w="9525">
            <a:noFill/>
            <a:miter lim="800000"/>
            <a:headEnd/>
            <a:tailEnd/>
          </a:ln>
        </p:spPr>
      </p:pic>
      <p:cxnSp>
        <p:nvCxnSpPr>
          <p:cNvPr id="8" name="Straight Arrow Connector 7"/>
          <p:cNvCxnSpPr/>
          <p:nvPr/>
        </p:nvCxnSpPr>
        <p:spPr>
          <a:xfrm rot="5400000">
            <a:off x="4069535" y="1772815"/>
            <a:ext cx="1294555" cy="159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248758" y="4616338"/>
            <a:ext cx="1512168"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4357171" y="1772421"/>
            <a:ext cx="1295347"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a:off x="4716810" y="1124745"/>
            <a:ext cx="28962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4716016" y="2420888"/>
            <a:ext cx="288032"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cstate="print"/>
          <a:srcRect/>
          <a:stretch>
            <a:fillRect/>
          </a:stretch>
        </p:blipFill>
        <p:spPr bwMode="auto">
          <a:xfrm>
            <a:off x="251520" y="1340768"/>
            <a:ext cx="4124325" cy="4824536"/>
          </a:xfrm>
          <a:prstGeom prst="rect">
            <a:avLst/>
          </a:prstGeom>
          <a:noFill/>
          <a:ln w="9525">
            <a:noFill/>
            <a:miter lim="800000"/>
            <a:headEnd/>
            <a:tailEnd/>
          </a:ln>
        </p:spPr>
      </p:pic>
      <p:sp>
        <p:nvSpPr>
          <p:cNvPr id="38" name="8-Point Star 37"/>
          <p:cNvSpPr/>
          <p:nvPr/>
        </p:nvSpPr>
        <p:spPr>
          <a:xfrm>
            <a:off x="4139952" y="2132856"/>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39" name="TextBox 38"/>
          <p:cNvSpPr txBox="1"/>
          <p:nvPr/>
        </p:nvSpPr>
        <p:spPr>
          <a:xfrm>
            <a:off x="4283968" y="2204864"/>
            <a:ext cx="144016" cy="276999"/>
          </a:xfrm>
          <a:prstGeom prst="rect">
            <a:avLst/>
          </a:prstGeom>
          <a:noFill/>
        </p:spPr>
        <p:txBody>
          <a:bodyPr wrap="square" rtlCol="1">
            <a:spAutoFit/>
          </a:bodyPr>
          <a:lstStyle/>
          <a:p>
            <a:pPr algn="ctr"/>
            <a:r>
              <a:rPr lang="en-US" sz="1200" b="1" u="sng" dirty="0" smtClean="0"/>
              <a:t>2</a:t>
            </a:r>
            <a:endParaRPr lang="he-IL" sz="1200" b="1" u="sng" dirty="0"/>
          </a:p>
        </p:txBody>
      </p:sp>
      <p:sp>
        <p:nvSpPr>
          <p:cNvPr id="40" name="8-Point Star 39"/>
          <p:cNvSpPr/>
          <p:nvPr/>
        </p:nvSpPr>
        <p:spPr>
          <a:xfrm>
            <a:off x="4139952" y="5085184"/>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41" name="TextBox 40"/>
          <p:cNvSpPr txBox="1"/>
          <p:nvPr/>
        </p:nvSpPr>
        <p:spPr>
          <a:xfrm>
            <a:off x="4283968" y="5157192"/>
            <a:ext cx="144016" cy="276999"/>
          </a:xfrm>
          <a:prstGeom prst="rect">
            <a:avLst/>
          </a:prstGeom>
          <a:noFill/>
        </p:spPr>
        <p:txBody>
          <a:bodyPr wrap="square" rtlCol="1">
            <a:spAutoFit/>
          </a:bodyPr>
          <a:lstStyle/>
          <a:p>
            <a:pPr algn="ctr"/>
            <a:r>
              <a:rPr lang="en-US" sz="1200" b="1" u="sng" dirty="0" smtClean="0"/>
              <a:t>3</a:t>
            </a:r>
            <a:endParaRPr lang="he-IL" sz="1200" b="1" u="sng" dirty="0"/>
          </a:p>
        </p:txBody>
      </p:sp>
      <p:sp>
        <p:nvSpPr>
          <p:cNvPr id="42" name="8-Point Star 41"/>
          <p:cNvSpPr/>
          <p:nvPr/>
        </p:nvSpPr>
        <p:spPr>
          <a:xfrm>
            <a:off x="4860032" y="3356992"/>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43" name="TextBox 42"/>
          <p:cNvSpPr txBox="1"/>
          <p:nvPr/>
        </p:nvSpPr>
        <p:spPr>
          <a:xfrm>
            <a:off x="5004048" y="3429000"/>
            <a:ext cx="144016" cy="276999"/>
          </a:xfrm>
          <a:prstGeom prst="rect">
            <a:avLst/>
          </a:prstGeom>
          <a:noFill/>
        </p:spPr>
        <p:txBody>
          <a:bodyPr wrap="square" rtlCol="1">
            <a:spAutoFit/>
          </a:bodyPr>
          <a:lstStyle/>
          <a:p>
            <a:pPr algn="ctr"/>
            <a:r>
              <a:rPr lang="en-US" sz="1200" b="1" u="sng" dirty="0" smtClean="0"/>
              <a:t>4</a:t>
            </a:r>
            <a:endParaRPr lang="he-IL" sz="1200" b="1" u="sng" dirty="0"/>
          </a:p>
        </p:txBody>
      </p:sp>
      <p:sp>
        <p:nvSpPr>
          <p:cNvPr id="50" name="8-Point Star 49"/>
          <p:cNvSpPr/>
          <p:nvPr/>
        </p:nvSpPr>
        <p:spPr>
          <a:xfrm>
            <a:off x="4788024" y="5517232"/>
            <a:ext cx="432048" cy="432048"/>
          </a:xfrm>
          <a:prstGeom prst="star8">
            <a:avLst/>
          </a:prstGeom>
          <a:solidFill>
            <a:srgbClr val="00B0F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51" name="TextBox 50"/>
          <p:cNvSpPr txBox="1"/>
          <p:nvPr/>
        </p:nvSpPr>
        <p:spPr>
          <a:xfrm>
            <a:off x="4932040" y="5589240"/>
            <a:ext cx="144016" cy="276999"/>
          </a:xfrm>
          <a:prstGeom prst="rect">
            <a:avLst/>
          </a:prstGeom>
          <a:noFill/>
        </p:spPr>
        <p:txBody>
          <a:bodyPr wrap="square" rtlCol="1">
            <a:spAutoFit/>
          </a:bodyPr>
          <a:lstStyle/>
          <a:p>
            <a:pPr algn="ctr"/>
            <a:r>
              <a:rPr lang="en-US" sz="1200" b="1" u="sng" dirty="0" smtClean="0"/>
              <a:t>5</a:t>
            </a:r>
            <a:endParaRPr lang="he-IL" sz="1200" b="1" u="sng" dirty="0"/>
          </a:p>
        </p:txBody>
      </p:sp>
      <p:cxnSp>
        <p:nvCxnSpPr>
          <p:cNvPr id="56" name="Straight Arrow Connector 55"/>
          <p:cNvCxnSpPr/>
          <p:nvPr/>
        </p:nvCxnSpPr>
        <p:spPr>
          <a:xfrm rot="5400000">
            <a:off x="3276650" y="3860254"/>
            <a:ext cx="2448272"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899592" y="5445224"/>
            <a:ext cx="2304256" cy="369332"/>
          </a:xfrm>
          <a:prstGeom prst="rect">
            <a:avLst/>
          </a:prstGeom>
          <a:noFill/>
        </p:spPr>
        <p:txBody>
          <a:bodyPr wrap="square" rtlCol="1">
            <a:spAutoFit/>
          </a:bodyPr>
          <a:lstStyle/>
          <a:p>
            <a:r>
              <a:rPr lang="en-US" b="1" dirty="0" smtClean="0">
                <a:solidFill>
                  <a:srgbClr val="FF0000"/>
                </a:solidFill>
              </a:rPr>
              <a:t>Productive Latency</a:t>
            </a:r>
            <a:endParaRPr lang="he-IL" b="1" dirty="0">
              <a:solidFill>
                <a:srgbClr val="FF0000"/>
              </a:solidFill>
            </a:endParaRPr>
          </a:p>
        </p:txBody>
      </p:sp>
      <p:cxnSp>
        <p:nvCxnSpPr>
          <p:cNvPr id="58" name="Straight Arrow Connector 57"/>
          <p:cNvCxnSpPr>
            <a:stCxn id="57" idx="3"/>
          </p:cNvCxnSpPr>
          <p:nvPr/>
        </p:nvCxnSpPr>
        <p:spPr>
          <a:xfrm flipV="1">
            <a:off x="3203848" y="5373216"/>
            <a:ext cx="1588" cy="25667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403648" y="1043444"/>
            <a:ext cx="1728192" cy="369332"/>
          </a:xfrm>
          <a:prstGeom prst="rect">
            <a:avLst/>
          </a:prstGeom>
          <a:noFill/>
        </p:spPr>
        <p:txBody>
          <a:bodyPr wrap="square" rtlCol="1">
            <a:spAutoFit/>
          </a:bodyPr>
          <a:lstStyle/>
          <a:p>
            <a:r>
              <a:rPr lang="en-US" b="1" u="sng" dirty="0" smtClean="0">
                <a:solidFill>
                  <a:srgbClr val="00B050"/>
                </a:solidFill>
              </a:rPr>
              <a:t>Login Module</a:t>
            </a:r>
            <a:endParaRPr lang="he-IL" b="1" u="sng" dirty="0">
              <a:solidFill>
                <a:srgbClr val="00B050"/>
              </a:solidFill>
            </a:endParaRPr>
          </a:p>
        </p:txBody>
      </p:sp>
      <p:sp>
        <p:nvSpPr>
          <p:cNvPr id="63" name="TextBox 62"/>
          <p:cNvSpPr txBox="1"/>
          <p:nvPr/>
        </p:nvSpPr>
        <p:spPr>
          <a:xfrm>
            <a:off x="5940152" y="2852936"/>
            <a:ext cx="1872208" cy="369332"/>
          </a:xfrm>
          <a:prstGeom prst="rect">
            <a:avLst/>
          </a:prstGeom>
          <a:noFill/>
        </p:spPr>
        <p:txBody>
          <a:bodyPr wrap="square" rtlCol="1">
            <a:spAutoFit/>
          </a:bodyPr>
          <a:lstStyle/>
          <a:p>
            <a:r>
              <a:rPr lang="en-US" b="1" u="sng" dirty="0" smtClean="0">
                <a:solidFill>
                  <a:srgbClr val="00B050"/>
                </a:solidFill>
              </a:rPr>
              <a:t>Internal Module</a:t>
            </a:r>
            <a:endParaRPr lang="he-IL" b="1" u="sng" dirty="0">
              <a:solidFill>
                <a:srgbClr val="00B050"/>
              </a:solidFill>
            </a:endParaRPr>
          </a:p>
        </p:txBody>
      </p:sp>
      <p:pic>
        <p:nvPicPr>
          <p:cNvPr id="1027" name="Picture 3"/>
          <p:cNvPicPr>
            <a:picLocks noChangeAspect="1" noChangeArrowheads="1"/>
          </p:cNvPicPr>
          <p:nvPr/>
        </p:nvPicPr>
        <p:blipFill>
          <a:blip r:embed="rId5" cstate="print"/>
          <a:srcRect/>
          <a:stretch>
            <a:fillRect/>
          </a:stretch>
        </p:blipFill>
        <p:spPr bwMode="auto">
          <a:xfrm>
            <a:off x="5148064" y="1379612"/>
            <a:ext cx="3630935" cy="1257300"/>
          </a:xfrm>
          <a:prstGeom prst="rect">
            <a:avLst/>
          </a:prstGeom>
          <a:noFill/>
          <a:ln w="9525">
            <a:noFill/>
            <a:miter lim="800000"/>
            <a:headEnd/>
            <a:tailEnd/>
          </a:ln>
        </p:spPr>
      </p:pic>
      <p:sp>
        <p:nvSpPr>
          <p:cNvPr id="71" name="8-Point Star 70"/>
          <p:cNvSpPr/>
          <p:nvPr/>
        </p:nvSpPr>
        <p:spPr>
          <a:xfrm>
            <a:off x="4788024" y="1268760"/>
            <a:ext cx="432048" cy="432048"/>
          </a:xfrm>
          <a:prstGeom prst="star8">
            <a:avLst/>
          </a:prstGeom>
          <a:solidFill>
            <a:srgbClr val="FF000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he-IL" sz="1200" dirty="0">
              <a:solidFill>
                <a:schemeClr val="tx1"/>
              </a:solidFill>
            </a:endParaRPr>
          </a:p>
        </p:txBody>
      </p:sp>
      <p:sp>
        <p:nvSpPr>
          <p:cNvPr id="72" name="TextBox 71"/>
          <p:cNvSpPr txBox="1"/>
          <p:nvPr/>
        </p:nvSpPr>
        <p:spPr>
          <a:xfrm>
            <a:off x="4932040" y="1340768"/>
            <a:ext cx="144016" cy="276999"/>
          </a:xfrm>
          <a:prstGeom prst="rect">
            <a:avLst/>
          </a:prstGeom>
          <a:noFill/>
        </p:spPr>
        <p:txBody>
          <a:bodyPr wrap="square" rtlCol="1">
            <a:spAutoFit/>
          </a:bodyPr>
          <a:lstStyle/>
          <a:p>
            <a:pPr algn="ctr"/>
            <a:r>
              <a:rPr lang="en-US" sz="1200" b="1" u="sng" dirty="0" smtClean="0"/>
              <a:t>1</a:t>
            </a:r>
            <a:endParaRPr lang="he-IL" sz="1200" b="1" u="sng" dirty="0"/>
          </a:p>
        </p:txBody>
      </p:sp>
      <p:sp>
        <p:nvSpPr>
          <p:cNvPr id="75" name="TextBox 74"/>
          <p:cNvSpPr txBox="1"/>
          <p:nvPr/>
        </p:nvSpPr>
        <p:spPr>
          <a:xfrm>
            <a:off x="5868144" y="1052736"/>
            <a:ext cx="1872208" cy="369332"/>
          </a:xfrm>
          <a:prstGeom prst="rect">
            <a:avLst/>
          </a:prstGeom>
          <a:noFill/>
        </p:spPr>
        <p:txBody>
          <a:bodyPr wrap="square" rtlCol="1">
            <a:spAutoFit/>
          </a:bodyPr>
          <a:lstStyle/>
          <a:p>
            <a:r>
              <a:rPr lang="en-US" b="1" u="sng" dirty="0" smtClean="0">
                <a:solidFill>
                  <a:srgbClr val="00B050"/>
                </a:solidFill>
              </a:rPr>
              <a:t>Query Module</a:t>
            </a:r>
            <a:endParaRPr lang="he-IL" b="1" u="sng" dirty="0">
              <a:solidFill>
                <a:srgbClr val="00B05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Black-box</a:t>
            </a:r>
          </a:p>
          <a:p>
            <a:pPr lvl="1" algn="l" rtl="0">
              <a:buSzPct val="70000"/>
            </a:pPr>
            <a:r>
              <a:rPr lang="en-US" dirty="0" smtClean="0"/>
              <a:t>Becomes possible upon the detection of an ADoS exposure, which affects </a:t>
            </a:r>
            <a:r>
              <a:rPr lang="en-US" b="1" dirty="0" smtClean="0"/>
              <a:t>specific lines of code</a:t>
            </a:r>
            <a:r>
              <a:rPr lang="en-US" dirty="0" smtClean="0"/>
              <a:t> (database access, input validation, web service access, etc.).</a:t>
            </a:r>
          </a:p>
          <a:p>
            <a:pPr lvl="1" algn="l" rtl="0">
              <a:buSzPct val="70000"/>
            </a:pPr>
            <a:r>
              <a:rPr lang="en-US" dirty="0" smtClean="0"/>
              <a:t>Attempt to perform session puzzling while executing the ADoS in a manner that will cause a sufficient latency in a page that might temporarily populate session variables (login, registration, etc.).</a:t>
            </a:r>
          </a:p>
          <a:p>
            <a:pPr algn="l" rtl="0">
              <a:buSzPct val="70000"/>
            </a:pPr>
            <a:r>
              <a:rPr lang="en-US" dirty="0" smtClean="0"/>
              <a:t>Code Review</a:t>
            </a:r>
          </a:p>
          <a:p>
            <a:pPr lvl="1" algn="l" rtl="0">
              <a:buSzPct val="70000"/>
            </a:pPr>
            <a:r>
              <a:rPr lang="en-US" dirty="0" smtClean="0"/>
              <a:t>Any premature or unnecessary creation of a session variable, which is followed by code that can be targeted by layer specific DoS (DB access, validation, etc.), prior to the invalidation of the session content / variable.</a:t>
            </a:r>
          </a:p>
          <a:p>
            <a:pPr lvl="1" algn="l" rtl="0">
              <a:buSzPct val="70000"/>
            </a:pPr>
            <a:endParaRPr lang="en-US" dirty="0" smtClean="0"/>
          </a:p>
          <a:p>
            <a:pPr lvl="1"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Detecting TSRC</a:t>
            </a:r>
            <a:endParaRPr lang="he-IL"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The mitigation of temporal session race conditions is very similar to the mitigations required for session puzzles:</a:t>
            </a:r>
          </a:p>
          <a:p>
            <a:pPr lvl="1" algn="l" rtl="0">
              <a:buSzPct val="70000"/>
            </a:pPr>
            <a:r>
              <a:rPr lang="en-US" dirty="0" smtClean="0"/>
              <a:t>Avoid storing unnecessary values in the session.</a:t>
            </a:r>
          </a:p>
          <a:p>
            <a:pPr lvl="1" algn="l" rtl="0">
              <a:buSzPct val="70000"/>
            </a:pPr>
            <a:r>
              <a:rPr lang="en-US" dirty="0" smtClean="0"/>
              <a:t>Avoid using session variables with identical names in different modules, multiphase processes, and particularly in public vs. private entry points.</a:t>
            </a:r>
          </a:p>
          <a:p>
            <a:pPr lvl="1" algn="l" rtl="0">
              <a:buSzPct val="70000"/>
            </a:pPr>
            <a:r>
              <a:rPr lang="en-US" dirty="0" smtClean="0"/>
              <a:t>Store objects in the session instead of variables. The name of the objects should include the process / module they should serve.</a:t>
            </a:r>
          </a:p>
          <a:p>
            <a:pPr lvl="1" algn="l" rtl="0">
              <a:buSzPct val="70000"/>
            </a:pPr>
            <a:r>
              <a:rPr lang="en-US" dirty="0" smtClean="0"/>
              <a:t>Don’t rely on the session as a temporary container for values that should not be stored in the context of the module.</a:t>
            </a:r>
          </a:p>
          <a:p>
            <a:pPr lvl="1" algn="l" rtl="0">
              <a:buSzPct val="70000"/>
            </a:pPr>
            <a:r>
              <a:rPr lang="en-US" dirty="0" smtClean="0"/>
              <a:t>Perform validations on session originating values before using the in the application code.</a:t>
            </a:r>
          </a:p>
          <a:p>
            <a:pPr lvl="1"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TSRC Mitigation</a:t>
            </a:r>
            <a:endParaRPr lang="he-IL"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7" name="Rectangle 7"/>
          <p:cNvSpPr>
            <a:spLocks noGrp="1" noChangeArrowheads="1"/>
          </p:cNvSpPr>
          <p:nvPr>
            <p:ph idx="1"/>
          </p:nvPr>
        </p:nvSpPr>
        <p:spPr/>
        <p:txBody>
          <a:bodyPr/>
          <a:lstStyle/>
          <a:p>
            <a:pPr algn="l" rtl="0">
              <a:buSzPct val="70000"/>
            </a:pPr>
            <a:r>
              <a:rPr lang="en-US" dirty="0" smtClean="0"/>
              <a:t>DoS is mainly used to do exactly what the initials stand for - denial of service… but when the focus of DoS becomes certain lines of code, it can do a lot more then just affect the availability of applications and servers</a:t>
            </a:r>
          </a:p>
          <a:p>
            <a:pPr lvl="1" algn="l" rtl="0">
              <a:buSzPct val="70000"/>
            </a:pPr>
            <a:r>
              <a:rPr lang="en-US" dirty="0" smtClean="0"/>
              <a:t>Help exploit race conditions. ALL race conditions.</a:t>
            </a:r>
          </a:p>
          <a:p>
            <a:pPr lvl="1" algn="l" rtl="0">
              <a:buSzPct val="70000"/>
            </a:pPr>
            <a:r>
              <a:rPr lang="en-US" dirty="0" smtClean="0"/>
              <a:t>Cause specific information to be disclosed.</a:t>
            </a:r>
          </a:p>
          <a:p>
            <a:pPr lvl="1" algn="l" rtl="0">
              <a:buSzPct val="70000"/>
            </a:pPr>
            <a:r>
              <a:rPr lang="en-US" dirty="0" smtClean="0"/>
              <a:t>Enable the exploitation of various logical attacks, not just session puzzling.</a:t>
            </a:r>
          </a:p>
          <a:p>
            <a:pPr lvl="1" algn="l" rtl="0">
              <a:buSzPct val="70000"/>
            </a:pPr>
            <a:r>
              <a:rPr lang="en-US" dirty="0" smtClean="0"/>
              <a:t>Who knows what more?</a:t>
            </a:r>
          </a:p>
          <a:p>
            <a:pPr algn="l" rtl="0">
              <a:buSzPct val="70000"/>
            </a:pPr>
            <a:endParaRPr lang="en-US" dirty="0" smtClean="0"/>
          </a:p>
          <a:p>
            <a:pPr lvl="1" algn="l" rtl="0">
              <a:buSzPct val="70000"/>
            </a:pPr>
            <a:endParaRPr lang="en-US" dirty="0" smtClean="0"/>
          </a:p>
          <a:p>
            <a:pPr lvl="1" algn="l" rtl="0">
              <a:buSzPct val="70000"/>
            </a:pPr>
            <a:endParaRPr lang="en-US" dirty="0" smtClean="0"/>
          </a:p>
          <a:p>
            <a:pPr algn="l" rtl="0">
              <a:buSzPct val="70000"/>
            </a:pPr>
            <a:endParaRPr lang="en-US" dirty="0"/>
          </a:p>
        </p:txBody>
      </p:sp>
      <p:sp>
        <p:nvSpPr>
          <p:cNvPr id="4" name="Title 3"/>
          <p:cNvSpPr>
            <a:spLocks noGrp="1"/>
          </p:cNvSpPr>
          <p:nvPr>
            <p:ph type="title"/>
          </p:nvPr>
        </p:nvSpPr>
        <p:spPr/>
        <p:txBody>
          <a:bodyPr/>
          <a:lstStyle/>
          <a:p>
            <a:pPr rtl="0"/>
            <a:r>
              <a:rPr lang="en-US" dirty="0" smtClean="0"/>
              <a:t>Additional Uses for Layer Targeted DoS</a:t>
            </a:r>
            <a:endParaRPr lang="he-IL" dirty="0"/>
          </a:p>
        </p:txBody>
      </p:sp>
      <p:pic>
        <p:nvPicPr>
          <p:cNvPr id="1026" name="Picture 2" descr="C:\Program Files\Microsoft Office\MEDIA\CAGCAT10\j0195812.wmf"/>
          <p:cNvPicPr>
            <a:picLocks noChangeAspect="1" noChangeArrowheads="1"/>
          </p:cNvPicPr>
          <p:nvPr/>
        </p:nvPicPr>
        <p:blipFill>
          <a:blip r:embed="rId3" cstate="print"/>
          <a:srcRect/>
          <a:stretch>
            <a:fillRect/>
          </a:stretch>
        </p:blipFill>
        <p:spPr bwMode="auto">
          <a:xfrm>
            <a:off x="6183139" y="4202113"/>
            <a:ext cx="1773237" cy="1824037"/>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rtl="0"/>
            <a:r>
              <a:rPr lang="en-US" dirty="0" smtClean="0"/>
              <a:t>And Finally…</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Additional Resources</a:t>
            </a:r>
            <a:endParaRPr lang="he-IL" dirty="0"/>
          </a:p>
        </p:txBody>
      </p:sp>
      <p:sp>
        <p:nvSpPr>
          <p:cNvPr id="5" name="Content Placeholder 4"/>
          <p:cNvSpPr>
            <a:spLocks noGrp="1"/>
          </p:cNvSpPr>
          <p:nvPr>
            <p:ph idx="1"/>
          </p:nvPr>
        </p:nvSpPr>
        <p:spPr>
          <a:xfrm>
            <a:off x="455613" y="1412875"/>
            <a:ext cx="8234362" cy="4752429"/>
          </a:xfrm>
        </p:spPr>
        <p:txBody>
          <a:bodyPr/>
          <a:lstStyle/>
          <a:p>
            <a:pPr algn="l" rtl="0"/>
            <a:r>
              <a:rPr lang="en-US" dirty="0" smtClean="0"/>
              <a:t>Session Puzzling – Indirect Application Attack </a:t>
            </a:r>
            <a:r>
              <a:rPr lang="en-US" dirty="0" smtClean="0"/>
              <a:t>Vectors</a:t>
            </a:r>
          </a:p>
          <a:p>
            <a:pPr lvl="1" algn="l" rtl="0"/>
            <a:r>
              <a:rPr lang="en-US" dirty="0" smtClean="0">
                <a:hlinkClick r:id="rId3"/>
              </a:rPr>
              <a:t>Original Paper</a:t>
            </a:r>
            <a:endParaRPr lang="en-US" dirty="0" smtClean="0"/>
          </a:p>
          <a:p>
            <a:pPr lvl="1" algn="l" rtl="0"/>
            <a:r>
              <a:rPr lang="en-US" dirty="0" smtClean="0">
                <a:hlinkClick r:id="rId4"/>
              </a:rPr>
              <a:t>Digital </a:t>
            </a:r>
            <a:r>
              <a:rPr lang="en-US" dirty="0" smtClean="0">
                <a:hlinkClick r:id="rId4"/>
              </a:rPr>
              <a:t>Whisper Translation</a:t>
            </a:r>
            <a:r>
              <a:rPr lang="en-US" dirty="0" smtClean="0"/>
              <a:t> (Simplified - Heb)</a:t>
            </a:r>
          </a:p>
          <a:p>
            <a:pPr algn="l" rtl="0"/>
            <a:r>
              <a:rPr lang="en-US" dirty="0" smtClean="0"/>
              <a:t>Puzzlemall Homepage</a:t>
            </a:r>
          </a:p>
          <a:p>
            <a:pPr lvl="1" algn="l" rtl="0"/>
            <a:r>
              <a:rPr lang="en-GB" dirty="0" smtClean="0">
                <a:hlinkClick r:id="rId5"/>
              </a:rPr>
              <a:t>http://code.google.com/p/puzzlemall/</a:t>
            </a:r>
            <a:endParaRPr lang="en-US" dirty="0" smtClean="0"/>
          </a:p>
          <a:p>
            <a:pPr lvl="1" algn="l" rtl="0"/>
            <a:r>
              <a:rPr lang="en-US" dirty="0" smtClean="0"/>
              <a:t>A vulnerable training application for practicing </a:t>
            </a:r>
            <a:r>
              <a:rPr lang="en-US" b="1" dirty="0" smtClean="0"/>
              <a:t>session puzzling</a:t>
            </a:r>
            <a:r>
              <a:rPr lang="en-US" dirty="0" smtClean="0"/>
              <a:t> (Derby &amp; MySql version) and </a:t>
            </a:r>
            <a:r>
              <a:rPr lang="en-US" b="1" dirty="0" smtClean="0"/>
              <a:t>temporal session race conditions </a:t>
            </a:r>
            <a:r>
              <a:rPr lang="en-US" dirty="0" smtClean="0"/>
              <a:t>(MySql version)</a:t>
            </a:r>
          </a:p>
          <a:p>
            <a:pPr lvl="1" algn="l" rtl="0"/>
            <a:r>
              <a:rPr lang="en-US" dirty="0" smtClean="0"/>
              <a:t>A collection of movies demonstrating the attacks</a:t>
            </a:r>
          </a:p>
          <a:p>
            <a:pPr algn="l" rtl="0"/>
            <a:r>
              <a:rPr lang="en-US" dirty="0" smtClean="0"/>
              <a:t>RegEx DoS (Adar Weidman, Checkmarx)</a:t>
            </a:r>
          </a:p>
          <a:p>
            <a:pPr lvl="1" algn="l" rtl="0"/>
            <a:r>
              <a:rPr lang="en-GB" dirty="0" smtClean="0">
                <a:hlinkClick r:id="rId6"/>
              </a:rPr>
              <a:t>https://www.owasp.org/images/3/38/20091210_VAC-REGEX_DOS-Adar_Weidman.pdf</a:t>
            </a:r>
            <a:endParaRPr lang="en-US" dirty="0" smtClean="0"/>
          </a:p>
          <a:p>
            <a:pPr algn="l" rtl="0"/>
            <a:endParaRPr lang="en-US" dirty="0" smtClean="0"/>
          </a:p>
          <a:p>
            <a:pPr algn="l" rtl="0"/>
            <a:endParaRPr lang="en-US" dirty="0" smtClean="0"/>
          </a:p>
          <a:p>
            <a:pPr lvl="2" algn="l" rtl="0"/>
            <a:endParaRPr lang="en-US" dirty="0" smtClean="0"/>
          </a:p>
          <a:p>
            <a:pPr algn="l" rtl="0"/>
            <a:endParaRPr lang="en-US" dirty="0" smtClean="0"/>
          </a:p>
          <a:p>
            <a:pPr algn="l" rtl="0"/>
            <a:endParaRPr lang="he-IL"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Additional Resources, Cont.</a:t>
            </a:r>
            <a:endParaRPr lang="he-IL" dirty="0"/>
          </a:p>
        </p:txBody>
      </p:sp>
      <p:sp>
        <p:nvSpPr>
          <p:cNvPr id="5" name="Content Placeholder 4"/>
          <p:cNvSpPr>
            <a:spLocks noGrp="1"/>
          </p:cNvSpPr>
          <p:nvPr>
            <p:ph idx="1"/>
          </p:nvPr>
        </p:nvSpPr>
        <p:spPr>
          <a:xfrm>
            <a:off x="455613" y="1412875"/>
            <a:ext cx="8234362" cy="4752429"/>
          </a:xfrm>
        </p:spPr>
        <p:txBody>
          <a:bodyPr/>
          <a:lstStyle/>
          <a:p>
            <a:pPr algn="l" rtl="0"/>
            <a:r>
              <a:rPr lang="en-US" dirty="0" smtClean="0"/>
              <a:t>Race Conditions</a:t>
            </a:r>
          </a:p>
          <a:p>
            <a:pPr lvl="1" algn="l" rtl="0"/>
            <a:r>
              <a:rPr lang="en-GB" dirty="0" smtClean="0">
                <a:hlinkClick r:id="rId3"/>
              </a:rPr>
              <a:t>https://www.owasp.org/index.php/Race_Conditions</a:t>
            </a:r>
            <a:endParaRPr lang="en-GB" dirty="0" smtClean="0"/>
          </a:p>
          <a:p>
            <a:pPr algn="l" rtl="0"/>
            <a:r>
              <a:rPr lang="en-GB" dirty="0" smtClean="0"/>
              <a:t>Application DoS</a:t>
            </a:r>
          </a:p>
          <a:p>
            <a:pPr lvl="1" algn="l" rtl="0"/>
            <a:r>
              <a:rPr lang="en-GB" dirty="0" smtClean="0">
                <a:hlinkClick r:id="rId4"/>
              </a:rPr>
              <a:t>https://www.owasp.org/images/d/da/OWASP_IL_7_Application_DOS.pdf</a:t>
            </a:r>
            <a:endParaRPr lang="en-GB" dirty="0" smtClean="0"/>
          </a:p>
          <a:p>
            <a:pPr lvl="1" algn="l" rtl="0"/>
            <a:r>
              <a:rPr lang="en-GB" dirty="0" smtClean="0">
                <a:hlinkClick r:id="rId5"/>
              </a:rPr>
              <a:t>http://www.slideshare.net/robertosl81/defending-against-application-dos-attacks</a:t>
            </a:r>
            <a:endParaRPr lang="en-GB" dirty="0" smtClean="0"/>
          </a:p>
          <a:p>
            <a:pPr lvl="1" algn="l" rtl="0"/>
            <a:endParaRPr lang="en-US" dirty="0" smtClean="0"/>
          </a:p>
          <a:p>
            <a:pPr algn="l" rtl="0"/>
            <a:endParaRPr lang="en-US" dirty="0" smtClean="0"/>
          </a:p>
          <a:p>
            <a:pPr algn="l" rtl="0"/>
            <a:endParaRPr lang="en-US" dirty="0" smtClean="0"/>
          </a:p>
          <a:p>
            <a:pPr lvl="2" algn="l" rtl="0"/>
            <a:endParaRPr lang="en-US" dirty="0" smtClean="0"/>
          </a:p>
          <a:p>
            <a:pPr algn="l" rtl="0"/>
            <a:endParaRPr lang="en-US" dirty="0" smtClean="0"/>
          </a:p>
          <a:p>
            <a:pPr algn="l" rtl="0"/>
            <a:endParaRPr lang="he-IL"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Acknowledgments</a:t>
            </a:r>
            <a:endParaRPr lang="en-US" dirty="0"/>
          </a:p>
        </p:txBody>
      </p:sp>
      <p:sp>
        <p:nvSpPr>
          <p:cNvPr id="13315" name="Rectangle 3"/>
          <p:cNvSpPr>
            <a:spLocks noGrp="1" noChangeArrowheads="1"/>
          </p:cNvSpPr>
          <p:nvPr>
            <p:ph type="body" idx="1"/>
          </p:nvPr>
        </p:nvSpPr>
        <p:spPr>
          <a:xfrm>
            <a:off x="455613" y="1124744"/>
            <a:ext cx="8234362" cy="4704475"/>
          </a:xfrm>
        </p:spPr>
        <p:txBody>
          <a:bodyPr/>
          <a:lstStyle/>
          <a:p>
            <a:pPr algn="l" rtl="0" eaLnBrk="1" hangingPunct="1"/>
            <a:r>
              <a:rPr lang="en-US" b="1" dirty="0" smtClean="0"/>
              <a:t>Ernst &amp; Young</a:t>
            </a:r>
            <a:r>
              <a:rPr lang="en-US" dirty="0" smtClean="0"/>
              <a:t>, for investing the resources necessary to publish the research. </a:t>
            </a:r>
          </a:p>
          <a:p>
            <a:pPr algn="l" rtl="0" eaLnBrk="1" hangingPunct="1"/>
            <a:r>
              <a:rPr lang="en-US" b="1" dirty="0" smtClean="0"/>
              <a:t>Additional Contribution</a:t>
            </a:r>
          </a:p>
          <a:p>
            <a:pPr lvl="1" algn="l" rtl="0"/>
            <a:r>
              <a:rPr lang="en-US" dirty="0" smtClean="0"/>
              <a:t>Oren Ofer – for coming up with the idea to use RegEx DoS to increase latency.</a:t>
            </a:r>
          </a:p>
          <a:p>
            <a:pPr lvl="1" algn="l" rtl="0" eaLnBrk="1" hangingPunct="1"/>
            <a:r>
              <a:rPr lang="en-US" dirty="0" smtClean="0"/>
              <a:t>Liran Sheinbox – for creating the demonstration movies for the various exploits of this exposure.</a:t>
            </a:r>
          </a:p>
          <a:p>
            <a:pPr lvl="1" algn="l" rtl="0"/>
            <a:r>
              <a:rPr lang="en-US" dirty="0" smtClean="0"/>
              <a:t>Alexander Ganelis – for creating a sample connection pool exhaustion software for the research.</a:t>
            </a:r>
          </a:p>
          <a:p>
            <a:pPr lvl="1" algn="l" rtl="0" eaLnBrk="1" hangingPunct="1"/>
            <a:endParaRPr lang="en-US" dirty="0" smtClean="0"/>
          </a:p>
          <a:p>
            <a:pPr lvl="1" algn="l" rtl="0" eaLnBrk="1" hangingPunct="1"/>
            <a:endParaRPr lang="en-US" dirty="0" smtClean="0"/>
          </a:p>
          <a:p>
            <a:pPr algn="l" rtl="0" eaLnBrk="1" hangingPunct="1"/>
            <a:endParaRPr lang="en-US" dirty="0" smtClean="0"/>
          </a:p>
          <a:p>
            <a:pPr algn="l" rtl="0" eaLnBrk="1" hangingPunct="1"/>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WorldMap_Rev_Fin_SML"/>
          <p:cNvPicPr>
            <a:picLocks noGrp="1" noChangeAspect="1" noChangeArrowheads="1"/>
          </p:cNvPicPr>
          <p:nvPr>
            <p:ph sz="half" idx="2"/>
          </p:nvPr>
        </p:nvPicPr>
        <p:blipFill>
          <a:blip r:embed="rId3" cstate="print"/>
          <a:srcRect/>
          <a:stretch>
            <a:fillRect/>
          </a:stretch>
        </p:blipFill>
        <p:spPr>
          <a:xfrm>
            <a:off x="3059832" y="2060848"/>
            <a:ext cx="5766205" cy="3278798"/>
          </a:xfrm>
        </p:spPr>
      </p:pic>
      <p:sp>
        <p:nvSpPr>
          <p:cNvPr id="150530" name="Rectangle 7"/>
          <p:cNvSpPr>
            <a:spLocks noGrp="1" noChangeArrowheads="1"/>
          </p:cNvSpPr>
          <p:nvPr>
            <p:ph type="title"/>
          </p:nvPr>
        </p:nvSpPr>
        <p:spPr/>
        <p:txBody>
          <a:bodyPr/>
          <a:lstStyle/>
          <a:p>
            <a:r>
              <a:rPr lang="en-US" sz="2800" dirty="0" smtClean="0"/>
              <a:t>Ernst &amp; Young Advanced Security Center</a:t>
            </a:r>
            <a:endParaRPr lang="en-US" sz="2800" dirty="0"/>
          </a:p>
        </p:txBody>
      </p:sp>
      <p:sp>
        <p:nvSpPr>
          <p:cNvPr id="150531" name="Rectangle 8"/>
          <p:cNvSpPr>
            <a:spLocks noGrp="1" noChangeArrowheads="1"/>
          </p:cNvSpPr>
          <p:nvPr>
            <p:ph sz="half" idx="1"/>
          </p:nvPr>
        </p:nvSpPr>
        <p:spPr/>
        <p:txBody>
          <a:bodyPr/>
          <a:lstStyle/>
          <a:p>
            <a:pPr algn="l" rtl="0"/>
            <a:r>
              <a:rPr lang="en-US" sz="2400" dirty="0"/>
              <a:t>Americas</a:t>
            </a:r>
          </a:p>
          <a:p>
            <a:pPr lvl="1" algn="l" rtl="0"/>
            <a:r>
              <a:rPr lang="en-US" sz="2000" dirty="0" smtClean="0"/>
              <a:t>Hacktics Israel</a:t>
            </a:r>
          </a:p>
          <a:p>
            <a:pPr lvl="1" algn="l" rtl="0"/>
            <a:r>
              <a:rPr lang="en-US" sz="2000" dirty="0" smtClean="0"/>
              <a:t>Houston</a:t>
            </a:r>
            <a:endParaRPr lang="en-US" sz="2000" dirty="0"/>
          </a:p>
          <a:p>
            <a:pPr lvl="1" algn="l" rtl="0"/>
            <a:r>
              <a:rPr lang="en-US" sz="2000" dirty="0"/>
              <a:t>New York</a:t>
            </a:r>
          </a:p>
          <a:p>
            <a:pPr lvl="1" algn="l" rtl="0"/>
            <a:r>
              <a:rPr lang="en-US" sz="2000" dirty="0"/>
              <a:t>Buenos Aires</a:t>
            </a:r>
          </a:p>
          <a:p>
            <a:pPr algn="l" rtl="0"/>
            <a:r>
              <a:rPr lang="en-US" sz="2400" dirty="0" smtClean="0"/>
              <a:t>EMEIA</a:t>
            </a:r>
            <a:endParaRPr lang="en-US" sz="2400" dirty="0"/>
          </a:p>
          <a:p>
            <a:pPr lvl="1" algn="l" rtl="0"/>
            <a:r>
              <a:rPr lang="en-US" sz="2000" dirty="0"/>
              <a:t>Dublin</a:t>
            </a:r>
          </a:p>
          <a:p>
            <a:pPr lvl="1" algn="l" rtl="0"/>
            <a:r>
              <a:rPr lang="en-US" sz="2000" dirty="0"/>
              <a:t>Barcelona</a:t>
            </a:r>
          </a:p>
          <a:p>
            <a:pPr algn="l" rtl="0"/>
            <a:r>
              <a:rPr lang="en-US" sz="2400" dirty="0"/>
              <a:t>Asia Pacific</a:t>
            </a:r>
          </a:p>
          <a:p>
            <a:pPr lvl="1" algn="l" rtl="0"/>
            <a:r>
              <a:rPr lang="en-US" sz="2000" dirty="0"/>
              <a:t>Singapore</a:t>
            </a:r>
          </a:p>
          <a:p>
            <a:pPr lvl="1" algn="l" rtl="0"/>
            <a:r>
              <a:rPr lang="en-US" sz="2000" dirty="0"/>
              <a:t>Melbourne</a:t>
            </a:r>
          </a:p>
        </p:txBody>
      </p:sp>
      <p:sp>
        <p:nvSpPr>
          <p:cNvPr id="11" name="Oval 10"/>
          <p:cNvSpPr/>
          <p:nvPr/>
        </p:nvSpPr>
        <p:spPr bwMode="auto">
          <a:xfrm>
            <a:off x="1922055" y="5195630"/>
            <a:ext cx="76810" cy="307240"/>
          </a:xfrm>
          <a:prstGeom prst="ellipse">
            <a:avLst/>
          </a:prstGeom>
          <a:noFill/>
          <a:ln w="9525" cap="flat" cmpd="sng" algn="ctr">
            <a:noFill/>
            <a:prstDash val="solid"/>
            <a:round/>
            <a:headEnd type="none" w="med" len="med"/>
            <a:tailEnd type="none" w="med" len="med"/>
          </a:ln>
          <a:effectLst/>
        </p:spPr>
        <p:txBody>
          <a:bodyPr vert="horz" wrap="square" lIns="0" tIns="3600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charset="0"/>
            </a:endParaRPr>
          </a:p>
        </p:txBody>
      </p:sp>
      <p:sp>
        <p:nvSpPr>
          <p:cNvPr id="12" name="Oval 11"/>
          <p:cNvSpPr/>
          <p:nvPr/>
        </p:nvSpPr>
        <p:spPr bwMode="auto">
          <a:xfrm>
            <a:off x="1153955" y="4926795"/>
            <a:ext cx="1113745" cy="806505"/>
          </a:xfrm>
          <a:prstGeom prst="ellipse">
            <a:avLst/>
          </a:prstGeom>
          <a:noFill/>
          <a:ln w="9525" cap="flat" cmpd="sng" algn="ctr">
            <a:noFill/>
            <a:prstDash val="solid"/>
            <a:round/>
            <a:headEnd type="none" w="med" len="med"/>
            <a:tailEnd type="none" w="med" len="med"/>
          </a:ln>
          <a:effectLst/>
        </p:spPr>
        <p:txBody>
          <a:bodyPr vert="horz" wrap="square" lIns="0" tIns="3600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ChangeArrowheads="1"/>
          </p:cNvSpPr>
          <p:nvPr/>
        </p:nvSpPr>
        <p:spPr bwMode="gray">
          <a:xfrm>
            <a:off x="455613" y="785813"/>
            <a:ext cx="4357687" cy="4969053"/>
          </a:xfrm>
          <a:prstGeom prst="rect">
            <a:avLst/>
          </a:prstGeom>
          <a:noFill/>
          <a:ln w="12700" algn="ctr">
            <a:noFill/>
            <a:miter lim="800000"/>
            <a:headEnd/>
            <a:tailEnd/>
          </a:ln>
        </p:spPr>
        <p:txBody>
          <a:bodyPr lIns="0" tIns="0" rIns="0" bIns="0">
            <a:spAutoFit/>
          </a:bodyPr>
          <a:lstStyle/>
          <a:p>
            <a:pPr algn="l" defTabSz="873125" eaLnBrk="0" hangingPunct="0">
              <a:spcBef>
                <a:spcPct val="70000"/>
              </a:spcBef>
            </a:pPr>
            <a:r>
              <a:rPr lang="en-US" sz="1300" b="1" dirty="0">
                <a:cs typeface="Times New Roman" pitchFamily="18" charset="0"/>
              </a:rPr>
              <a:t>Ernst &amp; Young</a:t>
            </a:r>
          </a:p>
          <a:p>
            <a:pPr algn="l" defTabSz="873125" eaLnBrk="0" hangingPunct="0">
              <a:spcBef>
                <a:spcPct val="70000"/>
              </a:spcBef>
            </a:pPr>
            <a:r>
              <a:rPr lang="en-US" sz="1300" dirty="0">
                <a:cs typeface="Times New Roman" pitchFamily="18" charset="0"/>
              </a:rPr>
              <a:t>Assurance | Tax | Transactions | Advisory</a:t>
            </a:r>
          </a:p>
          <a:p>
            <a:pPr algn="l" defTabSz="873125" eaLnBrk="0" hangingPunct="0"/>
            <a:endParaRPr lang="en-GB" sz="1100" dirty="0">
              <a:cs typeface="Times New Roman" pitchFamily="18" charset="0"/>
            </a:endParaRPr>
          </a:p>
          <a:p>
            <a:pPr algn="l" defTabSz="873125" eaLnBrk="0" hangingPunct="0"/>
            <a:r>
              <a:rPr lang="en-US" sz="1000" b="1" dirty="0">
                <a:cs typeface="Times New Roman" pitchFamily="18" charset="0"/>
              </a:rPr>
              <a:t>About Ernst &amp; Young</a:t>
            </a:r>
          </a:p>
          <a:p>
            <a:pPr algn="l" defTabSz="873125" eaLnBrk="0" hangingPunct="0"/>
            <a:r>
              <a:rPr lang="en-US" sz="900" dirty="0">
                <a:cs typeface="Times New Roman" pitchFamily="18" charset="0"/>
              </a:rPr>
              <a:t>Ernst &amp; Young is a global leader in assurance, tax, transaction and advisory services. Worldwide, our 130,000 people are united by our shared values and an unwavering commitment to quality. We make a difference by helping our people, our clients and our wider communities achieve potential. </a:t>
            </a:r>
          </a:p>
          <a:p>
            <a:pPr algn="l" defTabSz="873125" eaLnBrk="0" hangingPunct="0"/>
            <a:endParaRPr lang="en-US" sz="900" dirty="0">
              <a:cs typeface="Times New Roman" pitchFamily="18" charset="0"/>
            </a:endParaRPr>
          </a:p>
          <a:p>
            <a:pPr algn="l" defTabSz="873125" eaLnBrk="0" hangingPunct="0"/>
            <a:r>
              <a:rPr lang="en-US" sz="1000" b="1" dirty="0">
                <a:cs typeface="Times New Roman" pitchFamily="18" charset="0"/>
              </a:rPr>
              <a:t>About Ernst &amp; Young’s Technology Risk and Security Services</a:t>
            </a:r>
          </a:p>
          <a:p>
            <a:pPr algn="l" defTabSz="873125" eaLnBrk="0" hangingPunct="0"/>
            <a:r>
              <a:rPr lang="en-US" sz="900" dirty="0">
                <a:cs typeface="Times New Roman" pitchFamily="18" charset="0"/>
              </a:rPr>
              <a:t>Information technology is one of the key enablers for modern organizations to compete. It gives the opportunity to get closer, more focused and faster in responding to customers, and can redefine both the effectiveness and efficiency of operations. But as opportunity grows, so does risk. Effective information technology risk management helps you to improve the competitive advantage of your information technology operations, to make these operations more cost efficient and to manage down the risks related to running your systems. Our 6,000 information technology risk professionals draw on extensive personal experience to give you fresh perspectives and open, objective advice – wherever you are in the world. We work with you to develop an integrated, holistic approach to your information technology risk or to deal with a specific risk and security issue. And because we understand that, to achieve your potential, you need a tailored service as much as consistent methodologies, we work to give you the benefit of our broad sector experience, our deep subject matter knowledge and the latest insights from our work worldwide. It’s how Ernst &amp; Young makes a difference.</a:t>
            </a:r>
          </a:p>
          <a:p>
            <a:pPr algn="l" defTabSz="873125" eaLnBrk="0" hangingPunct="0"/>
            <a:endParaRPr lang="en-US" sz="900" dirty="0">
              <a:cs typeface="Times New Roman" pitchFamily="18" charset="0"/>
            </a:endParaRPr>
          </a:p>
          <a:p>
            <a:pPr algn="l" defTabSz="873125" eaLnBrk="0" hangingPunct="0"/>
            <a:r>
              <a:rPr lang="en-US" sz="1000" dirty="0">
                <a:cs typeface="Times New Roman" pitchFamily="18" charset="0"/>
              </a:rPr>
              <a:t>For more information, please </a:t>
            </a:r>
            <a:r>
              <a:rPr lang="en-US" sz="1000" dirty="0" smtClean="0">
                <a:cs typeface="Times New Roman" pitchFamily="18" charset="0"/>
              </a:rPr>
              <a:t> visit  www.ey.com</a:t>
            </a:r>
            <a:r>
              <a:rPr lang="en-US" sz="1000" dirty="0">
                <a:cs typeface="Times New Roman" pitchFamily="18" charset="0"/>
              </a:rPr>
              <a:t>.</a:t>
            </a:r>
          </a:p>
          <a:p>
            <a:pPr algn="l" defTabSz="873125" eaLnBrk="0" hangingPunct="0">
              <a:lnSpc>
                <a:spcPct val="110000"/>
              </a:lnSpc>
            </a:pPr>
            <a:endParaRPr lang="en-US" sz="1000" dirty="0">
              <a:cs typeface="Times New Roman" pitchFamily="18" charset="0"/>
            </a:endParaRPr>
          </a:p>
          <a:p>
            <a:pPr algn="l" defTabSz="873125" eaLnBrk="0" hangingPunct="0">
              <a:lnSpc>
                <a:spcPct val="110000"/>
              </a:lnSpc>
            </a:pPr>
            <a:r>
              <a:rPr lang="en-US" sz="700" dirty="0">
                <a:cs typeface="Times New Roman" pitchFamily="18" charset="0"/>
              </a:rPr>
              <a:t>© 2008 EYGM Limited. All Rights Reserved.</a:t>
            </a:r>
          </a:p>
          <a:p>
            <a:pPr algn="l" defTabSz="873125" eaLnBrk="0" hangingPunct="0">
              <a:lnSpc>
                <a:spcPct val="130000"/>
              </a:lnSpc>
            </a:pPr>
            <a:r>
              <a:rPr lang="en-US" sz="700" dirty="0">
                <a:cs typeface="Times New Roman" pitchFamily="18" charset="0"/>
              </a:rPr>
              <a:t>Proprietary and confidential. Do not distribute without written permission.</a:t>
            </a:r>
          </a:p>
          <a:p>
            <a:pPr algn="l" defTabSz="873125" eaLnBrk="0" hangingPunct="0"/>
            <a:endParaRPr lang="en-US" sz="700" dirty="0">
              <a:cs typeface="Times New Roman" pitchFamily="18" charset="0"/>
            </a:endParaRPr>
          </a:p>
          <a:p>
            <a:pPr algn="l" defTabSz="873125" eaLnBrk="0" hangingPunct="0"/>
            <a:r>
              <a:rPr lang="en-US" sz="700" dirty="0">
                <a:cs typeface="Times New Roman" pitchFamily="18" charset="0"/>
              </a:rPr>
              <a:t>Ernst &amp; Young refers to the global organization of member firms of Ernst &amp; Young Global Limited, each of which is a separate legal entity. Ernst &amp; Young Global Limited, a UK company limited by guarantee, does not provide services to clients.</a:t>
            </a:r>
            <a:r>
              <a:rPr lang="en-US" sz="900" dirty="0">
                <a:cs typeface="Times New Roman" pitchFamily="18" charset="0"/>
              </a:rPr>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591052"/>
            <a:ext cx="8001000" cy="1261884"/>
          </a:xfrm>
          <a:prstGeom prst="rect">
            <a:avLst/>
          </a:prstGeom>
          <a:noFill/>
        </p:spPr>
        <p:txBody>
          <a:bodyPr wrap="square" rtlCol="0">
            <a:spAutoFit/>
          </a:bodyPr>
          <a:lstStyle/>
          <a:p>
            <a:r>
              <a:rPr lang="en-US" sz="7600" b="1" dirty="0" smtClean="0"/>
              <a:t>Questions</a:t>
            </a:r>
            <a:endParaRPr lang="en-US" sz="7600" b="1" dirty="0"/>
          </a:p>
        </p:txBody>
      </p:sp>
      <p:sp>
        <p:nvSpPr>
          <p:cNvPr id="10" name="Rectangle 7"/>
          <p:cNvSpPr txBox="1">
            <a:spLocks noChangeArrowheads="1"/>
          </p:cNvSpPr>
          <p:nvPr/>
        </p:nvSpPr>
        <p:spPr bwMode="auto">
          <a:xfrm>
            <a:off x="323528" y="3789040"/>
            <a:ext cx="8136904" cy="145939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l" hangingPunct="0"/>
            <a:r>
              <a:rPr lang="en-US" b="1" i="1" dirty="0" smtClean="0">
                <a:hlinkClick r:id="rId2"/>
              </a:rPr>
              <a:t>shay.chen@il.ey.com</a:t>
            </a:r>
            <a:r>
              <a:rPr lang="en-US" b="1" i="1" dirty="0" smtClean="0"/>
              <a:t> </a:t>
            </a:r>
          </a:p>
          <a:p>
            <a:pPr algn="l" hangingPunct="0"/>
            <a:endParaRPr lang="en-US" b="1" i="1" dirty="0" smtClean="0"/>
          </a:p>
          <a:p>
            <a:pPr algn="l"/>
            <a:r>
              <a:rPr lang="en-US" dirty="0" smtClean="0">
                <a:hlinkClick r:id="rId3"/>
              </a:rPr>
              <a:t>http://il.linkedin.com/pub/shay-chen/0/91b/217</a:t>
            </a:r>
            <a:endParaRPr kumimoji="0" lang="en-US" b="0" i="0" u="none" strike="noStrike" kern="0" cap="none" spc="0" normalizeH="0" baseline="0" noProof="0" dirty="0">
              <a:ln>
                <a:noFill/>
              </a:ln>
              <a:solidFill>
                <a:srgbClr val="FF3300"/>
              </a:solidFill>
              <a:effectLst/>
              <a:uLnTx/>
              <a:uFillTx/>
              <a:latin typeface="+mn-lt"/>
              <a:ea typeface="+mn-ea"/>
              <a:cs typeface="+mn-cs"/>
            </a:endParaRPr>
          </a:p>
        </p:txBody>
      </p:sp>
      <p:pic>
        <p:nvPicPr>
          <p:cNvPr id="6" name="question-marks2.jpg" descr="C:\Users\HASC\Pictures\question-marks2.jpg"/>
          <p:cNvPicPr>
            <a:picLocks noChangeAspect="1"/>
          </p:cNvPicPr>
          <p:nvPr/>
        </p:nvPicPr>
        <p:blipFill>
          <a:blip r:embed="rId4" r:link="rId5" cstate="print"/>
          <a:stretch>
            <a:fillRect/>
          </a:stretch>
        </p:blipFill>
        <p:spPr>
          <a:xfrm>
            <a:off x="5605224" y="1268760"/>
            <a:ext cx="2423160" cy="196291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EY regular presentation">
  <a:themeElements>
    <a:clrScheme name="EY dark projection-ready">
      <a:dk1>
        <a:srgbClr val="FFFFFF"/>
      </a:dk1>
      <a:lt1>
        <a:srgbClr val="FFFFFF"/>
      </a:lt1>
      <a:dk2>
        <a:srgbClr val="333333"/>
      </a:dk2>
      <a:lt2>
        <a:srgbClr val="FFD200"/>
      </a:lt2>
      <a:accent1>
        <a:srgbClr val="7F7E82"/>
      </a:accent1>
      <a:accent2>
        <a:srgbClr val="FFD200"/>
      </a:accent2>
      <a:accent3>
        <a:srgbClr val="999999"/>
      </a:accent3>
      <a:accent4>
        <a:srgbClr val="C0C0C0"/>
      </a:accent4>
      <a:accent5>
        <a:srgbClr val="0081AE"/>
      </a:accent5>
      <a:accent6>
        <a:srgbClr val="7FC0D6"/>
      </a:accent6>
      <a:hlink>
        <a:srgbClr val="336699"/>
      </a:hlink>
      <a:folHlink>
        <a:srgbClr val="7030A0"/>
      </a:folHlink>
    </a:clrScheme>
    <a:fontScheme name="EY_Hando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2700">
          <a:solidFill>
            <a:schemeClr val="accent1"/>
          </a:solidFill>
        </a:ln>
      </a:spPr>
      <a:bodyPr rtlCol="0" anchor="t" anchorCtr="0"/>
      <a:lstStyle>
        <a:defPP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Y_Handout 1">
        <a:dk1>
          <a:srgbClr val="646464"/>
        </a:dk1>
        <a:lt1>
          <a:srgbClr val="FFFFFF"/>
        </a:lt1>
        <a:dk2>
          <a:srgbClr val="646464"/>
        </a:dk2>
        <a:lt2>
          <a:srgbClr val="808080"/>
        </a:lt2>
        <a:accent1>
          <a:srgbClr val="808080"/>
        </a:accent1>
        <a:accent2>
          <a:srgbClr val="FFD200"/>
        </a:accent2>
        <a:accent3>
          <a:srgbClr val="FFFFFF"/>
        </a:accent3>
        <a:accent4>
          <a:srgbClr val="545454"/>
        </a:accent4>
        <a:accent5>
          <a:srgbClr val="C0C0C0"/>
        </a:accent5>
        <a:accent6>
          <a:srgbClr val="E7BE00"/>
        </a:accent6>
        <a:hlink>
          <a:srgbClr val="808080"/>
        </a:hlink>
        <a:folHlink>
          <a:srgbClr val="C0C0C0"/>
        </a:folHlink>
      </a:clrScheme>
      <a:clrMap bg1="lt1" tx1="dk1" bg2="lt2" tx2="dk2" accent1="accent1" accent2="accent2" accent3="accent3" accent4="accent4" accent5="accent5" accent6="accent6" hlink="hlink" folHlink="folHlink"/>
    </a:extraClrScheme>
  </a:extraClrSchemeLst>
  <a:custClrLst>
    <a:custClr name="EY Special Use Red (Print and PPT)">
      <a:srgbClr val="F04C3E"/>
    </a:custClr>
    <a:custClr name="EY Special Use Blue (Print)">
      <a:srgbClr val="00A3AE"/>
    </a:custClr>
    <a:custClr name="EY Special Use Blue 50% (Print)">
      <a:srgbClr val="7FD1D6"/>
    </a:custClr>
    <a:custClr name="EY Special Use Purple (Print and PPT)">
      <a:srgbClr val="91278F"/>
    </a:custClr>
    <a:custClr name="EY Special Use Purple 50% (Print and PPT)">
      <a:srgbClr val="C893C7"/>
    </a:custClr>
    <a:custClr name="EY Special Use Green (Print and PPT)">
      <a:srgbClr val="2C973E"/>
    </a:custClr>
    <a:custClr name="EY Special Use Green 50% (Print)">
      <a:srgbClr val="95CB89"/>
    </a:custClr>
    <a:custClr name="EY Yellow 50% (Print)">
      <a:srgbClr val="FFF27F"/>
    </a:custClr>
    <a:custClr name="EY Link Blue">
      <a:srgbClr val="336699"/>
    </a:custClr>
    <a:custClr name="EY Special Use Blue (PPT)">
      <a:srgbClr val="0081AE"/>
    </a:custClr>
    <a:custClr name="EY Special Use Blue 50% (PPT)">
      <a:srgbClr val="7FC0D6"/>
    </a:custClr>
    <a:custClr name="EY Special Use Green 50% (PPT)">
      <a:srgbClr val="95CB9E"/>
    </a:custClr>
    <a:custClr name="EY Yellow 50% PPT)">
      <a:srgbClr val="FFE87F"/>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EY regular presentation</Template>
  <TotalTime>1986</TotalTime>
  <Words>3507</Words>
  <Application>Microsoft Office PowerPoint</Application>
  <PresentationFormat>On-screen Show (4:3)</PresentationFormat>
  <Paragraphs>360</Paragraphs>
  <Slides>46</Slides>
  <Notes>40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EY regular presentation</vt:lpstr>
      <vt:lpstr>Temporal Session  Race Conditions</vt:lpstr>
      <vt:lpstr>Agenda</vt:lpstr>
      <vt:lpstr>Slide 3</vt:lpstr>
      <vt:lpstr>Race Conditions</vt:lpstr>
      <vt:lpstr>Race Conditions With Inherent Latency</vt:lpstr>
      <vt:lpstr>Race Conditions in Session Operations</vt:lpstr>
      <vt:lpstr>Slide 7</vt:lpstr>
      <vt:lpstr>The Challenge</vt:lpstr>
      <vt:lpstr>Temporal Session Race Conditions</vt:lpstr>
      <vt:lpstr>Slide 10</vt:lpstr>
      <vt:lpstr>The Session Mechanism</vt:lpstr>
      <vt:lpstr>The Session Mechanism</vt:lpstr>
      <vt:lpstr>The Session Lifespan in Web Applications</vt:lpstr>
      <vt:lpstr>The Session Lifespan in Web Applications</vt:lpstr>
      <vt:lpstr>Session Puzzles</vt:lpstr>
      <vt:lpstr>Session Puzzles – What’s That?</vt:lpstr>
      <vt:lpstr>Session Puzzling – How Does It Work?</vt:lpstr>
      <vt:lpstr>Session Puzzling – A Simple Example</vt:lpstr>
      <vt:lpstr>Session Puzzling – Demonstration Movies</vt:lpstr>
      <vt:lpstr>Slide 20</vt:lpstr>
      <vt:lpstr>The Lifespan of Session “Leftovers”</vt:lpstr>
      <vt:lpstr>The Lifespan of Session “Leftovers”</vt:lpstr>
      <vt:lpstr>TSRC Exploitation</vt:lpstr>
      <vt:lpstr>Intentional Latency Increment</vt:lpstr>
      <vt:lpstr>Intentional Latency Increment, Cont.</vt:lpstr>
      <vt:lpstr>Layer Targeted ADoS</vt:lpstr>
      <vt:lpstr>Layer Targeted Denial Of Service</vt:lpstr>
      <vt:lpstr>Productive Latency Rules</vt:lpstr>
      <vt:lpstr>Temporal Session Race Conditions</vt:lpstr>
      <vt:lpstr>Initial Samples of Layer Targeted ADoS</vt:lpstr>
      <vt:lpstr>Increasing Latency with RegEx DoS</vt:lpstr>
      <vt:lpstr>Occupying Connections to Increase Latency</vt:lpstr>
      <vt:lpstr>Occupying Connections to Increase Latency</vt:lpstr>
      <vt:lpstr>Occupying Connections to Increase Latency</vt:lpstr>
      <vt:lpstr>Additional Samples of Layer Targeted ADoS</vt:lpstr>
      <vt:lpstr>Intentional Execution of Complex Queries</vt:lpstr>
      <vt:lpstr>Detecting TSRC</vt:lpstr>
      <vt:lpstr>TSRC Mitigation</vt:lpstr>
      <vt:lpstr>Additional Uses for Layer Targeted DoS</vt:lpstr>
      <vt:lpstr>And Finally…</vt:lpstr>
      <vt:lpstr>Additional Resources</vt:lpstr>
      <vt:lpstr>Additional Resources, Cont.</vt:lpstr>
      <vt:lpstr>Acknowledgments</vt:lpstr>
      <vt:lpstr>Ernst &amp; Young Advanced Security Center</vt:lpstr>
      <vt:lpstr>Slide 45</vt:lpstr>
      <vt:lpstr>Slide 46</vt:lpstr>
    </vt:vector>
  </TitlesOfParts>
  <Company>Ernst &amp; Young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Temporal Session Race Conditions</dc:title>
  <dc:creator>shay.chen</dc:creator>
  <cp:lastModifiedBy>shay.chen</cp:lastModifiedBy>
  <cp:revision>321</cp:revision>
  <dcterms:created xsi:type="dcterms:W3CDTF">2011-09-08T17:09:13Z</dcterms:created>
  <dcterms:modified xsi:type="dcterms:W3CDTF">2011-09-19T09:52:17Z</dcterms:modified>
</cp:coreProperties>
</file>