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9" r:id="rId3"/>
    <p:sldId id="323" r:id="rId4"/>
    <p:sldId id="263" r:id="rId5"/>
    <p:sldId id="269" r:id="rId6"/>
    <p:sldId id="292" r:id="rId7"/>
    <p:sldId id="285" r:id="rId8"/>
    <p:sldId id="294" r:id="rId9"/>
    <p:sldId id="300" r:id="rId10"/>
    <p:sldId id="302" r:id="rId11"/>
    <p:sldId id="303" r:id="rId12"/>
    <p:sldId id="296" r:id="rId13"/>
    <p:sldId id="297" r:id="rId14"/>
    <p:sldId id="293" r:id="rId15"/>
    <p:sldId id="286" r:id="rId16"/>
    <p:sldId id="324" r:id="rId17"/>
    <p:sldId id="272" r:id="rId18"/>
    <p:sldId id="287" r:id="rId19"/>
    <p:sldId id="322" r:id="rId20"/>
    <p:sldId id="273" r:id="rId21"/>
    <p:sldId id="309" r:id="rId22"/>
    <p:sldId id="274" r:id="rId23"/>
    <p:sldId id="290" r:id="rId24"/>
    <p:sldId id="289" r:id="rId25"/>
    <p:sldId id="310" r:id="rId26"/>
    <p:sldId id="314" r:id="rId27"/>
    <p:sldId id="312" r:id="rId28"/>
    <p:sldId id="313" r:id="rId29"/>
    <p:sldId id="281" r:id="rId30"/>
    <p:sldId id="315" r:id="rId31"/>
    <p:sldId id="317" r:id="rId32"/>
    <p:sldId id="277" r:id="rId33"/>
    <p:sldId id="318" r:id="rId34"/>
    <p:sldId id="316" r:id="rId35"/>
    <p:sldId id="319" r:id="rId36"/>
    <p:sldId id="321" r:id="rId37"/>
    <p:sldId id="279" r:id="rId38"/>
    <p:sldId id="276" r:id="rId39"/>
    <p:sldId id="320" r:id="rId40"/>
    <p:sldId id="291" r:id="rId41"/>
    <p:sldId id="308" r:id="rId42"/>
    <p:sldId id="304" r:id="rId43"/>
    <p:sldId id="305" r:id="rId44"/>
    <p:sldId id="306" r:id="rId45"/>
    <p:sldId id="27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42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4" descr="D:\Users\ofer\Desktop\19.4.11\seeker_logo_2011_with_tex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" y="0"/>
            <a:ext cx="1306513" cy="126962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8000" t="-1000" r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53E41-BBA1-4A88-854C-7E1177CCAE6F}" type="datetimeFigureOut">
              <a:rPr lang="en-US" smtClean="0"/>
              <a:pPr/>
              <a:t>9/15/2011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709B5-CDFE-4B5B-9998-D3DB2D151C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 userDrawn="1"/>
        </p:nvSpPr>
        <p:spPr bwMode="auto">
          <a:xfrm>
            <a:off x="0" y="6642556"/>
            <a:ext cx="3810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en-US" sz="800" dirty="0" smtClean="0">
                <a:solidFill>
                  <a:schemeClr val="bg1"/>
                </a:solidFill>
                <a:latin typeface="Verdana" pitchFamily="34" charset="0"/>
              </a:rPr>
              <a:t>© </a:t>
            </a:r>
            <a:r>
              <a:rPr lang="en-US" sz="800" dirty="0">
                <a:solidFill>
                  <a:schemeClr val="bg1"/>
                </a:solidFill>
                <a:latin typeface="Verdana" pitchFamily="34" charset="0"/>
              </a:rPr>
              <a:t>2005-2011. All Rights Reserved to </a:t>
            </a:r>
            <a:r>
              <a:rPr lang="en-US" sz="800" dirty="0" smtClean="0">
                <a:solidFill>
                  <a:schemeClr val="bg1"/>
                </a:solidFill>
                <a:latin typeface="Verdana" pitchFamily="34" charset="0"/>
              </a:rPr>
              <a:t>Seeker</a:t>
            </a:r>
            <a:r>
              <a:rPr lang="en-US" sz="800" baseline="0" dirty="0" smtClean="0">
                <a:solidFill>
                  <a:schemeClr val="bg1"/>
                </a:solidFill>
                <a:latin typeface="Verdana" pitchFamily="34" charset="0"/>
              </a:rPr>
              <a:t> Security </a:t>
            </a:r>
            <a:r>
              <a:rPr lang="en-US" sz="800" dirty="0" smtClean="0">
                <a:solidFill>
                  <a:schemeClr val="bg1"/>
                </a:solidFill>
                <a:latin typeface="Verdana" pitchFamily="34" charset="0"/>
              </a:rPr>
              <a:t>Ltd</a:t>
            </a:r>
            <a:r>
              <a:rPr lang="en-US" sz="800" dirty="0">
                <a:solidFill>
                  <a:schemeClr val="bg1"/>
                </a:solidFill>
                <a:latin typeface="Verdana" pitchFamily="34" charset="0"/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358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9600" y="381000"/>
            <a:ext cx="8534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r>
              <a:rPr lang="en-US" sz="6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CMS and Other Giants </a:t>
            </a:r>
          </a:p>
          <a:p>
            <a:r>
              <a:rPr lang="en-US" sz="36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Nightmare of </a:t>
            </a:r>
            <a:r>
              <a:rPr lang="en-US" sz="36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AppSec</a:t>
            </a:r>
            <a:endParaRPr lang="en-US" sz="36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2438400"/>
            <a:ext cx="586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Irene Abezgauz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Product </a:t>
            </a:r>
            <a:r>
              <a:rPr lang="en-US" sz="2400" dirty="0" smtClean="0">
                <a:solidFill>
                  <a:schemeClr val="bg1"/>
                </a:solidFill>
              </a:rPr>
              <a:t>Manager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0" y="6642556"/>
            <a:ext cx="3810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/>
            <a:r>
              <a:rPr lang="en-US" sz="800" dirty="0" smtClean="0">
                <a:solidFill>
                  <a:schemeClr val="bg1"/>
                </a:solidFill>
                <a:latin typeface="Verdana" pitchFamily="34" charset="0"/>
              </a:rPr>
              <a:t>© </a:t>
            </a:r>
            <a:r>
              <a:rPr lang="en-US" sz="800" dirty="0">
                <a:solidFill>
                  <a:schemeClr val="bg1"/>
                </a:solidFill>
                <a:latin typeface="Verdana" pitchFamily="34" charset="0"/>
              </a:rPr>
              <a:t>2005-2011. All Rights Reserved to </a:t>
            </a:r>
            <a:r>
              <a:rPr lang="en-US" sz="800" dirty="0" smtClean="0">
                <a:solidFill>
                  <a:schemeClr val="bg1"/>
                </a:solidFill>
                <a:latin typeface="Verdana" pitchFamily="34" charset="0"/>
              </a:rPr>
              <a:t>Seeker</a:t>
            </a:r>
            <a:r>
              <a:rPr lang="en-US" sz="800" baseline="0" dirty="0" smtClean="0">
                <a:solidFill>
                  <a:schemeClr val="bg1"/>
                </a:solidFill>
                <a:latin typeface="Verdana" pitchFamily="34" charset="0"/>
              </a:rPr>
              <a:t> Security </a:t>
            </a:r>
            <a:r>
              <a:rPr lang="en-US" sz="800" dirty="0" smtClean="0">
                <a:solidFill>
                  <a:schemeClr val="bg1"/>
                </a:solidFill>
                <a:latin typeface="Verdana" pitchFamily="34" charset="0"/>
              </a:rPr>
              <a:t>Ltd</a:t>
            </a:r>
            <a:r>
              <a:rPr lang="en-US" sz="800" dirty="0">
                <a:solidFill>
                  <a:schemeClr val="bg1"/>
                </a:solidFill>
                <a:latin typeface="Verdana" pitchFamily="34" charset="0"/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Seeker Security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ts val="3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Formerly </a:t>
            </a:r>
            <a:r>
              <a:rPr lang="en-US" sz="280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Hacktics</a:t>
            </a: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® (Acquired by EY)</a:t>
            </a:r>
          </a:p>
          <a:p>
            <a:pPr marL="457200" indent="-457200">
              <a:spcBef>
                <a:spcPts val="3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New Generation of Application Security Testing (IAST)</a:t>
            </a:r>
          </a:p>
          <a:p>
            <a:pPr marL="457200" indent="-457200">
              <a:spcBef>
                <a:spcPts val="3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Recognized as Top 10 Most Innovative Companies at RSA® 2010.</a:t>
            </a:r>
          </a:p>
          <a:p>
            <a:pPr marL="457200" indent="-457200">
              <a:spcBef>
                <a:spcPts val="3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Recognized as “Cool Vendor” by Gartner</a:t>
            </a:r>
          </a:p>
          <a:p>
            <a:pPr>
              <a:lnSpc>
                <a:spcPct val="110000"/>
              </a:lnSpc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Application Security is Important!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CMS – Mix of 3</a:t>
            </a:r>
            <a:r>
              <a:rPr lang="en-US" sz="28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Party and Customizations </a:t>
            </a:r>
            <a:endParaRPr lang="en-US" sz="28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Heavy on Code and Content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Hard to Secure Properly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Difficult to Test for Application Security</a:t>
            </a:r>
          </a:p>
          <a:p>
            <a:pPr>
              <a:lnSpc>
                <a:spcPct val="110000"/>
              </a:lnSpc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9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875" y="898394"/>
            <a:ext cx="7315200" cy="530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Agenda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Matters… </a:t>
            </a: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If you need to Secure it ! </a:t>
            </a:r>
            <a:endParaRPr lang="en-US" sz="36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Else </a:t>
            </a:r>
            <a:r>
              <a:rPr lang="en-US" sz="3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Did 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It </a:t>
            </a:r>
            <a:r>
              <a:rPr lang="en-US" sz="3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!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800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Party Platforms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My CMS has Wings! </a:t>
            </a:r>
            <a:r>
              <a:rPr lang="en-US" sz="2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 does Everybody Else’s..</a:t>
            </a:r>
            <a:endParaRPr lang="en-US" sz="28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Help!!! </a:t>
            </a:r>
            <a:r>
              <a:rPr lang="en-US" sz="28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What can You do?? </a:t>
            </a:r>
          </a:p>
          <a:p>
            <a:pPr>
              <a:lnSpc>
                <a:spcPct val="110000"/>
              </a:lnSpc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Matters…</a:t>
            </a:r>
          </a:p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If you need to secure it!</a:t>
            </a: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49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Large amount of pages (thousands and much more …)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Most are static content pages – dynamically generated HTMLs,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 aren’t …</a:t>
            </a: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Dynamic and static content mixed </a:t>
            </a: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55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0" y="1600200"/>
            <a:ext cx="7989418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142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" y="1905000"/>
            <a:ext cx="78581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998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595438"/>
            <a:ext cx="7581900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7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1728788"/>
            <a:ext cx="7677150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34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31" y="1981200"/>
            <a:ext cx="8209738" cy="374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83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981200"/>
            <a:ext cx="7696200" cy="1143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http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://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www.vodafone.com/content/index/about/about_us/money_transfer.html?q=vodafone&amp;start=10&amp;perpage=10&amp;area=all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62000" y="4000500"/>
            <a:ext cx="7696200" cy="1752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http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://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www.vodafone.com/content/index/about/about_us/money_transfer.html?q=related%3A%2Fcontent%2Findex%2Fabout%2Fabout_us%2Fmoney_transfer%2Fnews%2Fsafaricom_in_anotherfirstasm-pesaenterssupermarkets</a:t>
            </a: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38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Often many parameters for each page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 are needed for this specific page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 are passed as a habit and never actually used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For Example – SharePoint Collaboration Document Center – adding a new announcement</a:t>
            </a:r>
          </a:p>
          <a:p>
            <a:pPr>
              <a:lnSpc>
                <a:spcPct val="150000"/>
              </a:lnSpc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50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he-IL" sz="16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62000" y="1447800"/>
            <a:ext cx="7696200" cy="472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MSO_PageHashCode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=11-1773449651&amp;MSOWebPartPage_PostbackSource=&amp;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MSOTlPn_SelectedWpId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=&amp;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MSOTlPn_View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=0&amp;MSOTlPn_ShowSettings=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False&amp;MSOGallery_SelectedLibrary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=&amp;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MSOGallery_FilterString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=&amp;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MSOTlPn_Button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none&amp;__EVENTTARGET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ctl00%24m%24g_0521eb40_6e59_4eeb_8f78_c20b66c8dcea%24ctl00%24ctl02%24ctl00%24toolBarTbl%24RightRptControls%24ctl00%24ctl00%24diidIOSaveItem&amp;__EVENTARGUMENT=&amp;__REQUESTDIGEST=0x757C078B42F882EFF34A131312AC47E01F6F3BECDB0A95043DCC31D76ACA1B0003D9777998AC8C2F0EF95689400DD7A956720CD542AED1B289A36426C21C1351%2C13+Sep+2011+15%3A47%3A26+-0000&amp;_ListSchemaVersion_%7Bccae3ae4-3660-4556-89cb-aab1d923455d%7D=1&amp;MSOSPWebPartManager_DisplayModeName=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Browse&amp;MSOWebPartPage_Shared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=&amp;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MSOLayout_LayoutChanges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=&amp;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MSOLayout_InDesignMode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=&amp;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MSOSPWebPartManager_OldDisplayModeName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Browse&amp;MSOSPWebPartManager_StartWebPartEditingName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false&amp;__LASTFOCUS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&amp;__VIEWSTATE=&amp;__EVENTVALIDATION=%2FwEWDQLT6%2FHJCAKpn5bCCwKN%2F6CDBgL5zYOUAgLqo%2FWeCQLNrvW5AwLZqOGaAgL76ozMDAKL0KiqAgKz7beUCgLsgqilCQLMsJnGAwKx%2Ffn2Cf6RZ0n2OxRqN%2FFdf3g9LSzbuHEp&amp;ctl00%24PlaceHolderSearchArea%24ctl01%24ctl00=http%3A%2F%2Fwin-ids6pjtg3yc%2FDocs&amp;ctl00%24PlaceHolderSearchArea%24ctl01%24SBScopesDDL=&amp;</a:t>
            </a:r>
            <a:r>
              <a:rPr lang="en-US" sz="1000" b="1" dirty="0" err="1">
                <a:latin typeface="Courier New" pitchFamily="49" charset="0"/>
                <a:cs typeface="Courier New" pitchFamily="49" charset="0"/>
              </a:rPr>
              <a:t>InputKeywords</a:t>
            </a:r>
            <a:r>
              <a:rPr lang="en-US" sz="1000" b="1" dirty="0">
                <a:latin typeface="Courier New" pitchFamily="49" charset="0"/>
                <a:cs typeface="Courier New" pitchFamily="49" charset="0"/>
              </a:rPr>
              <a:t>=&amp;ctl00%24m%24g_0521eb40_6e59_4eeb_8f78_c20b66c8dcea%24ctl00%24ctl02%24ctl00%24ctl01%24ctl00%24ctl00%24ctl00%24ctl00%24ctl00%24ctl04%24ctl00%24ctl00%24onetidIOFile=a&amp;ctl00%24m%24g_0521eb40_6e59_4eeb_8f78_c20b66c8dcea%24ctl00%24ctl02%24ctl00%24ctl01%24ctl00%24ctl00%24ctl01%24ctl00%24ctl00%24ctl04%24ctl00%24ctl00%24TextField=&amp;ctl00%24m%24g_0521eb40_6e59_4eeb_8f78_c20b66c8dcea%24ctl00%24ctl02%24ctl00%24ctl05%24ctl00%24owshiddenversion=2&amp;__spDummyText1=&amp;__spDummyText2</a:t>
            </a:r>
            <a:r>
              <a:rPr lang="en-US" sz="1000" b="1" dirty="0" smtClean="0">
                <a:latin typeface="Courier New" pitchFamily="49" charset="0"/>
                <a:cs typeface="Courier New" pitchFamily="49" charset="0"/>
              </a:rPr>
              <a:t>=</a:t>
            </a:r>
            <a:endParaRPr lang="en-US" sz="1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6070684"/>
            <a:ext cx="7809016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b="1" spc="-2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that’s </a:t>
            </a:r>
            <a:r>
              <a:rPr lang="en-US" b="1" spc="-2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over 25 </a:t>
            </a:r>
            <a:r>
              <a:rPr lang="en-US" b="1" spc="-2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parameters! </a:t>
            </a:r>
            <a:endParaRPr lang="he-IL" sz="2000" spc="-2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9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</a:t>
            </a:r>
            <a:endParaRPr lang="en-US" sz="40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he-IL" sz="16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62000" y="1447800"/>
            <a:ext cx="7696200" cy="472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550" dirty="0" err="1"/>
              <a:t>MSO_PageHashCode</a:t>
            </a:r>
            <a:r>
              <a:rPr lang="en-US" sz="550" dirty="0"/>
              <a:t>=11-1773449651&amp;MSOWebPartPage_PostbackSource=&amp;</a:t>
            </a:r>
            <a:r>
              <a:rPr lang="en-US" sz="550" dirty="0" err="1"/>
              <a:t>MSOTlPn_SelectedWpId</a:t>
            </a:r>
            <a:r>
              <a:rPr lang="en-US" sz="550" dirty="0"/>
              <a:t>=&amp;</a:t>
            </a:r>
            <a:r>
              <a:rPr lang="en-US" sz="550" dirty="0" err="1"/>
              <a:t>MSOTlPn_View</a:t>
            </a:r>
            <a:r>
              <a:rPr lang="en-US" sz="550" dirty="0"/>
              <a:t>=0&amp;MSOTlPn_ShowSettings=</a:t>
            </a:r>
            <a:r>
              <a:rPr lang="en-US" sz="550" dirty="0" err="1"/>
              <a:t>False&amp;MSOGallery_SelectedLibrary</a:t>
            </a:r>
            <a:r>
              <a:rPr lang="en-US" sz="550" dirty="0"/>
              <a:t>=&amp;</a:t>
            </a:r>
            <a:r>
              <a:rPr lang="en-US" sz="550" dirty="0" err="1"/>
              <a:t>MSOGallery_FilterString</a:t>
            </a:r>
            <a:r>
              <a:rPr lang="en-US" sz="550" dirty="0"/>
              <a:t>=&amp;</a:t>
            </a:r>
            <a:r>
              <a:rPr lang="en-US" sz="550" dirty="0" err="1"/>
              <a:t>MSOTlPn_Button</a:t>
            </a:r>
            <a:r>
              <a:rPr lang="en-US" sz="550" dirty="0"/>
              <a:t>=</a:t>
            </a:r>
            <a:r>
              <a:rPr lang="en-US" sz="550" dirty="0" err="1"/>
              <a:t>none&amp;__EVENTTARGET</a:t>
            </a:r>
            <a:r>
              <a:rPr lang="en-US" sz="550" dirty="0"/>
              <a:t>=ctl00%24m%24g_3c33714d_6e52_450f_b792_1c56719d1f70%24ctl00%24toolBarTbltop%24RightRptControls%24ctl01%24ctl00%24diidIOSaveItem&amp;__EVENTARGUMENT=&amp;__REQUESTDIGEST=0x07A4F374C689F1DD4E6BE6D8A27EA8B027C8AB38D6DAB67211AC1D7DE7E57911FC117CC2E16AC8258C32FFC9A5EEC1656C57D26BB829725A54358A18FF97F96B%2C13+Sep+2011+15%3A44%3A05+-0000&amp;_ListSchemaVersion_%7Ba3701259-1bf8-4cf3-b120-d584603d38ea%7D=0&amp;MSOSPWebPartManager_DisplayModeName=</a:t>
            </a:r>
            <a:r>
              <a:rPr lang="en-US" sz="550" dirty="0" err="1"/>
              <a:t>Browse&amp;MSOWebPartPage_Shared</a:t>
            </a:r>
            <a:r>
              <a:rPr lang="en-US" sz="550" dirty="0"/>
              <a:t>=&amp;</a:t>
            </a:r>
            <a:r>
              <a:rPr lang="en-US" sz="550" dirty="0" err="1"/>
              <a:t>MSOLayout_LayoutChanges</a:t>
            </a:r>
            <a:r>
              <a:rPr lang="en-US" sz="550" dirty="0"/>
              <a:t>=&amp;</a:t>
            </a:r>
            <a:r>
              <a:rPr lang="en-US" sz="550" dirty="0" err="1"/>
              <a:t>MSOLayout_InDesignMode</a:t>
            </a:r>
            <a:r>
              <a:rPr lang="en-US" sz="550" dirty="0"/>
              <a:t>=&amp;</a:t>
            </a:r>
            <a:r>
              <a:rPr lang="en-US" sz="550" dirty="0" err="1"/>
              <a:t>MSOSPWebPartManager_OldDisplayModeName</a:t>
            </a:r>
            <a:r>
              <a:rPr lang="en-US" sz="550" dirty="0"/>
              <a:t>=</a:t>
            </a:r>
            <a:r>
              <a:rPr lang="en-US" sz="550" dirty="0" err="1"/>
              <a:t>Browse&amp;MSOSPWebPartManager_StartWebPartEditingName</a:t>
            </a:r>
            <a:r>
              <a:rPr lang="en-US" sz="550" dirty="0"/>
              <a:t>=</a:t>
            </a:r>
            <a:r>
              <a:rPr lang="en-US" sz="550" dirty="0" err="1"/>
              <a:t>false&amp;__LASTFOCUS</a:t>
            </a:r>
            <a:r>
              <a:rPr lang="en-US" sz="550" dirty="0"/>
              <a:t>=&amp;__VIEWSTATE=%2FwEPDwUJNjgxOTI1NzMxD2QWAmYPZBYCZg9kFgICAw9kFgoCAQ9kFgIFJmdfM2MzMzcxNGRfNmU1Ml80NTBmX2I3OTJfMWM1NjcxOWQxZjcwD2QWAmYPZBYQAgMPZBYCAgEPZBYGAgEPFgIeB1Zpc2libGVoZAIDD2QWAmYPZBYCAgMPDxYEHg1PbkNsaWVudENsaWNrBSFpZiAoIVByZVNhdmVJdGVtKCkpIHJldHVybiBmYWxzZTseCFRhYkluZGV4AQAAZGQCBQ9kFgJmD2QWAgIDDw8WBh4JQWNjZXNzS2V5BQFDHgRUZXh0BQZDYW5jZWwfAQVYU1RTTmF2aWdhdGUoJ1x1MDAyZkRvY3NcdTAwMmZMaXN0c1x1MDAyZkFubm91bmNlbWVudHNcdTAwMmZBbGxJdGVtcy5hc3B4Jyk7cmV0dXJuIGZhbHNlO2RkAgUPZBYCZg9kFgICAw9kFgJmD2QWCAIBDw8WDh8EBQtBdHRhY2ggRmlsZR4ISW1hZ2VVcmwFHS9fbGF5b3V0cy9pbWFnZXMvYXR0YWNodGIuZ2lmHwMFAUkeC05hdmlnYXRlVXJsBR1qYXZhc2NyaXB0OlVwbG9hZEF0dGFjaG1lbnQoKR8BBR5qYXZhc2NyaXB0OlVwbG9hZEF0dGFjaG1lbnQoKTseEVBlcm1pc3Npb25Db250ZXh0CymKAU1pY3Jvc29mdC5TaGFyZVBvaW50LlV0aWxpdGllcy5QZXJtaXNzaW9uQ29udGV4dCwgTWljcm9zb2Z0LlNoYXJlUG9pbnQsIFZlcnNpb249MTIuMC4wLjAsIEN1bHR1cmU9bmV1dHJhbCwgUHVibGljS2V5VG9rZW49NzFlOWJjZTExMWU5NDI5YwIeC1Blcm1pc3Npb25zKCmAAU1pY3Jvc29mdC5TaGFyZVBvaW50LlNQQmFzZVBlcm1pc3Npb25zLCBNaWNyb3NvZnQuU2hhcmVQb2ludCwgVmVyc2lvbj0xMi4wLjAuMCwgQ3VsdHVyZT1uZXV0cmFsLCBQdWJsaWNLZXlUb2tlbj03MWU5YmNlMTExZTk0MjljDUVkaXRMaXN0SXRlbXNkZAIDDw8WAh8AaGRkAgUPDxYMHwQFC0RlbGV0ZSBJdGVtHwUFHC9fbGF5b3V0cy9pbWFnZXMvZGVsaXRlbS5naWYfAwUBWB8HCysEAh8IKCsFD0RlbGV0ZUxpc3RJdGVtcx8BBSByZXR1cm4gRGVsZXRlSXRlbUNvbmZpcm1hdGlvbigpO2RkAgcPDxYCHgxDUkJ1dHRvbk1vZGULKZ4BTWljcm9zb2Z0LlNoYXJlUG9pbnQuV2ViQ29udHJvbHMuQ2xhaW1SZWxlYXNlVGFza0J1dHRvbitDUkJ1dHRvbk1vZGUsIE1pY3Jvc29mdC5TaGFyZVBvaW50LCBWZXJzaW9uPTEyLjAuMC4wLCBDdWx0dXJlPW5ldXRyYWwsIFB1YmxpY0tleVRva2VuPTcxZTliY2UxMTFlOTQyOWMCZGQCCQ9kFgJmD2QWAgIBD2QWAmYPZBYCAgkPFgIeE1ByZXZpb3VzQ29udHJvbE1vZGULKYgBTWljcm9zb2Z0LlNoYXJlUG9pbnQuV2ViQ29udHJvbHMuU1BDb250cm9sTW9kZSwgTWljcm9zb2Z0LlNoYXJlUG9pbnQsIFZlcnNpb249MTIuMC4wLjAsIEN1bHR1cmU9bmV1dHJhbCwgUHVibGljS2V5VG9rZW49NzFlOWJjZTExMWU5NDI5YwIWAmYPFgIfCgsrBwJkAgsPZBYGZg9kFgICAQ9kFgJmD2QWAgIJDxYCHwoLKwcCFgJmDxYCHwoLKwcCFgJmD2QWAgIBDw8WCh4JTWF4TGVuZ3RoAv8BHwIBAAAeCENzc0NsYXNzBQdtcy1sb25nHgdUb29sVGlwBQVUaXRsZR4EXyFTQgICZGQCAQ9kFgICAQ9kFgJmD2QWAgIJDxYCHwoLKwcCFgJmDxYCHwoLKwcCFgJmD2QWAgIBD2QWAgIBDw8WCh8CAQAAHwwFB21zLWxvbmcfDQUEQm9keR4EUm93cwIPHw4CAhYCHgNkaXIFBG5vbmVkAgIPZBYCAgEPZBYCZg9kFgICCQ8WAh8KCysHAhYCZg8WAh8KCysHAhYCZg9kFgICAQ9kFghmDw8WBh8NBQdFeHBpcmVzHwQFCTkvMTQvMjAxMR4MQXV0b1Bvc3RCYWNraBYCHxEFATBkAgEPEA8WAh4LXyFEYXRhQm91bmRnZBAVGAUxMiBBTQQxIEFNBDIgQU0EMyBBTQQ0IEFNBDUgQU0ENiBBTQQ3IEFNBDggQU0EOSBBTQUxMCBBTQUxMSBBTQUxMiBQTQQxIFBNBDIgUE0EMyBQTQQ0IFBNBDUgUE0ENiBQTQQ3IFBNBDggUE0EOSBQTQUxMCBQTQUxMSBQTRUYBTEyIEFNBDEgQU0EMiBBTQQzIEFNBDQgQU0ENSBBTQQ2IEFNBDcgQU0EOCBBTQQ5IEFNBTEwIEFNBTExIEFNBTEyIFBNBDEgUE0EMiBQTQQzIFBNBDQgUE0ENSBQTQQ2IFBNBDcgUE0EOCBQTQQ5IFBNBTEwIFBNBTExIFBNFCsDGGdnZ2dnZ2dnZ2dnZ2dnZ2dnZ2dnZ2dnZxYBZmQCAg8QDxYCHxJnZBAVDAIwMAIwNQIxMAIxNQIyMAIyNQIzMAIzNQI0MAI0NQI1MAI1NRUMAjAwAjA1AjEwAjE1AjIwAjI1AjMwAjM1AjQwAjQ1AjUwAjU1FCsDDGdnZ2dnZ2dnZ2dnZxYBZmQCAw8PFgIeEkVuYWJsZUNsaWVudFNjcmlwdGhkZAIND2QWAmYPZBYEAgMPFgIfCgsrBwEWAmYPFgIfCgsrBwFkAgUPFgIfCgsrBwEWAmYPFgIfCgsrBwFkAg8PZBYCZg9kFgICAw8WAh8KCysHAhYCZg9kFgICAQ8WAh8EBf4DPFRSIGlkPXtBRkVGNEU4OC1ENjU4LTQ3QUEtQjVBQi05ODlBMDUyNUQzRDN9PjxURCBjbGFzcz0ibXMtdmIiPjxzcGFuIGRpcj0ibHRyIj48YSB0YWJpbmRleD0xIG9uY2xpY2s9IkRpc3BEb2NJdGVtRXgodGhpcywgJ0ZBTFNFJywgJ0ZBTFNFJywgJ0ZBTFNFJywgJ1NoYXJlUG9pbnQuT3BlbkRvY3VtZW50cy4zJykiIGhyZWY9Imh0dHA6Ly93aW4taWRzNnBqdGczeWMvRG9jcy9MaXN0cy9Bbm5vdW5jZW1lbnRzL0F0dGFjaG1lbnRzLzM5L2EudHh0Ij5hLnR4dDwvYT48L3NwYW4%2BJm5ic3A7Jm5ic3A7Jm5ic3A7Jm5ic3A7PC9URD48VEQgY2xhc3M9Im1zLXByb3BlcnR5c2hlZXQiPjxJTUcgYWx0PSdEZWxldGUnIFNSQz0iL19sYXlvdXRzL2ltYWdlcy9yZWN0LmdpZiI%2BJm5ic3A7PGEgdGFiaW5kZXg9MSBocmVmPSJqYXZhc2NyaXB0OlJlbW92ZUF0dGFjaG1lbnRGcm9tU2VydmVyKCd7QUZFRjRFODgtRDY1OC00N0FBLUI1QUItOTg5QTA1MjVEM0QzfScsMSkiPkRlbGV0ZTwvYT48L1REPjwvVFI%2BZAITDxYCHwoLKwcCZAIXD2QWBGYPZBYCAgEPZBYCZg9kFgQCAQ9kFgQCAQ8WAh8KCysHARYCZg8WAh8KCysHAWQCAw8WAh8KCysHARYCZg8WAh8KCysHAWQCAw9kFgQCAQ8WAh8KCysHARYCZg8WAh8KCysHAWQCAw8WAh8KCysHARYCZg8WAh8KCysHAWQCAQ9kFgQCAQ9kFgJmD2QWAgIDDw8WBB8BBSFpZiAoIVByZVNhdmVJdGVtKCkpIHJldHVybiBmYWxzZTsfAgEAAGRkAgMPZBYCZg9kFgICAw8PFgYfAwUBQx8EBQZDYW5jZWwfAQVYU1RTTmF2aWdhdGUoJ1x1MDAyZkRvY3NcdTAwMmZMaXN0c1x1MDAyZkFubm91bmNlbWVudHNcdTAwMmZBbGxJdGVtcy5hc3B4Jyk7cmV0dXJuIGZhbHNlO2RkAgMPZBYEAg0PZBYCZg9kFgYCAQ8WAh8EBSY8c3BhbiBzdHlsZT0ncGFkZGluZy1sZWZ0OjNweCc%2BPC9zcGFuPmQCAw8PFgQfBAUHTXkgU2l0ZR8GBTVodHRwOi8vd2luLWlkczZwanRnM3ljOjgwL015U2l0ZS9fbGF5b3V0cy9NeVNpdGUuYXNweGRkAgUPFgIfBAU5PHNwYW4gc3R5bGU9J3BhZGRpbmctbGVmdDo0cHg7cGFkZGluZy1yaWdodDozcHgnPnw8L3NwYW4%2BZAIPD2QWAmYPZBYCAgMPFgIfBAUBfGQCCQ9kFgICAQ9kFgJmD2QWAgIBDw9kFgIeBWNsYXNzBRhtcy1zYnRhYmxlIG1zLXNidGFibGUtZXhkAgsPZBYCAgMPZBYCZg9kFgQCAg9kFgICAw8WAh8AaGQCAw8PFgIfAwUBL2RkAi8PZBYCAgQPZBYCAgEPZBYCZg8PFgIfAGhkZBgBBUVjdGwwMCRQbGFjZUhvbGRlclRvcE5hdkJhciRQbGFjZUhvbGRlckhvcml6b250YWxOYXYkVG9wTmF2aWdhdGlvbk1lbnUPD2QFFEhvbWVcRG9jdW1lbnQgQ2VudGVyZGmgC8w1IPklANTRTq6iDjFHnwy4&amp;__EVENTVALIDATION=%2FwEWDwLyy5zyDAKpn5bCCwKN%2F6CDBgL5zYOUAgLqo%2FWeCQLNrvW5AwLZuKB7ArusudMFAsze0tYPAsTg25UCAr%2B9mtoLAua14b0IAovagYEIAsOR0e0DAtDfiqYLc2%2BesVFsr0Dn92NbpXGZ53H0Zq0%3D&amp;ctl00%24PlaceHolderSearchArea%24ctl01%24ctl00=http%3A%2F%2Fwin-ids6pjtg3yc%2FDocs&amp;ctl00%24PlaceHolderSearchArea%24ctl01%24SBScopesDDL=&amp;</a:t>
            </a:r>
            <a:r>
              <a:rPr lang="en-US" sz="550" dirty="0" err="1"/>
              <a:t>InputKeywords</a:t>
            </a:r>
            <a:r>
              <a:rPr lang="en-US" sz="550" dirty="0"/>
              <a:t>=&amp;ctl00%24m%24g_3c33714d_6e52_450f_b792_1c56719d1f70%24ctl00%24ctl04%24ctl00%24ctl00%24ctl00%24ctl04%24ctl00%24ctl00%24TextField=asdfasdf&amp;ctl00%24m%24g_3c33714d_6e52_450f_b792_1c56719d1f70%24ctl00%24ctl04%24ctl01%24ctl00%24ctl00%24ctl04%24ctl00%24ctl00%24TextField=%3Cdiv%3E%3C%2Fdiv%3E&amp;ctl00%24m%24g_3c33714d_6e52_450f_b792_1c56719d1f70%24ctl00%24ctl04%24ctl01%24ctl00%24ctl00%24ctl04%24ctl00%24ctl00%24TextField_spSave=%3CDIV+class%3DExternalClass10DBD7507AA14EB0A345DB965125EACA%3E%0D%0A%3CDIV%3Easdfasdf%3C%2FDIV%3E%3C%2FDIV%3E&amp;ctl00%24m%24g_3c33714d_6e52_450f_b792_1c56719d1f70%24ctl00%24ctl04%24ctl02%24ctl00%24ctl00%24ctl04%24ctl00%24ctl00%24DateTimeField%24DateTimeFieldDate=9%2F14%2F2011&amp;ctl00%24m%24g_3c33714d_6e52_450f_b792_1c56719d1f70%24ctl00%24ctl07%24ctl00%24owshiddenversion=1&amp;attachmentsToBeRemovedFromServer=&amp;</a:t>
            </a:r>
            <a:r>
              <a:rPr lang="en-US" sz="550" dirty="0" err="1"/>
              <a:t>RectGifUrl</a:t>
            </a:r>
            <a:r>
              <a:rPr lang="en-US" sz="550" dirty="0"/>
              <a:t>=%2F_layouts%2Fimages%2Frect.gif&amp;fileupload0=&amp;__spDummyText1=&amp;__spDummyText2=</a:t>
            </a:r>
            <a:endParaRPr lang="he-IL" sz="550" spc="-2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55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6070684"/>
            <a:ext cx="7809016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b="1" spc="-2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That’s just a lot! </a:t>
            </a:r>
            <a:endParaRPr lang="he-IL" sz="2000" spc="-2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1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– 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manual testing… 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Effort Estimation – even if it took only 3 weeks to build it - it won’t take 3 days to test it ! not enough time means hard to reach corners aren’t reached!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Difficulty to map out the application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Hard to Separate between infrastructure and custom code (SharePoint is easy, </a:t>
            </a:r>
            <a:r>
              <a:rPr lang="en-US" sz="24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MyDownloadedCMS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is not) </a:t>
            </a: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17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– 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manual testing… 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Difficulty to map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module relationships 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– it comes in here and goes out … god knows where!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Mixed static and dynamic content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Code often very large, complex or not available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 lot of different user types, components and 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roles	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90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– 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manual testing… 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Think about an application that has 5 user types (</a:t>
            </a:r>
            <a:r>
              <a:rPr lang="en-US" sz="24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Superadmin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site admin, supervisor, normal user, read-only report-generation user)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25 different components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Each user can access only part of the functionality in each component, let’s say 1/3…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Now imagine the nightmare of authorization bypassing testing!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1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– </a:t>
            </a:r>
            <a:r>
              <a:rPr lang="en-US" sz="20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blackbox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scanning… 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Difficulties to Crawl – a lot of pages to crawl, forms to submit, different functionality, JavaScript to parse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Redundant testing of same code that is activated from different locations (i.e. – email to a friend links – 	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19200" y="5181600"/>
            <a:ext cx="76200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http://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www.site.com/somepage.jsp?func=mailToAFriend 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90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– </a:t>
            </a:r>
            <a:r>
              <a:rPr lang="en-US" sz="20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blackbox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scanning… 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URL Rewriting 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/ dynamically generated HTML–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difficulty to identify 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parameters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62000" y="3124200"/>
            <a:ext cx="7696200" cy="609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http://www.ynet.co.il/articles/0,7340,L-4122262,00.html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45177" y="4191000"/>
            <a:ext cx="7696200" cy="1295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b="1" dirty="0">
                <a:latin typeface="Courier New" pitchFamily="49" charset="0"/>
                <a:cs typeface="Courier New" pitchFamily="49" charset="0"/>
              </a:rPr>
              <a:t>http://www.amazon.com/Kindle-Wireless-Reading-Display-Generation/dp/B003FSUDM4/ref=sa_menu_kdp33/183-9381915-3823550</a:t>
            </a:r>
          </a:p>
        </p:txBody>
      </p:sp>
    </p:spTree>
    <p:extLst>
      <p:ext uri="{BB962C8B-B14F-4D97-AF65-F5344CB8AC3E}">
        <p14:creationId xmlns:p14="http://schemas.microsoft.com/office/powerpoint/2010/main" val="83107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Size Matters – 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code analysis… 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Often the code is not available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Sometimes user code is available but not the rest</a:t>
            </a: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 LOT of code to cover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Cross-module relations are difficult to map – too many components to map them all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Massive component reuse – optimization challenges</a:t>
            </a:r>
          </a:p>
          <a:p>
            <a:pPr>
              <a:lnSpc>
                <a:spcPct val="110000"/>
              </a:lnSpc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7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It! </a:t>
            </a:r>
          </a:p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3200" b="1" baseline="30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party platforms… </a:t>
            </a: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60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 – so it’s inherently secure</a:t>
            </a:r>
          </a:p>
          <a:p>
            <a:pPr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(Especially if “Somebody” is a big, 	established software firm…)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… Even if it initially wasn’t, then I didn’t update it for 5 years and also built 1,000,000 lines of insecure code on top of it as “minor changes”</a:t>
            </a: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Lack of knowledge on customizations or security mechanisms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48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647825"/>
            <a:ext cx="7410450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7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147638"/>
            <a:ext cx="3257550" cy="656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dy Else Did It</a:t>
            </a:r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…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71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181" y="1230689"/>
            <a:ext cx="6319838" cy="506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99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45" y="1350169"/>
            <a:ext cx="7441598" cy="522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04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Not using integrated security features – </a:t>
            </a:r>
            <a:r>
              <a:rPr lang="en-US" sz="2400" i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“…Windows SharePoint Services 3.0 provides 33 pre-defined permissions that you can use to allow users to perform specific actions”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Disabling integrated security features </a:t>
            </a:r>
            <a:r>
              <a:rPr lang="en-US" sz="2400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“the XSS defense was preventing me from using special characters, so I disabled it for the entire module…”</a:t>
            </a:r>
            <a:endParaRPr lang="en-US" sz="2400" i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1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Updates and Maintenance 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(not so) good - Somebody else did it… 5 years ago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bad - Somebody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else did it… but I didn’t 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install the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updates 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The ugly - Somebody else did it… and won’t fix it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23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SharePoint File Upload Persistent XSS 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</a:rPr>
              <a:t>Authentication and the ability to write to the SharePoint site are required to exploit this scenario.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Significant </a:t>
            </a:r>
            <a:r>
              <a:rPr lang="en-US" sz="2400" dirty="0">
                <a:solidFill>
                  <a:schemeClr val="bg1"/>
                </a:solidFill>
              </a:rPr>
              <a:t>workarounds exist that allow SharePoint server configurations to be isolated from cross domain exploitation.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SharePoint </a:t>
            </a:r>
            <a:r>
              <a:rPr lang="en-US" sz="2400" dirty="0">
                <a:solidFill>
                  <a:schemeClr val="bg1"/>
                </a:solidFill>
              </a:rPr>
              <a:t>administrators can restrict the uploading of files to SharePoint servers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73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(Just Released! Found by Seeker™) </a:t>
            </a:r>
          </a:p>
          <a:p>
            <a:pPr>
              <a:lnSpc>
                <a:spcPct val="150000"/>
              </a:lnSpc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9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 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SharePoint 2007 Central Administration XSS: </a:t>
            </a:r>
          </a:p>
          <a:p>
            <a:pPr lvl="1">
              <a:lnSpc>
                <a:spcPct val="150000"/>
              </a:lnSpc>
              <a:defRPr/>
            </a:pP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XSS </a:t>
            </a: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Perform Operations on Behalf of Users, Steal 	Information, Take </a:t>
            </a: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T</a:t>
            </a: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heir Cookies, Corrupt Data… </a:t>
            </a:r>
          </a:p>
          <a:p>
            <a:pPr>
              <a:lnSpc>
                <a:spcPct val="150000"/>
              </a:lnSpc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716" y="3200400"/>
            <a:ext cx="4758655" cy="282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63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When placed directly into textbox – encoded on client side to prevent XSS! 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45177" y="1447800"/>
            <a:ext cx="7696200" cy="2667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dirty="0"/>
              <a:t>POST /Reports/Pages/Default.aspx HTTP/1.1 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... </a:t>
            </a:r>
            <a:r>
              <a:rPr lang="en-US" sz="2400" dirty="0"/>
              <a:t>ctl00$MSOTlPn_EditorZone$Edit0g_7aaa0c6d_72f5_4717_9b22_80188ffdbcde$peopleEditor$hiddenSpanData</a:t>
            </a:r>
            <a:r>
              <a:rPr lang="en-US" sz="2400" dirty="0" smtClean="0"/>
              <a:t>=</a:t>
            </a:r>
          </a:p>
          <a:p>
            <a:pPr>
              <a:lnSpc>
                <a:spcPct val="150000"/>
              </a:lnSpc>
              <a:defRPr/>
            </a:pPr>
            <a:r>
              <a:rPr lang="en-US" sz="2400" dirty="0" smtClean="0"/>
              <a:t>&lt;script&gt;alert(“I didn’t do HTML Encoding!")&lt;/</a:t>
            </a:r>
            <a:r>
              <a:rPr lang="en-US" sz="2400" dirty="0"/>
              <a:t>script</a:t>
            </a:r>
            <a:r>
              <a:rPr lang="en-US" sz="2400" dirty="0" smtClean="0"/>
              <a:t>&gt;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275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 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SharePoint 2007 &amp; 2010 Insecure Redirect</a:t>
            </a:r>
          </a:p>
          <a:p>
            <a:pPr>
              <a:lnSpc>
                <a:spcPct val="150000"/>
              </a:lnSpc>
              <a:defRPr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Insecure Redirect </a:t>
            </a: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Sneakily lead users to a malicious website, there do bad things to them. Steal their credentials, tell them lies, have them tell their deepest secrets to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www.evil.com</a:t>
            </a: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!</a:t>
            </a:r>
          </a:p>
          <a:p>
            <a:pPr>
              <a:lnSpc>
                <a:spcPct val="150000"/>
              </a:lnSpc>
              <a:defRPr/>
            </a:pPr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The Vulnerable Parameter  </a:t>
            </a:r>
            <a:r>
              <a:rPr lang="en-US" b="1" i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Source</a:t>
            </a:r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, it’s a </a:t>
            </a: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system wide parameter used in SharePoint for redirects all over. </a:t>
            </a:r>
          </a:p>
          <a:p>
            <a:pPr>
              <a:lnSpc>
                <a:spcPct val="150000"/>
              </a:lnSpc>
              <a:defRPr/>
            </a:pP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Normal Values  </a:t>
            </a:r>
          </a:p>
          <a:p>
            <a:pPr>
              <a:lnSpc>
                <a:spcPct val="150000"/>
              </a:lnSpc>
              <a:defRPr/>
            </a:pPr>
            <a:endParaRPr lang="en-US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	</a:t>
            </a: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946944" y="5791200"/>
            <a:ext cx="76962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Source=/Docs/Announcements/NewForm.aspx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946944" y="5181600"/>
            <a:ext cx="76962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b="1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Source=http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://</a:t>
            </a:r>
            <a:r>
              <a:rPr lang="en-US" b="1" dirty="0" smtClean="0">
                <a:latin typeface="Courier New" pitchFamily="49" charset="0"/>
                <a:cs typeface="Courier New" pitchFamily="49" charset="0"/>
                <a:sym typeface="Wingdings" pitchFamily="2" charset="2"/>
              </a:rPr>
              <a:t>mysite/Docs/Announcements/NewForm.aspx</a:t>
            </a:r>
          </a:p>
        </p:txBody>
      </p:sp>
    </p:spTree>
    <p:extLst>
      <p:ext uri="{BB962C8B-B14F-4D97-AF65-F5344CB8AC3E}">
        <p14:creationId xmlns:p14="http://schemas.microsoft.com/office/powerpoint/2010/main" val="311993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Somebody Else Did It…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Normal Values  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anything inside the site! </a:t>
            </a:r>
          </a:p>
          <a:p>
            <a:pPr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However, this includes:</a:t>
            </a:r>
          </a:p>
          <a:p>
            <a:pPr>
              <a:lnSpc>
                <a:spcPct val="150000"/>
              </a:lnSpc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Actually, it permits anything starting with</a:t>
            </a:r>
          </a:p>
          <a:p>
            <a:pPr>
              <a:lnSpc>
                <a:spcPct val="150000"/>
              </a:lnSpc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For Example: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12520" y="2895600"/>
            <a:ext cx="698368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Source=</a:t>
            </a:r>
            <a:r>
              <a:rPr lang="en-US" b="1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localhost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/Docs/Announcements.NewItem.aspx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62000" y="4329545"/>
            <a:ext cx="4033044" cy="69965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“</a:t>
            </a:r>
            <a:r>
              <a:rPr lang="en-US" b="1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Localhost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” or “127.0.0.1”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62000" y="5594266"/>
            <a:ext cx="5486400" cy="69965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Source=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  <a:sym typeface="Wingdings" pitchFamily="2" charset="2"/>
              </a:rPr>
              <a:t>Localhost.EvilSite.Com</a:t>
            </a:r>
            <a:r>
              <a:rPr lang="en-US" sz="24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 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7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My CMS has Wings!</a:t>
            </a:r>
          </a:p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 Does Everybody Else’s</a:t>
            </a:r>
            <a:endParaRPr lang="en-US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22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My CMS has Wings!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CommunityMS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Widgetization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, Add-Ons, etc.</a:t>
            </a: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UGC – User Generated Content – Web2.0 </a:t>
            </a:r>
          </a:p>
          <a:p>
            <a:pPr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 creates many opportunities for security flaws! 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Administration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&amp; </a:t>
            </a:r>
            <a:r>
              <a:rPr lang="en-US" sz="2400" b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Backoffice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– leaving the admin interface publicly accessible, not testing the admin interface as nobody has access to it. </a:t>
            </a: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58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My CMS has Wings!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Administrative Interfaces? Just Google it!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SharePoint?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Google for </a:t>
            </a:r>
            <a:r>
              <a:rPr lang="en-US" sz="2400" b="1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inurl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:/docs/lists/announcements </a:t>
            </a: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Wordpress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? </a:t>
            </a:r>
          </a:p>
          <a:p>
            <a:pPr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Google for </a:t>
            </a:r>
            <a:r>
              <a:rPr lang="en-US" sz="24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inurl:wp-login.php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6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(remote admin password reset vulnerability, anyone?)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PeopleSoft?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Google for </a:t>
            </a:r>
            <a:r>
              <a:rPr lang="en-US" sz="2400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inurl:maintain_security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35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My CMS has Wings!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took a component, and then my custom code added write permissions to it. It was never secure enough for write permissions. </a:t>
            </a: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Adding components provided by dubious entities… (look what I found on Google! It’s just a widget… )  </a:t>
            </a: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6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My CMS has Wings!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Fresh from the Oven, released in the past week: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000" dirty="0" err="1">
                <a:solidFill>
                  <a:schemeClr val="bg1"/>
                </a:solidFill>
              </a:rPr>
              <a:t>WordPress</a:t>
            </a:r>
            <a:r>
              <a:rPr lang="en-US" sz="2000" dirty="0">
                <a:solidFill>
                  <a:schemeClr val="bg1"/>
                </a:solidFill>
              </a:rPr>
              <a:t> WP e-Commerce Plugin 'cs1' Parameter SQL Injection Vulnerability (14-Sep-2011)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000" dirty="0" err="1">
                <a:solidFill>
                  <a:schemeClr val="bg1"/>
                </a:solidFill>
              </a:rPr>
              <a:t>WordPress</a:t>
            </a:r>
            <a:r>
              <a:rPr lang="en-US" sz="2000" dirty="0">
                <a:solidFill>
                  <a:schemeClr val="bg1"/>
                </a:solidFill>
              </a:rPr>
              <a:t> '</a:t>
            </a:r>
            <a:r>
              <a:rPr lang="en-US" sz="2000" dirty="0" err="1">
                <a:solidFill>
                  <a:schemeClr val="bg1"/>
                </a:solidFill>
              </a:rPr>
              <a:t>comment_post_ID</a:t>
            </a:r>
            <a:r>
              <a:rPr lang="en-US" sz="2000" dirty="0">
                <a:solidFill>
                  <a:schemeClr val="bg1"/>
                </a:solidFill>
              </a:rPr>
              <a:t>' Parameter SQL Injection </a:t>
            </a:r>
            <a:r>
              <a:rPr lang="en-US" sz="2000" dirty="0" smtClean="0">
                <a:solidFill>
                  <a:schemeClr val="bg1"/>
                </a:solidFill>
              </a:rPr>
              <a:t>Vulnerability (12-Sep-2011)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000" dirty="0" err="1">
                <a:solidFill>
                  <a:schemeClr val="bg1"/>
                </a:solidFill>
              </a:rPr>
              <a:t>WordPress</a:t>
            </a:r>
            <a:r>
              <a:rPr lang="en-US" sz="2000" dirty="0">
                <a:solidFill>
                  <a:schemeClr val="bg1"/>
                </a:solidFill>
              </a:rPr>
              <a:t> Easy Comment Uploads Plugin '</a:t>
            </a:r>
            <a:r>
              <a:rPr lang="en-US" sz="2000" dirty="0" err="1">
                <a:solidFill>
                  <a:schemeClr val="bg1"/>
                </a:solidFill>
              </a:rPr>
              <a:t>upload.php</a:t>
            </a:r>
            <a:r>
              <a:rPr lang="en-US" sz="2000" dirty="0">
                <a:solidFill>
                  <a:schemeClr val="bg1"/>
                </a:solidFill>
              </a:rPr>
              <a:t>' Arbitrary File Upload </a:t>
            </a:r>
            <a:r>
              <a:rPr lang="en-US" sz="2000" dirty="0" smtClean="0">
                <a:solidFill>
                  <a:schemeClr val="bg1"/>
                </a:solidFill>
              </a:rPr>
              <a:t>Vulnerability (12-Sep-2011)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2000" dirty="0" err="1">
                <a:solidFill>
                  <a:schemeClr val="bg1"/>
                </a:solidFill>
              </a:rPr>
              <a:t>WordPress</a:t>
            </a:r>
            <a:r>
              <a:rPr lang="en-US" sz="2000" dirty="0">
                <a:solidFill>
                  <a:schemeClr val="bg1"/>
                </a:solidFill>
              </a:rPr>
              <a:t> Tune Library Plugin 'letter' Parameter SQL Injection </a:t>
            </a:r>
            <a:r>
              <a:rPr lang="en-US" sz="2000" dirty="0" smtClean="0">
                <a:solidFill>
                  <a:schemeClr val="bg1"/>
                </a:solidFill>
              </a:rPr>
              <a:t>Vulnerability (10-Sep-2011) 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Font typeface="Arial" charset="0"/>
              <a:buChar char="•"/>
              <a:defRPr/>
            </a:pPr>
            <a:endParaRPr lang="he-IL" sz="2800" spc="-2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52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Help!!!</a:t>
            </a:r>
          </a:p>
          <a:p>
            <a:pPr algn="ctr"/>
            <a:r>
              <a:rPr lang="en-US" sz="3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What can You do??</a:t>
            </a:r>
            <a:endParaRPr lang="en-US" sz="32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98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Help!!!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Provide enough time for thorough security testing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Know which components are present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Buy your platform from a reputable vendor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or test it fully including platform components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Spend time to configure your security tools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Prefer security tools that know your specific platform</a:t>
            </a:r>
          </a:p>
        </p:txBody>
      </p:sp>
    </p:spTree>
    <p:extLst>
      <p:ext uri="{BB962C8B-B14F-4D97-AF65-F5344CB8AC3E}">
        <p14:creationId xmlns:p14="http://schemas.microsoft.com/office/powerpoint/2010/main" val="32826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14400" y="609600"/>
            <a:ext cx="7761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Help!!! </a:t>
            </a:r>
            <a:endParaRPr lang="en-US" sz="54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62000" y="1600200"/>
            <a:ext cx="769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Choose widgets and add-ons from a reputable vendor, and test them properly anyway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Take an expert who knows it to configure it and help you customize it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Use the built-in security features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Update and maintain it!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Secure it like any other development process </a:t>
            </a:r>
          </a:p>
          <a:p>
            <a:pPr>
              <a:lnSpc>
                <a:spcPct val="150000"/>
              </a:lnSpc>
              <a:defRPr/>
            </a:pPr>
            <a:endParaRPr lang="en-US" sz="2400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95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97180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8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Thank You!</a:t>
            </a:r>
            <a:endParaRPr lang="en-US" sz="88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76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7134</TotalTime>
  <Words>1297</Words>
  <Application>Microsoft Office PowerPoint</Application>
  <PresentationFormat>On-screen Show (4:3)</PresentationFormat>
  <Paragraphs>350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Ofer Maor</dc:creator>
  <cp:lastModifiedBy>Irene Abezgauz</cp:lastModifiedBy>
  <cp:revision>95</cp:revision>
  <dcterms:created xsi:type="dcterms:W3CDTF">2011-04-19T06:42:18Z</dcterms:created>
  <dcterms:modified xsi:type="dcterms:W3CDTF">2011-09-15T05:09:12Z</dcterms:modified>
</cp:coreProperties>
</file>