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" ContentType="image/t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7" r:id="rId2"/>
    <p:sldId id="271" r:id="rId3"/>
    <p:sldId id="280" r:id="rId4"/>
    <p:sldId id="279" r:id="rId5"/>
    <p:sldId id="258" r:id="rId6"/>
    <p:sldId id="259" r:id="rId7"/>
    <p:sldId id="260" r:id="rId8"/>
    <p:sldId id="262" r:id="rId9"/>
    <p:sldId id="272" r:id="rId10"/>
    <p:sldId id="273" r:id="rId11"/>
    <p:sldId id="274" r:id="rId12"/>
    <p:sldId id="275" r:id="rId13"/>
    <p:sldId id="276" r:id="rId14"/>
    <p:sldId id="277" r:id="rId15"/>
    <p:sldId id="264" r:id="rId16"/>
    <p:sldId id="281" r:id="rId17"/>
    <p:sldId id="265" r:id="rId18"/>
    <p:sldId id="266" r:id="rId19"/>
    <p:sldId id="267" r:id="rId20"/>
    <p:sldId id="270" r:id="rId21"/>
    <p:sldId id="268" r:id="rId22"/>
    <p:sldId id="269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8F8F8"/>
    <a:srgbClr val="EA7E16"/>
    <a:srgbClr val="EF8217"/>
    <a:srgbClr val="EB8017"/>
    <a:srgbClr val="E77918"/>
    <a:srgbClr val="F58318"/>
    <a:srgbClr val="ED7312"/>
    <a:srgbClr val="EA6E11"/>
    <a:srgbClr val="F788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20" autoAdjust="0"/>
    <p:restoredTop sz="67147" autoAdjust="0"/>
  </p:normalViewPr>
  <p:slideViewPr>
    <p:cSldViewPr snapToGrid="0" snapToObjects="1" showGuides="1">
      <p:cViewPr varScale="1">
        <p:scale>
          <a:sx n="67" d="100"/>
          <a:sy n="67" d="100"/>
        </p:scale>
        <p:origin x="1368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8FC212-F19A-4434-8150-98840154F34B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4563FE-0EB5-4727-825F-D0451ABFD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93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4E2889-2E01-4DF7-81B4-BD12925A2F5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8094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4563FE-0EB5-4727-825F-D0451ABFDBE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433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30" name="Shape 13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lang="en-US" sz="2200" dirty="0" smtClean="0"/>
              <a:t>]</a:t>
            </a: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1204572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94" name="Shape 9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0105475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94" name="Shape 9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16382190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06" name="Shape 10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lang="en-US" sz="2200" dirty="0" smtClean="0"/>
              <a:t>]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8851146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13" name="Shape 11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35688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21" name="Shape 12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lang="en-US" sz="2400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924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30" name="Shape 13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26898586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36" name="Shape 13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35627141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96" name="Shape 1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2112112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256" name="Shape 2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2859234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Shape 31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16" name="Shape 31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36901701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Shape 37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76" name="Shape 37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29821459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4E2889-2E01-4DF7-81B4-BD12925A2F5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0159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4563FE-0EB5-4727-825F-D0451ABFDBE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7687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Shape 40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5" name="Shape 40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rtl="0"/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31730792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Shape 40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5" name="Shape 40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lang="en-US" sz="2200" baseline="0" dirty="0" smtClean="0"/>
          </a:p>
        </p:txBody>
      </p:sp>
    </p:spTree>
    <p:extLst>
      <p:ext uri="{BB962C8B-B14F-4D97-AF65-F5344CB8AC3E}">
        <p14:creationId xmlns:p14="http://schemas.microsoft.com/office/powerpoint/2010/main" val="20609459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4E2889-2E01-4DF7-81B4-BD12925A2F5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9842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4E2889-2E01-4DF7-81B4-BD12925A2F5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0789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4E2889-2E01-4DF7-81B4-BD12925A2F5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3801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Join my research group!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4E2889-2E01-4DF7-81B4-BD12925A2F5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939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2620" y="2279035"/>
            <a:ext cx="6809780" cy="1470025"/>
          </a:xfrm>
        </p:spPr>
        <p:txBody>
          <a:bodyPr/>
          <a:lstStyle>
            <a:lvl1pPr algn="l">
              <a:defRPr>
                <a:solidFill>
                  <a:srgbClr val="D8A51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2620" y="4034810"/>
            <a:ext cx="612398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00468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188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6F7C92-B666-BE4A-87BA-E45BF689715D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9C67AB-B614-C742-93A2-1DCA2D6D2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809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6F7C92-B666-BE4A-87BA-E45BF689715D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415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6F7C92-B666-BE4A-87BA-E45BF689715D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9C67AB-B614-C742-93A2-1DCA2D6D2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028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6F7C92-B666-BE4A-87BA-E45BF689715D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9C67AB-B614-C742-93A2-1DCA2D6D2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266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6F7C92-B666-BE4A-87BA-E45BF689715D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9C67AB-B614-C742-93A2-1DCA2D6D2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971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6F7C92-B666-BE4A-87BA-E45BF689715D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9C67AB-B614-C742-93A2-1DCA2D6D2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914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6F7C92-B666-BE4A-87BA-E45BF689715D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9C67AB-B614-C742-93A2-1DCA2D6D2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569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6F7C92-B666-BE4A-87BA-E45BF689715D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9C67AB-B614-C742-93A2-1DCA2D6D2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629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6F7C92-B666-BE4A-87BA-E45BF689715D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9C67AB-B614-C742-93A2-1DCA2D6D2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00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6F7C92-B666-BE4A-87BA-E45BF689715D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9C67AB-B614-C742-93A2-1DCA2D6D2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23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625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672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672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672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672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672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26" name="Shape 26"/>
          <p:cNvSpPr>
            <a:spLocks noGrp="1"/>
          </p:cNvSpPr>
          <p:nvPr>
            <p:ph type="sldNum" sz="quarter" idx="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5919169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1280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179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004685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yos@bgu.ac.i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s://twitter.com/yossioren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hyperlink" Target="mailto:batelgo@bgu.ac.i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t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iss.oy.ne.ro/SpyInTheSandbox#WPI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hyperlink" Target="http://goo.gl/fuofjB.qr" TargetMode="External"/><Relationship Id="rId4" Type="http://schemas.openxmlformats.org/officeDocument/2006/relationships/image" Target="../media/image26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6700" y="1743075"/>
            <a:ext cx="8648700" cy="3543300"/>
          </a:xfrm>
          <a:prstGeom prst="rect">
            <a:avLst/>
          </a:prstGeom>
          <a:solidFill>
            <a:schemeClr val="bg1">
              <a:alpha val="20392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The Spy in the Sandbox: Practical Cache Attacks in </a:t>
            </a:r>
            <a:r>
              <a:rPr lang="en-US" dirty="0" err="1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Javascript</a:t>
            </a:r>
            <a:r>
              <a:rPr lang="en-US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and their Implications</a:t>
            </a:r>
            <a:endParaRPr lang="en-US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1" y="4034810"/>
            <a:ext cx="8629650" cy="246124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OWASP </a:t>
            </a:r>
            <a:r>
              <a:rPr lang="en-US" dirty="0" err="1" smtClean="0"/>
              <a:t>AppSec</a:t>
            </a:r>
            <a:r>
              <a:rPr lang="en-US" dirty="0" smtClean="0"/>
              <a:t> Israel, 13/Oct/2015</a:t>
            </a:r>
          </a:p>
          <a:p>
            <a:r>
              <a:rPr lang="en-US" dirty="0" smtClean="0"/>
              <a:t>Yossi Oren, Ben </a:t>
            </a:r>
            <a:r>
              <a:rPr lang="en-US" dirty="0" err="1" smtClean="0"/>
              <a:t>Gurion</a:t>
            </a:r>
            <a:r>
              <a:rPr lang="en-US" dirty="0" smtClean="0"/>
              <a:t> University</a:t>
            </a:r>
          </a:p>
          <a:p>
            <a:r>
              <a:rPr lang="en-US" dirty="0" smtClean="0">
                <a:hlinkClick r:id="rId3"/>
              </a:rPr>
              <a:t>yos@bgu.ac.il</a:t>
            </a:r>
            <a:r>
              <a:rPr lang="en-US" dirty="0" smtClean="0"/>
              <a:t>,          </a:t>
            </a:r>
            <a:r>
              <a:rPr lang="en-US" dirty="0" smtClean="0">
                <a:hlinkClick r:id="rId4"/>
              </a:rPr>
              <a:t>@</a:t>
            </a:r>
            <a:r>
              <a:rPr lang="en-US" dirty="0" err="1" smtClean="0">
                <a:hlinkClick r:id="rId4"/>
              </a:rPr>
              <a:t>yossioren</a:t>
            </a:r>
            <a:endParaRPr lang="en-US" dirty="0" smtClean="0"/>
          </a:p>
          <a:p>
            <a:endParaRPr lang="en-US" i="1" dirty="0" smtClean="0"/>
          </a:p>
          <a:p>
            <a:r>
              <a:rPr lang="en-US" i="1" dirty="0" smtClean="0"/>
              <a:t>Joint </a:t>
            </a:r>
            <a:r>
              <a:rPr lang="en-US" i="1" dirty="0"/>
              <a:t>work </a:t>
            </a:r>
            <a:r>
              <a:rPr lang="en-US" i="1" dirty="0" smtClean="0"/>
              <a:t>with </a:t>
            </a:r>
            <a:r>
              <a:rPr lang="en-US" i="1" dirty="0" err="1"/>
              <a:t>Vasileios</a:t>
            </a:r>
            <a:r>
              <a:rPr lang="en-US" i="1" dirty="0"/>
              <a:t> P. </a:t>
            </a:r>
            <a:r>
              <a:rPr lang="en-US" i="1" dirty="0" err="1"/>
              <a:t>Kemerlis</a:t>
            </a:r>
            <a:r>
              <a:rPr lang="en-US" i="1" dirty="0"/>
              <a:t>, </a:t>
            </a:r>
            <a:r>
              <a:rPr lang="en-US" i="1" dirty="0" err="1"/>
              <a:t>Simha</a:t>
            </a:r>
            <a:r>
              <a:rPr lang="en-US" i="1" dirty="0"/>
              <a:t> </a:t>
            </a:r>
            <a:r>
              <a:rPr lang="en-US" i="1" dirty="0" err="1" smtClean="0"/>
              <a:t>Sethumadhavan</a:t>
            </a:r>
            <a:r>
              <a:rPr lang="en-US" i="1" dirty="0" smtClean="0"/>
              <a:t> and </a:t>
            </a:r>
            <a:r>
              <a:rPr lang="en-US" i="1" dirty="0" err="1"/>
              <a:t>Angelos</a:t>
            </a:r>
            <a:r>
              <a:rPr lang="en-US" i="1" dirty="0"/>
              <a:t> D. </a:t>
            </a:r>
            <a:r>
              <a:rPr lang="en-US" i="1" dirty="0" err="1"/>
              <a:t>Keromytis</a:t>
            </a:r>
            <a:r>
              <a:rPr lang="en-US" i="1" dirty="0"/>
              <a:t> </a:t>
            </a:r>
            <a:endParaRPr lang="en-US" i="1" dirty="0" smtClean="0"/>
          </a:p>
          <a:p>
            <a:endParaRPr lang="en-US" dirty="0"/>
          </a:p>
        </p:txBody>
      </p:sp>
      <p:pic>
        <p:nvPicPr>
          <p:cNvPr id="1026" name="Picture 2" descr="https://appsecil2015.sched.org/img/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675" y="346694"/>
            <a:ext cx="3423997" cy="1075706"/>
          </a:xfrm>
          <a:prstGeom prst="rect">
            <a:avLst/>
          </a:prstGeom>
          <a:noFill/>
          <a:effectLst>
            <a:glow rad="101600">
              <a:schemeClr val="bg1"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474" y="4721982"/>
            <a:ext cx="621543" cy="621543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40821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rgbClr val="EF8217"/>
            </a:gs>
            <a:gs pos="22000">
              <a:srgbClr val="E77918"/>
            </a:gs>
            <a:gs pos="100000">
              <a:srgbClr val="EA7E16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\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33204" y="0"/>
            <a:ext cx="6449860" cy="5091545"/>
          </a:xfrm>
          <a:prstGeom prst="rect">
            <a:avLst/>
          </a:prstGeom>
          <a:ln>
            <a:solidFill>
              <a:schemeClr val="accent1"/>
            </a:solidFill>
          </a:ln>
          <a:effectLst>
            <a:softEdge rad="31750"/>
          </a:effectLst>
        </p:spPr>
      </p:pic>
      <p:sp>
        <p:nvSpPr>
          <p:cNvPr id="6" name="Shape 109"/>
          <p:cNvSpPr txBox="1">
            <a:spLocks/>
          </p:cNvSpPr>
          <p:nvPr/>
        </p:nvSpPr>
        <p:spPr>
          <a:xfrm>
            <a:off x="457200" y="5091545"/>
            <a:ext cx="7855527" cy="176645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Want to keep your job? </a:t>
            </a:r>
            <a:r>
              <a:rPr lang="en-US" dirty="0" smtClean="0">
                <a:solidFill>
                  <a:schemeClr val="bg1"/>
                </a:solidFill>
              </a:rPr>
              <a:t>We got you covered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Want </a:t>
            </a:r>
            <a:r>
              <a:rPr lang="en-US" dirty="0">
                <a:solidFill>
                  <a:schemeClr val="bg1"/>
                </a:solidFill>
              </a:rPr>
              <a:t>to </a:t>
            </a:r>
            <a:r>
              <a:rPr lang="en-US" dirty="0" smtClean="0">
                <a:solidFill>
                  <a:schemeClr val="bg1"/>
                </a:solidFill>
              </a:rPr>
              <a:t>jump in? </a:t>
            </a:r>
            <a:r>
              <a:rPr lang="en-US" dirty="0">
                <a:solidFill>
                  <a:schemeClr val="bg1"/>
                </a:solidFill>
              </a:rPr>
              <a:t>We got you </a:t>
            </a:r>
            <a:r>
              <a:rPr lang="en-US" dirty="0" smtClean="0">
                <a:solidFill>
                  <a:schemeClr val="bg1"/>
                </a:solidFill>
              </a:rPr>
              <a:t>covered</a:t>
            </a:r>
            <a:r>
              <a:rPr lang="he-IL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Only 62 minutes from </a:t>
            </a:r>
            <a:r>
              <a:rPr lang="en-US" dirty="0" err="1" smtClean="0">
                <a:solidFill>
                  <a:schemeClr val="bg1"/>
                </a:solidFill>
              </a:rPr>
              <a:t>Azrieli</a:t>
            </a:r>
            <a:r>
              <a:rPr lang="en-US" dirty="0" smtClean="0">
                <a:solidFill>
                  <a:schemeClr val="bg1"/>
                </a:solidFill>
              </a:rPr>
              <a:t>! (closer than </a:t>
            </a:r>
            <a:r>
              <a:rPr lang="en-US" dirty="0" err="1" smtClean="0">
                <a:solidFill>
                  <a:schemeClr val="bg1"/>
                </a:solidFill>
              </a:rPr>
              <a:t>Hertzliya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More info: </a:t>
            </a:r>
            <a:r>
              <a:rPr lang="en-US" dirty="0" smtClean="0">
                <a:solidFill>
                  <a:schemeClr val="bg1"/>
                </a:solidFill>
                <a:hlinkClick r:id="rId4"/>
              </a:rPr>
              <a:t>batelgo@bgu.ac.il</a:t>
            </a:r>
            <a:r>
              <a:rPr lang="en-US" dirty="0" smtClean="0">
                <a:solidFill>
                  <a:schemeClr val="bg1"/>
                </a:solidFill>
              </a:rPr>
              <a:t>, or talk to me!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68" y="0"/>
            <a:ext cx="1992359" cy="1759527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455828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490727">
              <a:defRPr sz="6719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4724" dirty="0" err="1" smtClean="0">
                <a:solidFill>
                  <a:schemeClr val="tx2"/>
                </a:solidFill>
              </a:rPr>
              <a:t>Capisce</a:t>
            </a:r>
            <a:r>
              <a:rPr lang="en-US" sz="4724" dirty="0" smtClean="0">
                <a:solidFill>
                  <a:schemeClr val="tx2"/>
                </a:solidFill>
              </a:rPr>
              <a:t>?</a:t>
            </a:r>
            <a:endParaRPr sz="4724" dirty="0">
              <a:solidFill>
                <a:schemeClr val="tx2"/>
              </a:solidFill>
            </a:endParaRPr>
          </a:p>
        </p:txBody>
      </p:sp>
      <p:sp>
        <p:nvSpPr>
          <p:cNvPr id="124" name="Shape 124"/>
          <p:cNvSpPr>
            <a:spLocks noGrp="1"/>
          </p:cNvSpPr>
          <p:nvPr>
            <p:ph type="body" idx="1"/>
          </p:nvPr>
        </p:nvSpPr>
        <p:spPr>
          <a:xfrm>
            <a:off x="5500687" y="1669256"/>
            <a:ext cx="2973586" cy="4420195"/>
          </a:xfrm>
          <a:prstGeom prst="rect">
            <a:avLst/>
          </a:prstGeom>
        </p:spPr>
        <p:txBody>
          <a:bodyPr/>
          <a:lstStyle/>
          <a:p>
            <a:pPr marL="303152" indent="-303152" defTabSz="398428">
              <a:spcBef>
                <a:spcPts val="2812"/>
              </a:spcBef>
              <a:defRPr sz="1800">
                <a:solidFill>
                  <a:srgbClr val="000000"/>
                </a:solidFill>
              </a:defRPr>
            </a:pPr>
            <a:r>
              <a:rPr sz="2592" dirty="0" smtClean="0">
                <a:solidFill>
                  <a:schemeClr val="tx2"/>
                </a:solidFill>
              </a:rPr>
              <a:t>Mapping strategy</a:t>
            </a:r>
          </a:p>
          <a:p>
            <a:pPr marL="303152" indent="-303152" defTabSz="398428">
              <a:spcBef>
                <a:spcPts val="2812"/>
              </a:spcBef>
              <a:defRPr sz="1800">
                <a:solidFill>
                  <a:srgbClr val="000000"/>
                </a:solidFill>
              </a:defRPr>
            </a:pPr>
            <a:r>
              <a:rPr sz="2592" dirty="0" smtClean="0">
                <a:solidFill>
                  <a:schemeClr val="tx2"/>
                </a:solidFill>
              </a:rPr>
              <a:t>Sets, lines and associativity</a:t>
            </a:r>
          </a:p>
          <a:p>
            <a:pPr marL="303152" indent="-303152" defTabSz="398428">
              <a:spcBef>
                <a:spcPts val="2812"/>
              </a:spcBef>
              <a:defRPr sz="1800">
                <a:solidFill>
                  <a:srgbClr val="000000"/>
                </a:solidFill>
              </a:defRPr>
            </a:pPr>
            <a:r>
              <a:rPr sz="2592" dirty="0" smtClean="0">
                <a:solidFill>
                  <a:schemeClr val="tx2"/>
                </a:solidFill>
              </a:rPr>
              <a:t>Replacement policy</a:t>
            </a:r>
          </a:p>
          <a:p>
            <a:pPr marL="303152" indent="-303152" defTabSz="398428">
              <a:spcBef>
                <a:spcPts val="2812"/>
              </a:spcBef>
              <a:defRPr sz="1800">
                <a:solidFill>
                  <a:srgbClr val="000000"/>
                </a:solidFill>
              </a:defRPr>
            </a:pPr>
            <a:r>
              <a:rPr sz="2592" dirty="0" smtClean="0">
                <a:solidFill>
                  <a:schemeClr val="tx2"/>
                </a:solidFill>
              </a:rPr>
              <a:t>Cache slicing</a:t>
            </a:r>
          </a:p>
          <a:p>
            <a:pPr marL="303152" indent="-303152" defTabSz="398428">
              <a:spcBef>
                <a:spcPts val="2812"/>
              </a:spcBef>
              <a:defRPr sz="1800">
                <a:solidFill>
                  <a:srgbClr val="000000"/>
                </a:solidFill>
              </a:defRPr>
            </a:pPr>
            <a:r>
              <a:rPr sz="2592" dirty="0" smtClean="0">
                <a:solidFill>
                  <a:schemeClr val="tx2"/>
                </a:solidFill>
              </a:rPr>
              <a:t>Virtual memory</a:t>
            </a:r>
            <a:endParaRPr sz="2592" dirty="0">
              <a:solidFill>
                <a:schemeClr val="tx2"/>
              </a:solidFill>
            </a:endParaRPr>
          </a:p>
        </p:txBody>
      </p:sp>
      <p:pic>
        <p:nvPicPr>
          <p:cNvPr id="125" name="pasted-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45394" y="1771711"/>
            <a:ext cx="4484259" cy="452008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17023180"/>
      </p:ext>
    </p:extLst>
  </p:cSld>
  <p:clrMapOvr>
    <a:masterClrMapping/>
  </p:clrMapOvr>
  <p:transition spd="med"/>
  <p:timing>
    <p:tnLst>
      <p:par>
        <p:cTn id="1" dur="indefinite" restart="never" fill="hold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mtClean="0"/>
              <a:t>Side-Channel Attacks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2" name="Shape 9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4</a:t>
            </a:fld>
            <a:endParaRPr lang="en-US"/>
          </a:p>
        </p:txBody>
      </p:sp>
      <p:grpSp>
        <p:nvGrpSpPr>
          <p:cNvPr id="82" name="Group 82"/>
          <p:cNvGrpSpPr/>
          <p:nvPr/>
        </p:nvGrpSpPr>
        <p:grpSpPr>
          <a:xfrm>
            <a:off x="55044" y="3661298"/>
            <a:ext cx="2694632" cy="641580"/>
            <a:chOff x="0" y="17433"/>
            <a:chExt cx="3832364" cy="912467"/>
          </a:xfrm>
        </p:grpSpPr>
        <p:sp>
          <p:nvSpPr>
            <p:cNvPr id="80" name="Shape 80"/>
            <p:cNvSpPr/>
            <p:nvPr/>
          </p:nvSpPr>
          <p:spPr>
            <a:xfrm>
              <a:off x="0" y="17433"/>
              <a:ext cx="3832365" cy="912469"/>
            </a:xfrm>
            <a:prstGeom prst="rightArrow">
              <a:avLst>
                <a:gd name="adj1" fmla="val 50000"/>
                <a:gd name="adj2" fmla="val 35156"/>
              </a:avLst>
            </a:prstGeom>
            <a:solidFill>
              <a:srgbClr val="F0AD00"/>
            </a:solidFill>
            <a:ln w="25400" cap="flat">
              <a:solidFill>
                <a:srgbClr val="AF7E00"/>
              </a:solidFill>
              <a:prstDash val="solid"/>
              <a:bevel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42915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1687">
                <a:latin typeface="+mj-lt"/>
              </a:endParaRPr>
            </a:p>
          </p:txBody>
        </p:sp>
        <p:sp>
          <p:nvSpPr>
            <p:cNvPr id="81" name="Shape 81"/>
            <p:cNvSpPr/>
            <p:nvPr/>
          </p:nvSpPr>
          <p:spPr>
            <a:xfrm>
              <a:off x="0" y="51655"/>
              <a:ext cx="3604250" cy="8440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914400">
                <a:defRPr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sz="2531">
                  <a:solidFill>
                    <a:srgbClr val="FFFFFF"/>
                  </a:solidFill>
                  <a:latin typeface="+mj-lt"/>
                </a:rPr>
                <a:t>Input</a:t>
              </a:r>
            </a:p>
          </p:txBody>
        </p:sp>
      </p:grpSp>
      <p:grpSp>
        <p:nvGrpSpPr>
          <p:cNvPr id="85" name="Group 85"/>
          <p:cNvGrpSpPr/>
          <p:nvPr/>
        </p:nvGrpSpPr>
        <p:grpSpPr>
          <a:xfrm>
            <a:off x="6235656" y="3662720"/>
            <a:ext cx="2682692" cy="638736"/>
            <a:chOff x="0" y="17356"/>
            <a:chExt cx="3815383" cy="908424"/>
          </a:xfrm>
        </p:grpSpPr>
        <p:sp>
          <p:nvSpPr>
            <p:cNvPr id="83" name="Shape 83"/>
            <p:cNvSpPr/>
            <p:nvPr/>
          </p:nvSpPr>
          <p:spPr>
            <a:xfrm>
              <a:off x="0" y="17356"/>
              <a:ext cx="3815384" cy="908426"/>
            </a:xfrm>
            <a:prstGeom prst="rightArrow">
              <a:avLst>
                <a:gd name="adj1" fmla="val 50000"/>
                <a:gd name="adj2" fmla="val 35156"/>
              </a:avLst>
            </a:prstGeom>
            <a:solidFill>
              <a:srgbClr val="F0AD00"/>
            </a:solidFill>
            <a:ln w="25400" cap="flat">
              <a:solidFill>
                <a:srgbClr val="AF7E00"/>
              </a:solidFill>
              <a:prstDash val="solid"/>
              <a:bevel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42915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1687">
                <a:latin typeface="+mj-lt"/>
              </a:endParaRPr>
            </a:p>
          </p:txBody>
        </p:sp>
        <p:sp>
          <p:nvSpPr>
            <p:cNvPr id="84" name="Shape 84"/>
            <p:cNvSpPr/>
            <p:nvPr/>
          </p:nvSpPr>
          <p:spPr>
            <a:xfrm>
              <a:off x="0" y="51426"/>
              <a:ext cx="3588280" cy="8402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914400">
                <a:defRPr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sz="2531">
                  <a:solidFill>
                    <a:srgbClr val="FFFFFF"/>
                  </a:solidFill>
                  <a:latin typeface="+mj-lt"/>
                </a:rPr>
                <a:t>Output</a:t>
              </a:r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2779543" y="2819209"/>
            <a:ext cx="3690354" cy="2425089"/>
            <a:chOff x="0" y="0"/>
            <a:chExt cx="5248501" cy="3449015"/>
          </a:xfrm>
        </p:grpSpPr>
        <p:sp>
          <p:nvSpPr>
            <p:cNvPr id="86" name="Shape 86"/>
            <p:cNvSpPr/>
            <p:nvPr/>
          </p:nvSpPr>
          <p:spPr>
            <a:xfrm>
              <a:off x="0" y="0"/>
              <a:ext cx="5248502" cy="3449016"/>
            </a:xfrm>
            <a:prstGeom prst="roundRect">
              <a:avLst>
                <a:gd name="adj" fmla="val 11719"/>
              </a:avLst>
            </a:prstGeom>
            <a:solidFill>
              <a:srgbClr val="F0C85F"/>
            </a:solidFill>
            <a:ln w="101600" cap="flat">
              <a:solidFill>
                <a:srgbClr val="AF7E00"/>
              </a:solidFill>
              <a:prstDash val="solid"/>
              <a:bevel/>
            </a:ln>
            <a:effectLst>
              <a:outerShdw blurRad="63500" dist="508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42915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1687">
                <a:latin typeface="+mj-lt"/>
              </a:endParaRPr>
            </a:p>
          </p:txBody>
        </p:sp>
        <p:sp>
          <p:nvSpPr>
            <p:cNvPr id="87" name="Shape 87"/>
            <p:cNvSpPr/>
            <p:nvPr/>
          </p:nvSpPr>
          <p:spPr>
            <a:xfrm>
              <a:off x="168366" y="1377732"/>
              <a:ext cx="4911770" cy="6935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914400">
                <a:defRPr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sz="2531" dirty="0">
                  <a:solidFill>
                    <a:srgbClr val="FFFFFF"/>
                  </a:solidFill>
                  <a:latin typeface="+mj-lt"/>
                </a:rPr>
                <a:t>Secure </a:t>
              </a:r>
              <a:r>
                <a:rPr lang="en-US" sz="2531" dirty="0" smtClean="0">
                  <a:solidFill>
                    <a:srgbClr val="FFFFFF"/>
                  </a:solidFill>
                  <a:latin typeface="+mj-lt"/>
                </a:rPr>
                <a:t>Functionality</a:t>
              </a:r>
              <a:endParaRPr sz="2531" dirty="0">
                <a:solidFill>
                  <a:srgbClr val="FFFFFF"/>
                </a:solidFill>
                <a:latin typeface="+mj-lt"/>
              </a:endParaRPr>
            </a:p>
          </p:txBody>
        </p:sp>
      </p:grpSp>
      <p:grpSp>
        <p:nvGrpSpPr>
          <p:cNvPr id="91" name="Group 91"/>
          <p:cNvGrpSpPr/>
          <p:nvPr/>
        </p:nvGrpSpPr>
        <p:grpSpPr>
          <a:xfrm>
            <a:off x="3939367" y="4506228"/>
            <a:ext cx="1370703" cy="527194"/>
            <a:chOff x="0" y="14326"/>
            <a:chExt cx="1949443" cy="749785"/>
          </a:xfrm>
        </p:grpSpPr>
        <p:sp>
          <p:nvSpPr>
            <p:cNvPr id="89" name="Shape 89"/>
            <p:cNvSpPr/>
            <p:nvPr/>
          </p:nvSpPr>
          <p:spPr>
            <a:xfrm>
              <a:off x="0" y="14326"/>
              <a:ext cx="1949444" cy="749787"/>
            </a:xfrm>
            <a:prstGeom prst="roundRect">
              <a:avLst>
                <a:gd name="adj" fmla="val 11719"/>
              </a:avLst>
            </a:prstGeom>
            <a:gradFill flip="none" rotWithShape="1">
              <a:gsLst>
                <a:gs pos="0">
                  <a:srgbClr val="FFDBB3"/>
                </a:gs>
                <a:gs pos="35000">
                  <a:srgbClr val="FFE5C9"/>
                </a:gs>
                <a:gs pos="100000">
                  <a:srgbClr val="FFF5EB"/>
                </a:gs>
              </a:gsLst>
              <a:lin ang="16200000" scaled="0"/>
            </a:gradFill>
            <a:ln w="12700" cap="flat">
              <a:solidFill>
                <a:srgbClr val="EAA900"/>
              </a:solidFill>
              <a:prstDash val="solid"/>
              <a:bevel/>
            </a:ln>
            <a:effectLst>
              <a:outerShdw blurRad="50800" dist="254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42915"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1687">
                <a:latin typeface="+mj-lt"/>
              </a:endParaRPr>
            </a:p>
          </p:txBody>
        </p:sp>
        <p:sp>
          <p:nvSpPr>
            <p:cNvPr id="90" name="Shape 90"/>
            <p:cNvSpPr/>
            <p:nvPr/>
          </p:nvSpPr>
          <p:spPr>
            <a:xfrm>
              <a:off x="36602" y="42445"/>
              <a:ext cx="1876240" cy="6935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914400">
                <a:defRPr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 algn="ctr">
                <a:defRPr sz="1800"/>
              </a:pPr>
              <a:r>
                <a:rPr sz="2531">
                  <a:latin typeface="+mj-lt"/>
                </a:rPr>
                <a:t>Secret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779543" y="1815896"/>
            <a:ext cx="36903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(In this work: cache attacks)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3251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roup 78"/>
          <p:cNvGrpSpPr/>
          <p:nvPr/>
        </p:nvGrpSpPr>
        <p:grpSpPr>
          <a:xfrm rot="1894924">
            <a:off x="6134256" y="4917381"/>
            <a:ext cx="2682693" cy="638737"/>
            <a:chOff x="0" y="17356"/>
            <a:chExt cx="3815383" cy="908424"/>
          </a:xfrm>
        </p:grpSpPr>
        <p:sp>
          <p:nvSpPr>
            <p:cNvPr id="76" name="Shape 76"/>
            <p:cNvSpPr/>
            <p:nvPr/>
          </p:nvSpPr>
          <p:spPr>
            <a:xfrm>
              <a:off x="0" y="17356"/>
              <a:ext cx="3815384" cy="908426"/>
            </a:xfrm>
            <a:prstGeom prst="rightArrow">
              <a:avLst>
                <a:gd name="adj1" fmla="val 50000"/>
                <a:gd name="adj2" fmla="val 35156"/>
              </a:avLst>
            </a:prstGeom>
            <a:solidFill>
              <a:srgbClr val="0065C1"/>
            </a:solidFill>
            <a:ln w="25400" cap="flat">
              <a:solidFill>
                <a:srgbClr val="00397A"/>
              </a:solidFill>
              <a:prstDash val="solid"/>
              <a:bevel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42915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1687">
                <a:latin typeface="+mj-lt"/>
              </a:endParaRPr>
            </a:p>
          </p:txBody>
        </p:sp>
        <p:sp>
          <p:nvSpPr>
            <p:cNvPr id="77" name="Shape 77"/>
            <p:cNvSpPr/>
            <p:nvPr/>
          </p:nvSpPr>
          <p:spPr>
            <a:xfrm>
              <a:off x="0" y="51426"/>
              <a:ext cx="3588280" cy="8402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914400">
                <a:defRPr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sz="2531" dirty="0">
                  <a:solidFill>
                    <a:srgbClr val="FFFFFF"/>
                  </a:solidFill>
                  <a:latin typeface="+mj-lt"/>
                </a:rPr>
                <a:t>Side-Channel</a:t>
              </a:r>
            </a:p>
          </p:txBody>
        </p:sp>
      </p:grpSp>
      <p:sp>
        <p:nvSpPr>
          <p:cNvPr id="79" name="Shape 7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mtClean="0"/>
              <a:t>Side-Channel Attacks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2" name="Shape 9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5</a:t>
            </a:fld>
            <a:endParaRPr lang="en-US"/>
          </a:p>
        </p:txBody>
      </p:sp>
      <p:grpSp>
        <p:nvGrpSpPr>
          <p:cNvPr id="82" name="Group 82"/>
          <p:cNvGrpSpPr/>
          <p:nvPr/>
        </p:nvGrpSpPr>
        <p:grpSpPr>
          <a:xfrm>
            <a:off x="55044" y="3661298"/>
            <a:ext cx="2694632" cy="641580"/>
            <a:chOff x="0" y="17433"/>
            <a:chExt cx="3832364" cy="912467"/>
          </a:xfrm>
        </p:grpSpPr>
        <p:sp>
          <p:nvSpPr>
            <p:cNvPr id="80" name="Shape 80"/>
            <p:cNvSpPr/>
            <p:nvPr/>
          </p:nvSpPr>
          <p:spPr>
            <a:xfrm>
              <a:off x="0" y="17433"/>
              <a:ext cx="3832365" cy="912469"/>
            </a:xfrm>
            <a:prstGeom prst="rightArrow">
              <a:avLst>
                <a:gd name="adj1" fmla="val 50000"/>
                <a:gd name="adj2" fmla="val 35156"/>
              </a:avLst>
            </a:prstGeom>
            <a:solidFill>
              <a:srgbClr val="F0AD00"/>
            </a:solidFill>
            <a:ln w="25400" cap="flat">
              <a:solidFill>
                <a:srgbClr val="AF7E00"/>
              </a:solidFill>
              <a:prstDash val="solid"/>
              <a:bevel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42915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1687">
                <a:latin typeface="+mj-lt"/>
              </a:endParaRPr>
            </a:p>
          </p:txBody>
        </p:sp>
        <p:sp>
          <p:nvSpPr>
            <p:cNvPr id="81" name="Shape 81"/>
            <p:cNvSpPr/>
            <p:nvPr/>
          </p:nvSpPr>
          <p:spPr>
            <a:xfrm>
              <a:off x="0" y="51655"/>
              <a:ext cx="3604250" cy="8440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914400">
                <a:defRPr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sz="2531">
                  <a:solidFill>
                    <a:srgbClr val="FFFFFF"/>
                  </a:solidFill>
                  <a:latin typeface="+mj-lt"/>
                </a:rPr>
                <a:t>Input</a:t>
              </a:r>
            </a:p>
          </p:txBody>
        </p:sp>
      </p:grpSp>
      <p:grpSp>
        <p:nvGrpSpPr>
          <p:cNvPr id="85" name="Group 85"/>
          <p:cNvGrpSpPr/>
          <p:nvPr/>
        </p:nvGrpSpPr>
        <p:grpSpPr>
          <a:xfrm>
            <a:off x="6235656" y="3662720"/>
            <a:ext cx="2682692" cy="638736"/>
            <a:chOff x="0" y="17356"/>
            <a:chExt cx="3815383" cy="908424"/>
          </a:xfrm>
        </p:grpSpPr>
        <p:sp>
          <p:nvSpPr>
            <p:cNvPr id="83" name="Shape 83"/>
            <p:cNvSpPr/>
            <p:nvPr/>
          </p:nvSpPr>
          <p:spPr>
            <a:xfrm>
              <a:off x="0" y="17356"/>
              <a:ext cx="3815384" cy="908426"/>
            </a:xfrm>
            <a:prstGeom prst="rightArrow">
              <a:avLst>
                <a:gd name="adj1" fmla="val 50000"/>
                <a:gd name="adj2" fmla="val 35156"/>
              </a:avLst>
            </a:prstGeom>
            <a:solidFill>
              <a:srgbClr val="F0AD00"/>
            </a:solidFill>
            <a:ln w="25400" cap="flat">
              <a:solidFill>
                <a:srgbClr val="AF7E00"/>
              </a:solidFill>
              <a:prstDash val="solid"/>
              <a:bevel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42915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1687">
                <a:latin typeface="+mj-lt"/>
              </a:endParaRPr>
            </a:p>
          </p:txBody>
        </p:sp>
        <p:sp>
          <p:nvSpPr>
            <p:cNvPr id="84" name="Shape 84"/>
            <p:cNvSpPr/>
            <p:nvPr/>
          </p:nvSpPr>
          <p:spPr>
            <a:xfrm>
              <a:off x="0" y="51426"/>
              <a:ext cx="3588280" cy="8402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914400">
                <a:defRPr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sz="2531">
                  <a:solidFill>
                    <a:srgbClr val="FFFFFF"/>
                  </a:solidFill>
                  <a:latin typeface="+mj-lt"/>
                </a:rPr>
                <a:t>Output</a:t>
              </a:r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2779543" y="2819209"/>
            <a:ext cx="3690354" cy="2425089"/>
            <a:chOff x="0" y="0"/>
            <a:chExt cx="5248501" cy="3449015"/>
          </a:xfrm>
        </p:grpSpPr>
        <p:sp>
          <p:nvSpPr>
            <p:cNvPr id="86" name="Shape 86"/>
            <p:cNvSpPr/>
            <p:nvPr/>
          </p:nvSpPr>
          <p:spPr>
            <a:xfrm>
              <a:off x="0" y="0"/>
              <a:ext cx="5248502" cy="3449016"/>
            </a:xfrm>
            <a:prstGeom prst="roundRect">
              <a:avLst>
                <a:gd name="adj" fmla="val 11719"/>
              </a:avLst>
            </a:prstGeom>
            <a:solidFill>
              <a:srgbClr val="F0C85F"/>
            </a:solidFill>
            <a:ln w="101600" cap="flat">
              <a:solidFill>
                <a:srgbClr val="AF7E00"/>
              </a:solidFill>
              <a:prstDash val="solid"/>
              <a:bevel/>
            </a:ln>
            <a:effectLst>
              <a:outerShdw blurRad="63500" dist="50800" dir="2700000" rotWithShape="0">
                <a:srgbClr val="000000">
                  <a:alpha val="4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42915">
                <a:defRPr sz="24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1687">
                <a:latin typeface="+mj-lt"/>
              </a:endParaRPr>
            </a:p>
          </p:txBody>
        </p:sp>
        <p:sp>
          <p:nvSpPr>
            <p:cNvPr id="87" name="Shape 87"/>
            <p:cNvSpPr/>
            <p:nvPr/>
          </p:nvSpPr>
          <p:spPr>
            <a:xfrm>
              <a:off x="168366" y="1377732"/>
              <a:ext cx="4911770" cy="6935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914400">
                <a:defRPr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sz="2531" dirty="0">
                  <a:solidFill>
                    <a:srgbClr val="FFFFFF"/>
                  </a:solidFill>
                  <a:latin typeface="+mj-lt"/>
                </a:rPr>
                <a:t>Secure Device</a:t>
              </a:r>
            </a:p>
          </p:txBody>
        </p:sp>
      </p:grpSp>
      <p:grpSp>
        <p:nvGrpSpPr>
          <p:cNvPr id="91" name="Group 91"/>
          <p:cNvGrpSpPr/>
          <p:nvPr/>
        </p:nvGrpSpPr>
        <p:grpSpPr>
          <a:xfrm>
            <a:off x="3939367" y="4506228"/>
            <a:ext cx="1370703" cy="527194"/>
            <a:chOff x="0" y="14326"/>
            <a:chExt cx="1949443" cy="749785"/>
          </a:xfrm>
        </p:grpSpPr>
        <p:sp>
          <p:nvSpPr>
            <p:cNvPr id="89" name="Shape 89"/>
            <p:cNvSpPr/>
            <p:nvPr/>
          </p:nvSpPr>
          <p:spPr>
            <a:xfrm>
              <a:off x="0" y="14326"/>
              <a:ext cx="1949444" cy="749787"/>
            </a:xfrm>
            <a:prstGeom prst="roundRect">
              <a:avLst>
                <a:gd name="adj" fmla="val 11719"/>
              </a:avLst>
            </a:prstGeom>
            <a:gradFill flip="none" rotWithShape="1">
              <a:gsLst>
                <a:gs pos="0">
                  <a:srgbClr val="FFDBB3"/>
                </a:gs>
                <a:gs pos="35000">
                  <a:srgbClr val="FFE5C9"/>
                </a:gs>
                <a:gs pos="100000">
                  <a:srgbClr val="FFF5EB"/>
                </a:gs>
              </a:gsLst>
              <a:lin ang="16200000" scaled="0"/>
            </a:gradFill>
            <a:ln w="12700" cap="flat">
              <a:solidFill>
                <a:srgbClr val="EAA900"/>
              </a:solidFill>
              <a:prstDash val="solid"/>
              <a:bevel/>
            </a:ln>
            <a:effectLst>
              <a:outerShdw blurRad="50800" dist="254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42915">
                <a:defRPr sz="24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1687">
                <a:latin typeface="+mj-lt"/>
              </a:endParaRPr>
            </a:p>
          </p:txBody>
        </p:sp>
        <p:sp>
          <p:nvSpPr>
            <p:cNvPr id="90" name="Shape 90"/>
            <p:cNvSpPr/>
            <p:nvPr/>
          </p:nvSpPr>
          <p:spPr>
            <a:xfrm>
              <a:off x="36602" y="42445"/>
              <a:ext cx="1876240" cy="6935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914400">
                <a:defRPr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 algn="ctr">
                <a:defRPr sz="1800"/>
              </a:pPr>
              <a:r>
                <a:rPr sz="2531">
                  <a:latin typeface="+mj-lt"/>
                </a:rPr>
                <a:t>Secret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779543" y="1815896"/>
            <a:ext cx="36903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(In this work: cache attacks)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31238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 defTabSz="490727">
              <a:defRPr sz="6719"/>
            </a:lvl1pPr>
          </a:lstStyle>
          <a:p>
            <a:pPr lvl="0"/>
            <a:r>
              <a:rPr lang="en-US" sz="4000" dirty="0" smtClean="0"/>
              <a:t>Side-Channel Attacks are powerful!</a:t>
            </a:r>
            <a:endParaRPr lang="en-US" sz="4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" name="Shape 104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6</a:t>
            </a:fld>
            <a:endParaRPr lang="en-US"/>
          </a:p>
        </p:txBody>
      </p:sp>
      <p:pic>
        <p:nvPicPr>
          <p:cNvPr id="97" name="pasted-image.t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78570" y="2017023"/>
            <a:ext cx="1469999" cy="1302424"/>
          </a:xfrm>
          <a:prstGeom prst="rect">
            <a:avLst/>
          </a:prstGeom>
          <a:ln w="12700">
            <a:miter lim="400000"/>
          </a:ln>
        </p:spPr>
      </p:pic>
      <p:pic>
        <p:nvPicPr>
          <p:cNvPr id="98" name="pasted-image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616426" y="1983159"/>
            <a:ext cx="1813843" cy="1370151"/>
          </a:xfrm>
          <a:prstGeom prst="rect">
            <a:avLst/>
          </a:prstGeom>
          <a:ln w="12700">
            <a:miter lim="400000"/>
          </a:ln>
        </p:spPr>
      </p:pic>
      <p:pic>
        <p:nvPicPr>
          <p:cNvPr id="99" name="pasted-image-small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010131" y="3189833"/>
            <a:ext cx="1863085" cy="2829464"/>
          </a:xfrm>
          <a:prstGeom prst="rect">
            <a:avLst/>
          </a:prstGeom>
          <a:ln w="12700">
            <a:miter lim="400000"/>
          </a:ln>
        </p:spPr>
      </p:pic>
      <p:sp>
        <p:nvSpPr>
          <p:cNvPr id="100" name="Shape 100"/>
          <p:cNvSpPr/>
          <p:nvPr/>
        </p:nvSpPr>
        <p:spPr>
          <a:xfrm>
            <a:off x="1039702" y="6163262"/>
            <a:ext cx="6420668" cy="5913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687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From: An Introduction to Implementation Attacks and Countermeasures, 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1687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Thomas Popp, MEMOCODE 2009</a:t>
            </a:r>
          </a:p>
        </p:txBody>
      </p:sp>
      <p:pic>
        <p:nvPicPr>
          <p:cNvPr id="101" name="pasted-image-filtered.jpe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595319" y="3267021"/>
            <a:ext cx="2922384" cy="26750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" name="pasted-image.tif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 rot="2397279">
            <a:off x="3391164" y="1546996"/>
            <a:ext cx="2361672" cy="236167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549710484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Problem with Side-Channel Attacks</a:t>
            </a:r>
            <a:endParaRPr lang="en-US" dirty="0"/>
          </a:p>
        </p:txBody>
      </p:sp>
      <p:sp>
        <p:nvSpPr>
          <p:cNvPr id="111" name="Shape 11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7</a:t>
            </a:fld>
            <a:endParaRPr lang="en-US"/>
          </a:p>
        </p:txBody>
      </p:sp>
      <p:sp>
        <p:nvSpPr>
          <p:cNvPr id="13" name="Shape 109"/>
          <p:cNvSpPr txBox="1">
            <a:spLocks/>
          </p:cNvSpPr>
          <p:nvPr/>
        </p:nvSpPr>
        <p:spPr>
          <a:xfrm>
            <a:off x="457200" y="1600200"/>
            <a:ext cx="6376737" cy="45310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Most side-channel attacks require “close proximity” to the victim</a:t>
            </a:r>
          </a:p>
          <a:p>
            <a:r>
              <a:rPr lang="en-US" dirty="0" smtClean="0"/>
              <a:t>For cache attacks, this means code execution privileges</a:t>
            </a:r>
          </a:p>
          <a:p>
            <a:r>
              <a:rPr lang="en-US" dirty="0" smtClean="0"/>
              <a:t>No “close proximity” </a:t>
            </a:r>
            <a:r>
              <a:rPr lang="en-US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⇒</a:t>
            </a:r>
            <a:r>
              <a:rPr lang="en-US" dirty="0" smtClean="0"/>
              <a:t> no risk 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⇒</a:t>
            </a:r>
            <a:r>
              <a:rPr lang="en-US" dirty="0" smtClean="0"/>
              <a:t> no countermeasures </a:t>
            </a:r>
          </a:p>
        </p:txBody>
      </p:sp>
      <p:pic>
        <p:nvPicPr>
          <p:cNvPr id="110" name="pasted-image.t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78570" y="2017023"/>
            <a:ext cx="1469999" cy="1302424"/>
          </a:xfrm>
          <a:prstGeom prst="rect">
            <a:avLst/>
          </a:prstGeom>
          <a:ln w="12700">
            <a:miter lim="400000"/>
          </a:ln>
          <a:effectLst>
            <a:glow rad="101600">
              <a:schemeClr val="bg1"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8663739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38889E-6 -3.7037E-7 L 0.6257 -0.0092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85" y="-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In This Work</a:t>
            </a:r>
            <a:endParaRPr lang="en-US" dirty="0"/>
          </a:p>
        </p:txBody>
      </p:sp>
      <p:sp>
        <p:nvSpPr>
          <p:cNvPr id="116" name="Shape 11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6496050" cy="4128029"/>
          </a:xfrm>
        </p:spPr>
        <p:txBody>
          <a:bodyPr/>
          <a:lstStyle/>
          <a:p>
            <a:r>
              <a:rPr lang="en-US" dirty="0" smtClean="0"/>
              <a:t>A cache attack delivered from a webpage</a:t>
            </a:r>
          </a:p>
          <a:p>
            <a:pPr lvl="1"/>
            <a:r>
              <a:rPr lang="en-US" dirty="0" smtClean="0"/>
              <a:t>Minimal requirements from the victim</a:t>
            </a:r>
          </a:p>
          <a:p>
            <a:pPr lvl="1"/>
            <a:r>
              <a:rPr lang="en-US" dirty="0" smtClean="0"/>
              <a:t>Attack is scalable to millions of victims</a:t>
            </a:r>
          </a:p>
          <a:p>
            <a:r>
              <a:rPr lang="en-US" dirty="0" smtClean="0"/>
              <a:t>How to use the attack to compromise the victim’s privacy</a:t>
            </a:r>
            <a:endParaRPr lang="en-US" dirty="0"/>
          </a:p>
        </p:txBody>
      </p:sp>
      <p:sp>
        <p:nvSpPr>
          <p:cNvPr id="119" name="Shape 119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8</a:t>
            </a:fld>
            <a:endParaRPr lang="en-US"/>
          </a:p>
        </p:txBody>
      </p:sp>
      <p:pic>
        <p:nvPicPr>
          <p:cNvPr id="9" name="pasted-image.t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96100" y="1962613"/>
            <a:ext cx="1469999" cy="1302424"/>
          </a:xfrm>
          <a:prstGeom prst="rect">
            <a:avLst/>
          </a:prstGeom>
          <a:ln w="12700">
            <a:miter lim="400000"/>
          </a:ln>
          <a:effectLst>
            <a:glow rad="101600">
              <a:schemeClr val="bg1">
                <a:alpha val="60000"/>
              </a:schemeClr>
            </a:glow>
          </a:effectLst>
        </p:spPr>
      </p:pic>
      <p:pic>
        <p:nvPicPr>
          <p:cNvPr id="8" name="pasted-image.ti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207063" y="1848169"/>
            <a:ext cx="1618230" cy="1607512"/>
          </a:xfrm>
          <a:prstGeom prst="rect">
            <a:avLst/>
          </a:prstGeom>
          <a:ln w="12700">
            <a:miter lim="400000"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026" name="Picture 2" descr="ppi-russian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87327">
            <a:off x="457200" y="-130879"/>
            <a:ext cx="8558535" cy="7173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3381590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1.48148E-6 L 0.00156 0.95023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47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490727">
              <a:defRPr sz="6719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4724" dirty="0" smtClean="0">
                <a:solidFill>
                  <a:schemeClr val="tx2"/>
                </a:solidFill>
              </a:rPr>
              <a:t>Cache, Cache and more Cache</a:t>
            </a:r>
            <a:endParaRPr sz="4724" dirty="0">
              <a:solidFill>
                <a:schemeClr val="tx2"/>
              </a:solidFill>
            </a:endParaRPr>
          </a:p>
        </p:txBody>
      </p:sp>
      <p:sp>
        <p:nvSpPr>
          <p:cNvPr id="124" name="Shape 124"/>
          <p:cNvSpPr>
            <a:spLocks noGrp="1"/>
          </p:cNvSpPr>
          <p:nvPr>
            <p:ph type="body" idx="1"/>
          </p:nvPr>
        </p:nvSpPr>
        <p:spPr>
          <a:xfrm>
            <a:off x="5500687" y="1681956"/>
            <a:ext cx="2973586" cy="4420195"/>
          </a:xfrm>
          <a:prstGeom prst="rect">
            <a:avLst/>
          </a:prstGeom>
        </p:spPr>
        <p:txBody>
          <a:bodyPr/>
          <a:lstStyle/>
          <a:p>
            <a:pPr marL="303152" indent="-303152" defTabSz="398428">
              <a:spcBef>
                <a:spcPts val="2812"/>
              </a:spcBef>
              <a:defRPr sz="1800">
                <a:solidFill>
                  <a:srgbClr val="000000"/>
                </a:solidFill>
              </a:defRPr>
            </a:pPr>
            <a:r>
              <a:rPr sz="2592" dirty="0" smtClean="0">
                <a:solidFill>
                  <a:schemeClr val="tx2"/>
                </a:solidFill>
              </a:rPr>
              <a:t>Mapping strategy</a:t>
            </a:r>
          </a:p>
          <a:p>
            <a:pPr marL="303152" indent="-303152" defTabSz="398428">
              <a:spcBef>
                <a:spcPts val="2812"/>
              </a:spcBef>
              <a:defRPr sz="1800">
                <a:solidFill>
                  <a:srgbClr val="000000"/>
                </a:solidFill>
              </a:defRPr>
            </a:pPr>
            <a:r>
              <a:rPr sz="2592" dirty="0" smtClean="0">
                <a:solidFill>
                  <a:schemeClr val="tx2"/>
                </a:solidFill>
              </a:rPr>
              <a:t>Sets, lines and associativity</a:t>
            </a:r>
          </a:p>
          <a:p>
            <a:pPr marL="303152" indent="-303152" defTabSz="398428">
              <a:spcBef>
                <a:spcPts val="2812"/>
              </a:spcBef>
              <a:defRPr sz="1800">
                <a:solidFill>
                  <a:srgbClr val="000000"/>
                </a:solidFill>
              </a:defRPr>
            </a:pPr>
            <a:r>
              <a:rPr sz="2592" dirty="0" smtClean="0">
                <a:solidFill>
                  <a:schemeClr val="tx2"/>
                </a:solidFill>
              </a:rPr>
              <a:t>Replacement policy</a:t>
            </a:r>
          </a:p>
          <a:p>
            <a:pPr marL="303152" indent="-303152" defTabSz="398428">
              <a:spcBef>
                <a:spcPts val="2812"/>
              </a:spcBef>
              <a:defRPr sz="1800">
                <a:solidFill>
                  <a:srgbClr val="000000"/>
                </a:solidFill>
              </a:defRPr>
            </a:pPr>
            <a:r>
              <a:rPr sz="2592" dirty="0" smtClean="0">
                <a:solidFill>
                  <a:schemeClr val="tx2"/>
                </a:solidFill>
              </a:rPr>
              <a:t>Cache slicing</a:t>
            </a:r>
          </a:p>
          <a:p>
            <a:pPr marL="303152" indent="-303152" defTabSz="398428">
              <a:spcBef>
                <a:spcPts val="2812"/>
              </a:spcBef>
              <a:defRPr sz="1800">
                <a:solidFill>
                  <a:srgbClr val="000000"/>
                </a:solidFill>
              </a:defRPr>
            </a:pPr>
            <a:r>
              <a:rPr sz="2592" dirty="0" smtClean="0">
                <a:solidFill>
                  <a:schemeClr val="tx2"/>
                </a:solidFill>
              </a:rPr>
              <a:t>Virtual memory</a:t>
            </a:r>
            <a:endParaRPr sz="2592" dirty="0">
              <a:solidFill>
                <a:schemeClr val="tx2"/>
              </a:solidFill>
            </a:endParaRPr>
          </a:p>
        </p:txBody>
      </p:sp>
      <p:pic>
        <p:nvPicPr>
          <p:cNvPr id="125" name="pasted-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45394" y="1771711"/>
            <a:ext cx="4484259" cy="45200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6" name="pasted-image.ti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264213" y="2280265"/>
            <a:ext cx="1618230" cy="1607512"/>
          </a:xfrm>
          <a:prstGeom prst="rect">
            <a:avLst/>
          </a:prstGeom>
          <a:ln w="12700">
            <a:miter lim="400000"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27" name="pasted-image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 rot="21081039">
            <a:off x="1530646" y="2392196"/>
            <a:ext cx="6082709" cy="3279116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Shape 128"/>
          <p:cNvSpPr>
            <a:spLocks noGrp="1"/>
          </p:cNvSpPr>
          <p:nvPr>
            <p:ph type="sldNum" sz="quarter" idx="2"/>
          </p:nvPr>
        </p:nvSpPr>
        <p:spPr>
          <a:xfrm>
            <a:off x="4482667" y="6509742"/>
            <a:ext cx="169736" cy="26789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</a:defRPr>
            </a:pPr>
            <a:fld id="{86CB4B4D-7CA3-9044-876B-883B54F8677D}" type="slidenum">
              <a:rPr smtClean="0">
                <a:solidFill>
                  <a:srgbClr val="FFFFFF"/>
                </a:solidFill>
              </a:rPr>
              <a:t>9</a:t>
            </a:fld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82137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499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 animBg="1" advAuto="0"/>
      <p:bldP spid="127" grpId="0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91550" cy="1143000"/>
          </a:xfrm>
        </p:spPr>
        <p:txBody>
          <a:bodyPr>
            <a:normAutofit/>
          </a:bodyPr>
          <a:lstStyle>
            <a:lvl1pPr defTabSz="490727">
              <a:defRPr sz="6719"/>
            </a:lvl1pPr>
          </a:lstStyle>
          <a:p>
            <a:pPr lvl="0"/>
            <a:r>
              <a:rPr lang="en-US" sz="5400" dirty="0"/>
              <a:t>Cache Attack </a:t>
            </a:r>
            <a:r>
              <a:rPr lang="en-US" sz="5400" dirty="0" smtClean="0"/>
              <a:t>Fundamentals</a:t>
            </a:r>
            <a:endParaRPr lang="en-US" sz="5400" dirty="0"/>
          </a:p>
        </p:txBody>
      </p:sp>
      <p:sp>
        <p:nvSpPr>
          <p:cNvPr id="133" name="Shape 13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 smtClean="0"/>
              <a:t>Basic idea: Find a cache set which attacker shares with the victim, and then monitor its usage over time</a:t>
            </a:r>
          </a:p>
          <a:p>
            <a:pPr lvl="0"/>
            <a:r>
              <a:rPr lang="en-US" dirty="0" smtClean="0"/>
              <a:t>First identified in 1992, used since to attack AES, RSA, defy sandboxing, break ASLR and more</a:t>
            </a:r>
          </a:p>
          <a:p>
            <a:pPr lvl="0"/>
            <a:r>
              <a:rPr lang="en-US" dirty="0" smtClean="0"/>
              <a:t>One common form of attack is </a:t>
            </a:r>
            <a:r>
              <a:rPr lang="en-US" cap="small" dirty="0" err="1" smtClean="0"/>
              <a:t>Prime+Probe</a:t>
            </a:r>
            <a:endParaRPr lang="en-US" cap="small" dirty="0"/>
          </a:p>
        </p:txBody>
      </p:sp>
      <p:sp>
        <p:nvSpPr>
          <p:cNvPr id="134" name="Shape 134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77085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defTabSz="402536">
              <a:defRPr sz="1800">
                <a:solidFill>
                  <a:srgbClr val="000000"/>
                </a:solidFill>
              </a:defRPr>
            </a:pPr>
            <a:r>
              <a:rPr sz="5512" smtClean="0">
                <a:solidFill>
                  <a:schemeClr val="tx2"/>
                </a:solidFill>
              </a:rPr>
              <a:t>The </a:t>
            </a:r>
            <a:r>
              <a:rPr sz="5512" cap="small" smtClean="0">
                <a:solidFill>
                  <a:schemeClr val="tx2"/>
                </a:solidFill>
              </a:rPr>
              <a:t>Prime+Probe</a:t>
            </a:r>
            <a:r>
              <a:rPr sz="5512" smtClean="0">
                <a:solidFill>
                  <a:schemeClr val="tx2"/>
                </a:solidFill>
              </a:rPr>
              <a:t> Attack</a:t>
            </a:r>
            <a:endParaRPr sz="5512">
              <a:solidFill>
                <a:schemeClr val="tx2"/>
              </a:solidFill>
            </a:endParaRPr>
          </a:p>
        </p:txBody>
      </p:sp>
      <p:sp>
        <p:nvSpPr>
          <p:cNvPr id="139" name="Shape 139"/>
          <p:cNvSpPr/>
          <p:nvPr/>
        </p:nvSpPr>
        <p:spPr>
          <a:xfrm>
            <a:off x="6453150" y="1988676"/>
            <a:ext cx="870431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i="1"/>
            </a:lvl1pPr>
          </a:lstStyle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2531">
                <a:solidFill>
                  <a:schemeClr val="tx2"/>
                </a:solidFill>
              </a:rPr>
              <a:t>Cache</a:t>
            </a:r>
          </a:p>
        </p:txBody>
      </p:sp>
      <p:sp>
        <p:nvSpPr>
          <p:cNvPr id="140" name="Shape 140"/>
          <p:cNvSpPr/>
          <p:nvPr/>
        </p:nvSpPr>
        <p:spPr>
          <a:xfrm>
            <a:off x="6556658" y="2631754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7153955" y="2631754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7746621" y="2631754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8339289" y="2631754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968622" y="2631754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45" name="Shape 145"/>
          <p:cNvSpPr/>
          <p:nvPr/>
        </p:nvSpPr>
        <p:spPr>
          <a:xfrm>
            <a:off x="6554343" y="3047621"/>
            <a:ext cx="583151" cy="344243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46" name="Shape 146"/>
          <p:cNvSpPr/>
          <p:nvPr/>
        </p:nvSpPr>
        <p:spPr>
          <a:xfrm>
            <a:off x="7151640" y="3047621"/>
            <a:ext cx="583151" cy="344243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47" name="Shape 147"/>
          <p:cNvSpPr/>
          <p:nvPr/>
        </p:nvSpPr>
        <p:spPr>
          <a:xfrm>
            <a:off x="7744307" y="3047621"/>
            <a:ext cx="583151" cy="344243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8336973" y="3047621"/>
            <a:ext cx="583151" cy="344243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966307" y="3047621"/>
            <a:ext cx="583151" cy="344243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50" name="Shape 150"/>
          <p:cNvSpPr/>
          <p:nvPr/>
        </p:nvSpPr>
        <p:spPr>
          <a:xfrm>
            <a:off x="6554343" y="4261776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51" name="Shape 151"/>
          <p:cNvSpPr/>
          <p:nvPr/>
        </p:nvSpPr>
        <p:spPr>
          <a:xfrm>
            <a:off x="7151640" y="4261776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52" name="Shape 152"/>
          <p:cNvSpPr/>
          <p:nvPr/>
        </p:nvSpPr>
        <p:spPr>
          <a:xfrm>
            <a:off x="7744307" y="4261776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53" name="Shape 153"/>
          <p:cNvSpPr/>
          <p:nvPr/>
        </p:nvSpPr>
        <p:spPr>
          <a:xfrm>
            <a:off x="8336973" y="4261776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54" name="Shape 154"/>
          <p:cNvSpPr/>
          <p:nvPr/>
        </p:nvSpPr>
        <p:spPr>
          <a:xfrm>
            <a:off x="5966307" y="4261776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156860" y="2573074"/>
            <a:ext cx="729239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1">
                <a:solidFill>
                  <a:schemeClr val="tx2"/>
                </a:solidFill>
              </a:rPr>
              <a:t>Set 1</a:t>
            </a:r>
          </a:p>
        </p:txBody>
      </p:sp>
      <p:sp>
        <p:nvSpPr>
          <p:cNvPr id="156" name="Shape 156"/>
          <p:cNvSpPr/>
          <p:nvPr/>
        </p:nvSpPr>
        <p:spPr>
          <a:xfrm>
            <a:off x="5156860" y="2988942"/>
            <a:ext cx="729239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1">
                <a:solidFill>
                  <a:schemeClr val="tx2"/>
                </a:solidFill>
              </a:rPr>
              <a:t>Set 2</a:t>
            </a:r>
          </a:p>
        </p:txBody>
      </p:sp>
      <p:sp>
        <p:nvSpPr>
          <p:cNvPr id="157" name="Shape 157"/>
          <p:cNvSpPr/>
          <p:nvPr/>
        </p:nvSpPr>
        <p:spPr>
          <a:xfrm>
            <a:off x="5156860" y="4203096"/>
            <a:ext cx="734048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1">
                <a:solidFill>
                  <a:schemeClr val="tx2"/>
                </a:solidFill>
              </a:rPr>
              <a:t>Set n</a:t>
            </a:r>
          </a:p>
        </p:txBody>
      </p:sp>
      <p:sp>
        <p:nvSpPr>
          <p:cNvPr id="158" name="Shape 158"/>
          <p:cNvSpPr/>
          <p:nvPr/>
        </p:nvSpPr>
        <p:spPr>
          <a:xfrm>
            <a:off x="1378814" y="1988676"/>
            <a:ext cx="2373984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i="1"/>
            </a:lvl1pPr>
          </a:lstStyle>
          <a:p>
            <a:pPr lvl="0">
              <a:defRPr sz="1800" i="0">
                <a:solidFill>
                  <a:srgbClr val="000000"/>
                </a:solidFill>
              </a:defRPr>
            </a:pPr>
            <a:r>
              <a:rPr lang="en-US" sz="2531" dirty="0" smtClean="0">
                <a:solidFill>
                  <a:schemeClr val="tx2"/>
                </a:solidFill>
              </a:rPr>
              <a:t>Attacker </a:t>
            </a:r>
            <a:r>
              <a:rPr sz="2531" dirty="0" smtClean="0">
                <a:solidFill>
                  <a:schemeClr val="tx2"/>
                </a:solidFill>
              </a:rPr>
              <a:t>Memory</a:t>
            </a:r>
            <a:endParaRPr sz="2531" dirty="0">
              <a:solidFill>
                <a:schemeClr val="tx2"/>
              </a:solidFill>
            </a:endParaRPr>
          </a:p>
        </p:txBody>
      </p:sp>
      <p:sp>
        <p:nvSpPr>
          <p:cNvPr id="159" name="Shape 159"/>
          <p:cNvSpPr/>
          <p:nvPr/>
        </p:nvSpPr>
        <p:spPr>
          <a:xfrm>
            <a:off x="2033546" y="2633077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60" name="Shape 160"/>
          <p:cNvSpPr/>
          <p:nvPr/>
        </p:nvSpPr>
        <p:spPr>
          <a:xfrm>
            <a:off x="2630842" y="2633077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61" name="Shape 161"/>
          <p:cNvSpPr/>
          <p:nvPr/>
        </p:nvSpPr>
        <p:spPr>
          <a:xfrm>
            <a:off x="3223509" y="2633077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1445509" y="2633077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2026081" y="3048945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64" name="Shape 164"/>
          <p:cNvSpPr/>
          <p:nvPr/>
        </p:nvSpPr>
        <p:spPr>
          <a:xfrm>
            <a:off x="2623377" y="3048945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65" name="Shape 165"/>
          <p:cNvSpPr/>
          <p:nvPr/>
        </p:nvSpPr>
        <p:spPr>
          <a:xfrm>
            <a:off x="3216044" y="3048945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66" name="Shape 166"/>
          <p:cNvSpPr/>
          <p:nvPr/>
        </p:nvSpPr>
        <p:spPr>
          <a:xfrm>
            <a:off x="1438044" y="3048945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67" name="Shape 167"/>
          <p:cNvSpPr/>
          <p:nvPr/>
        </p:nvSpPr>
        <p:spPr>
          <a:xfrm>
            <a:off x="2026081" y="3464813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68" name="Shape 168"/>
          <p:cNvSpPr/>
          <p:nvPr/>
        </p:nvSpPr>
        <p:spPr>
          <a:xfrm>
            <a:off x="2623377" y="3464813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3216044" y="3464813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1438044" y="3464813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2026081" y="4712418"/>
            <a:ext cx="583151" cy="344243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2623377" y="4712418"/>
            <a:ext cx="583151" cy="344243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73" name="Shape 173"/>
          <p:cNvSpPr/>
          <p:nvPr/>
        </p:nvSpPr>
        <p:spPr>
          <a:xfrm>
            <a:off x="3216044" y="4712418"/>
            <a:ext cx="583151" cy="344243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74" name="Shape 174"/>
          <p:cNvSpPr/>
          <p:nvPr/>
        </p:nvSpPr>
        <p:spPr>
          <a:xfrm>
            <a:off x="1438044" y="4712418"/>
            <a:ext cx="583151" cy="344243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75" name="Shape 175"/>
          <p:cNvSpPr/>
          <p:nvPr/>
        </p:nvSpPr>
        <p:spPr>
          <a:xfrm>
            <a:off x="2015403" y="5128287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612699" y="5128287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3205366" y="5128287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78" name="Shape 178"/>
          <p:cNvSpPr/>
          <p:nvPr/>
        </p:nvSpPr>
        <p:spPr>
          <a:xfrm>
            <a:off x="1427366" y="5128287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79" name="Shape 179"/>
          <p:cNvSpPr/>
          <p:nvPr/>
        </p:nvSpPr>
        <p:spPr>
          <a:xfrm>
            <a:off x="2027498" y="5544155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80" name="Shape 180"/>
          <p:cNvSpPr/>
          <p:nvPr/>
        </p:nvSpPr>
        <p:spPr>
          <a:xfrm>
            <a:off x="2624794" y="5544155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81" name="Shape 181"/>
          <p:cNvSpPr/>
          <p:nvPr/>
        </p:nvSpPr>
        <p:spPr>
          <a:xfrm>
            <a:off x="3217461" y="5544155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82" name="Shape 182"/>
          <p:cNvSpPr/>
          <p:nvPr/>
        </p:nvSpPr>
        <p:spPr>
          <a:xfrm>
            <a:off x="1439461" y="5544155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83" name="Shape 183"/>
          <p:cNvSpPr/>
          <p:nvPr/>
        </p:nvSpPr>
        <p:spPr>
          <a:xfrm>
            <a:off x="253073" y="2573074"/>
            <a:ext cx="939296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1">
                <a:solidFill>
                  <a:schemeClr val="tx2"/>
                </a:solidFill>
              </a:rPr>
              <a:t>Page 1</a:t>
            </a:r>
          </a:p>
        </p:txBody>
      </p:sp>
      <p:sp>
        <p:nvSpPr>
          <p:cNvPr id="184" name="Shape 184"/>
          <p:cNvSpPr/>
          <p:nvPr/>
        </p:nvSpPr>
        <p:spPr>
          <a:xfrm>
            <a:off x="196455" y="5485475"/>
            <a:ext cx="1033874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1">
                <a:solidFill>
                  <a:schemeClr val="tx2"/>
                </a:solidFill>
              </a:rPr>
              <a:t>Page m</a:t>
            </a:r>
          </a:p>
        </p:txBody>
      </p:sp>
      <p:sp>
        <p:nvSpPr>
          <p:cNvPr id="185" name="Shape 185"/>
          <p:cNvSpPr/>
          <p:nvPr/>
        </p:nvSpPr>
        <p:spPr>
          <a:xfrm>
            <a:off x="253073" y="2990266"/>
            <a:ext cx="939296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1">
                <a:solidFill>
                  <a:schemeClr val="tx2"/>
                </a:solidFill>
              </a:rPr>
              <a:t>Page 2</a:t>
            </a:r>
          </a:p>
        </p:txBody>
      </p:sp>
      <p:sp>
        <p:nvSpPr>
          <p:cNvPr id="186" name="Shape 186"/>
          <p:cNvSpPr/>
          <p:nvPr/>
        </p:nvSpPr>
        <p:spPr>
          <a:xfrm>
            <a:off x="2033546" y="4296549"/>
            <a:ext cx="583151" cy="344243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87" name="Shape 187"/>
          <p:cNvSpPr/>
          <p:nvPr/>
        </p:nvSpPr>
        <p:spPr>
          <a:xfrm>
            <a:off x="2630843" y="4296549"/>
            <a:ext cx="583151" cy="344243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88" name="Shape 188"/>
          <p:cNvSpPr/>
          <p:nvPr/>
        </p:nvSpPr>
        <p:spPr>
          <a:xfrm>
            <a:off x="3223509" y="4296549"/>
            <a:ext cx="583151" cy="344243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89" name="Shape 189"/>
          <p:cNvSpPr/>
          <p:nvPr/>
        </p:nvSpPr>
        <p:spPr>
          <a:xfrm>
            <a:off x="1445510" y="4296549"/>
            <a:ext cx="583151" cy="344243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90" name="Shape 190"/>
          <p:cNvSpPr/>
          <p:nvPr/>
        </p:nvSpPr>
        <p:spPr>
          <a:xfrm>
            <a:off x="2026081" y="3880681"/>
            <a:ext cx="583151" cy="344243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91" name="Shape 191"/>
          <p:cNvSpPr/>
          <p:nvPr/>
        </p:nvSpPr>
        <p:spPr>
          <a:xfrm>
            <a:off x="2623378" y="3880681"/>
            <a:ext cx="583151" cy="344243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3216044" y="3880681"/>
            <a:ext cx="583151" cy="344243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1438045" y="3880681"/>
            <a:ext cx="583151" cy="344243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194" name="Shape 194"/>
          <p:cNvSpPr>
            <a:spLocks noGrp="1"/>
          </p:cNvSpPr>
          <p:nvPr>
            <p:ph type="sldNum" sz="quarter" idx="2"/>
          </p:nvPr>
        </p:nvSpPr>
        <p:spPr>
          <a:xfrm>
            <a:off x="4482667" y="6509742"/>
            <a:ext cx="169736" cy="26789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</a:defRPr>
            </a:pPr>
            <a:fld id="{86CB4B4D-7CA3-9044-876B-883B54F8677D}" type="slidenum">
              <a:rPr smtClean="0">
                <a:solidFill>
                  <a:schemeClr val="tx2"/>
                </a:solidFill>
              </a:rPr>
              <a:t>11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81342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defTabSz="402536">
              <a:defRPr sz="1800">
                <a:solidFill>
                  <a:srgbClr val="000000"/>
                </a:solidFill>
              </a:defRPr>
            </a:pPr>
            <a:r>
              <a:rPr sz="5512">
                <a:solidFill>
                  <a:schemeClr val="tx2"/>
                </a:solidFill>
              </a:rPr>
              <a:t>The </a:t>
            </a:r>
            <a:r>
              <a:rPr sz="5512" cap="small">
                <a:solidFill>
                  <a:schemeClr val="tx2"/>
                </a:solidFill>
              </a:rPr>
              <a:t>Prime+Probe</a:t>
            </a:r>
            <a:r>
              <a:rPr sz="5512">
                <a:solidFill>
                  <a:schemeClr val="tx2"/>
                </a:solidFill>
              </a:rPr>
              <a:t> Attack</a:t>
            </a:r>
          </a:p>
        </p:txBody>
      </p:sp>
      <p:sp>
        <p:nvSpPr>
          <p:cNvPr id="199" name="Shape 199"/>
          <p:cNvSpPr/>
          <p:nvPr/>
        </p:nvSpPr>
        <p:spPr>
          <a:xfrm>
            <a:off x="6453150" y="1988676"/>
            <a:ext cx="870431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i="1"/>
            </a:lvl1pPr>
          </a:lstStyle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2531">
                <a:solidFill>
                  <a:schemeClr val="tx2"/>
                </a:solidFill>
              </a:rPr>
              <a:t>Cache</a:t>
            </a:r>
          </a:p>
        </p:txBody>
      </p:sp>
      <p:sp>
        <p:nvSpPr>
          <p:cNvPr id="200" name="Shape 200"/>
          <p:cNvSpPr/>
          <p:nvPr/>
        </p:nvSpPr>
        <p:spPr>
          <a:xfrm>
            <a:off x="1378814" y="1988676"/>
            <a:ext cx="2373984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i="1"/>
            </a:lvl1pPr>
          </a:lstStyle>
          <a:p>
            <a:pPr lvl="0">
              <a:defRPr sz="1800" i="0">
                <a:solidFill>
                  <a:srgbClr val="000000"/>
                </a:solidFill>
              </a:defRPr>
            </a:pPr>
            <a:r>
              <a:rPr lang="en-US" sz="2531" dirty="0" smtClean="0">
                <a:solidFill>
                  <a:schemeClr val="tx2"/>
                </a:solidFill>
              </a:rPr>
              <a:t>Attacker </a:t>
            </a:r>
            <a:r>
              <a:rPr sz="2531" dirty="0" smtClean="0">
                <a:solidFill>
                  <a:schemeClr val="tx2"/>
                </a:solidFill>
              </a:rPr>
              <a:t>Memory</a:t>
            </a:r>
            <a:endParaRPr sz="2531" dirty="0">
              <a:solidFill>
                <a:schemeClr val="tx2"/>
              </a:solidFill>
            </a:endParaRPr>
          </a:p>
        </p:txBody>
      </p:sp>
      <p:sp>
        <p:nvSpPr>
          <p:cNvPr id="201" name="Shape 201"/>
          <p:cNvSpPr/>
          <p:nvPr/>
        </p:nvSpPr>
        <p:spPr>
          <a:xfrm>
            <a:off x="6556658" y="2631754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02" name="Shape 202"/>
          <p:cNvSpPr/>
          <p:nvPr/>
        </p:nvSpPr>
        <p:spPr>
          <a:xfrm>
            <a:off x="7153955" y="2631754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03" name="Shape 203"/>
          <p:cNvSpPr/>
          <p:nvPr/>
        </p:nvSpPr>
        <p:spPr>
          <a:xfrm>
            <a:off x="7746621" y="2631754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04" name="Shape 204"/>
          <p:cNvSpPr/>
          <p:nvPr/>
        </p:nvSpPr>
        <p:spPr>
          <a:xfrm>
            <a:off x="8339289" y="2631754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05" name="Shape 205"/>
          <p:cNvSpPr/>
          <p:nvPr/>
        </p:nvSpPr>
        <p:spPr>
          <a:xfrm>
            <a:off x="5968622" y="2631754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06" name="Shape 206"/>
          <p:cNvSpPr/>
          <p:nvPr/>
        </p:nvSpPr>
        <p:spPr>
          <a:xfrm>
            <a:off x="6554343" y="3047621"/>
            <a:ext cx="583151" cy="344243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07" name="Shape 207"/>
          <p:cNvSpPr/>
          <p:nvPr/>
        </p:nvSpPr>
        <p:spPr>
          <a:xfrm>
            <a:off x="7151640" y="3047621"/>
            <a:ext cx="583151" cy="344243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7744307" y="3047621"/>
            <a:ext cx="583151" cy="344243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8336973" y="3047621"/>
            <a:ext cx="583151" cy="344243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966307" y="3047621"/>
            <a:ext cx="583151" cy="344243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6554343" y="4261776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7151640" y="4261776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13" name="Shape 213"/>
          <p:cNvSpPr/>
          <p:nvPr/>
        </p:nvSpPr>
        <p:spPr>
          <a:xfrm>
            <a:off x="7744307" y="4261776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14" name="Shape 214"/>
          <p:cNvSpPr/>
          <p:nvPr/>
        </p:nvSpPr>
        <p:spPr>
          <a:xfrm>
            <a:off x="8336973" y="4261776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966307" y="4261776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5156860" y="2573074"/>
            <a:ext cx="729239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1">
                <a:solidFill>
                  <a:schemeClr val="tx2"/>
                </a:solidFill>
              </a:rPr>
              <a:t>Set 1</a:t>
            </a:r>
          </a:p>
        </p:txBody>
      </p:sp>
      <p:sp>
        <p:nvSpPr>
          <p:cNvPr id="217" name="Shape 217"/>
          <p:cNvSpPr/>
          <p:nvPr/>
        </p:nvSpPr>
        <p:spPr>
          <a:xfrm>
            <a:off x="5156860" y="2988942"/>
            <a:ext cx="729239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1">
                <a:solidFill>
                  <a:schemeClr val="tx2"/>
                </a:solidFill>
              </a:rPr>
              <a:t>Set 2</a:t>
            </a:r>
          </a:p>
        </p:txBody>
      </p:sp>
      <p:sp>
        <p:nvSpPr>
          <p:cNvPr id="218" name="Shape 218"/>
          <p:cNvSpPr/>
          <p:nvPr/>
        </p:nvSpPr>
        <p:spPr>
          <a:xfrm>
            <a:off x="5156860" y="4203096"/>
            <a:ext cx="734048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1">
                <a:solidFill>
                  <a:schemeClr val="tx2"/>
                </a:solidFill>
              </a:rPr>
              <a:t>Set n</a:t>
            </a:r>
          </a:p>
        </p:txBody>
      </p:sp>
      <p:sp>
        <p:nvSpPr>
          <p:cNvPr id="219" name="Shape 219"/>
          <p:cNvSpPr/>
          <p:nvPr/>
        </p:nvSpPr>
        <p:spPr>
          <a:xfrm>
            <a:off x="2033546" y="2633077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20" name="Shape 220"/>
          <p:cNvSpPr/>
          <p:nvPr/>
        </p:nvSpPr>
        <p:spPr>
          <a:xfrm>
            <a:off x="2630842" y="2633077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21" name="Shape 221"/>
          <p:cNvSpPr/>
          <p:nvPr/>
        </p:nvSpPr>
        <p:spPr>
          <a:xfrm>
            <a:off x="3223509" y="2633077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1445509" y="2633077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2026081" y="3048945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2623377" y="3048945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3216044" y="3048945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26" name="Shape 226"/>
          <p:cNvSpPr/>
          <p:nvPr/>
        </p:nvSpPr>
        <p:spPr>
          <a:xfrm>
            <a:off x="1438044" y="3048945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27" name="Shape 227"/>
          <p:cNvSpPr/>
          <p:nvPr/>
        </p:nvSpPr>
        <p:spPr>
          <a:xfrm>
            <a:off x="2026081" y="3464813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623377" y="3464813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3216044" y="3464813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30" name="Shape 230"/>
          <p:cNvSpPr/>
          <p:nvPr/>
        </p:nvSpPr>
        <p:spPr>
          <a:xfrm>
            <a:off x="1438044" y="3464813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31" name="Shape 231"/>
          <p:cNvSpPr/>
          <p:nvPr/>
        </p:nvSpPr>
        <p:spPr>
          <a:xfrm>
            <a:off x="2026081" y="4712418"/>
            <a:ext cx="583151" cy="344243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32" name="Shape 232"/>
          <p:cNvSpPr/>
          <p:nvPr/>
        </p:nvSpPr>
        <p:spPr>
          <a:xfrm>
            <a:off x="2623377" y="4712418"/>
            <a:ext cx="583151" cy="344243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33" name="Shape 233"/>
          <p:cNvSpPr/>
          <p:nvPr/>
        </p:nvSpPr>
        <p:spPr>
          <a:xfrm>
            <a:off x="3216044" y="4712418"/>
            <a:ext cx="583151" cy="344243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34" name="Shape 234"/>
          <p:cNvSpPr/>
          <p:nvPr/>
        </p:nvSpPr>
        <p:spPr>
          <a:xfrm>
            <a:off x="1438044" y="4712418"/>
            <a:ext cx="583151" cy="344243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35" name="Shape 235"/>
          <p:cNvSpPr/>
          <p:nvPr/>
        </p:nvSpPr>
        <p:spPr>
          <a:xfrm>
            <a:off x="2015403" y="5128287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36" name="Shape 236"/>
          <p:cNvSpPr/>
          <p:nvPr/>
        </p:nvSpPr>
        <p:spPr>
          <a:xfrm>
            <a:off x="2612699" y="5128287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3205366" y="5128287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1427366" y="5128287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2027498" y="5544155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2624794" y="5544155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3217461" y="5544155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42" name="Shape 242"/>
          <p:cNvSpPr/>
          <p:nvPr/>
        </p:nvSpPr>
        <p:spPr>
          <a:xfrm>
            <a:off x="1439461" y="5544155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43" name="Shape 243"/>
          <p:cNvSpPr/>
          <p:nvPr/>
        </p:nvSpPr>
        <p:spPr>
          <a:xfrm>
            <a:off x="253073" y="2573074"/>
            <a:ext cx="939296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1">
                <a:solidFill>
                  <a:schemeClr val="tx2"/>
                </a:solidFill>
              </a:rPr>
              <a:t>Page 1</a:t>
            </a:r>
          </a:p>
        </p:txBody>
      </p:sp>
      <p:sp>
        <p:nvSpPr>
          <p:cNvPr id="244" name="Shape 244"/>
          <p:cNvSpPr/>
          <p:nvPr/>
        </p:nvSpPr>
        <p:spPr>
          <a:xfrm>
            <a:off x="196455" y="5485475"/>
            <a:ext cx="1033874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1">
                <a:solidFill>
                  <a:schemeClr val="tx2"/>
                </a:solidFill>
              </a:rPr>
              <a:t>Page m</a:t>
            </a:r>
          </a:p>
        </p:txBody>
      </p:sp>
      <p:sp>
        <p:nvSpPr>
          <p:cNvPr id="245" name="Shape 245"/>
          <p:cNvSpPr/>
          <p:nvPr/>
        </p:nvSpPr>
        <p:spPr>
          <a:xfrm>
            <a:off x="253073" y="2990266"/>
            <a:ext cx="939296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1">
                <a:solidFill>
                  <a:schemeClr val="tx2"/>
                </a:solidFill>
              </a:rPr>
              <a:t>Page 2</a:t>
            </a:r>
          </a:p>
        </p:txBody>
      </p:sp>
      <p:sp>
        <p:nvSpPr>
          <p:cNvPr id="246" name="Shape 246"/>
          <p:cNvSpPr/>
          <p:nvPr/>
        </p:nvSpPr>
        <p:spPr>
          <a:xfrm>
            <a:off x="2033546" y="4296549"/>
            <a:ext cx="583151" cy="344243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2630843" y="4296549"/>
            <a:ext cx="583151" cy="344243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3223509" y="4296549"/>
            <a:ext cx="583151" cy="344243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1445510" y="4296549"/>
            <a:ext cx="583151" cy="344243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2026081" y="3880681"/>
            <a:ext cx="583151" cy="344243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2623378" y="3880681"/>
            <a:ext cx="583151" cy="344243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3216044" y="3880681"/>
            <a:ext cx="583151" cy="344243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1438045" y="3880681"/>
            <a:ext cx="583151" cy="344243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54" name="Shape 25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</a:defRPr>
            </a:pPr>
            <a:fld id="{86CB4B4D-7CA3-9044-876B-883B54F8677D}" type="slidenum">
              <a:rPr>
                <a:solidFill>
                  <a:schemeClr val="tx2"/>
                </a:solidFill>
              </a:rPr>
              <a:t>12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69739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defTabSz="402536">
              <a:defRPr sz="1800">
                <a:solidFill>
                  <a:srgbClr val="000000"/>
                </a:solidFill>
              </a:defRPr>
            </a:pPr>
            <a:r>
              <a:rPr sz="5512">
                <a:solidFill>
                  <a:schemeClr val="tx2"/>
                </a:solidFill>
              </a:rPr>
              <a:t>The </a:t>
            </a:r>
            <a:r>
              <a:rPr sz="5512" cap="small">
                <a:solidFill>
                  <a:schemeClr val="tx2"/>
                </a:solidFill>
              </a:rPr>
              <a:t>Prime+Probe</a:t>
            </a:r>
            <a:r>
              <a:rPr sz="5512">
                <a:solidFill>
                  <a:schemeClr val="tx2"/>
                </a:solidFill>
              </a:rPr>
              <a:t> Attack</a:t>
            </a:r>
          </a:p>
        </p:txBody>
      </p:sp>
      <p:sp>
        <p:nvSpPr>
          <p:cNvPr id="259" name="Shape 259"/>
          <p:cNvSpPr/>
          <p:nvPr/>
        </p:nvSpPr>
        <p:spPr>
          <a:xfrm>
            <a:off x="6453150" y="1988676"/>
            <a:ext cx="870431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i="1"/>
            </a:lvl1pPr>
          </a:lstStyle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2531">
                <a:solidFill>
                  <a:schemeClr val="tx2"/>
                </a:solidFill>
              </a:rPr>
              <a:t>Cache</a:t>
            </a:r>
          </a:p>
        </p:txBody>
      </p:sp>
      <p:sp>
        <p:nvSpPr>
          <p:cNvPr id="260" name="Shape 260"/>
          <p:cNvSpPr/>
          <p:nvPr/>
        </p:nvSpPr>
        <p:spPr>
          <a:xfrm>
            <a:off x="1378814" y="1988676"/>
            <a:ext cx="2373984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i="1"/>
            </a:lvl1pPr>
          </a:lstStyle>
          <a:p>
            <a:pPr lvl="0">
              <a:defRPr sz="1800" i="0">
                <a:solidFill>
                  <a:srgbClr val="000000"/>
                </a:solidFill>
              </a:defRPr>
            </a:pPr>
            <a:r>
              <a:rPr lang="en-US" sz="2531" dirty="0" smtClean="0">
                <a:solidFill>
                  <a:schemeClr val="tx2"/>
                </a:solidFill>
              </a:rPr>
              <a:t>Attacker </a:t>
            </a:r>
            <a:r>
              <a:rPr sz="2531" dirty="0" smtClean="0">
                <a:solidFill>
                  <a:schemeClr val="tx2"/>
                </a:solidFill>
              </a:rPr>
              <a:t>Memory</a:t>
            </a:r>
            <a:endParaRPr sz="2531" dirty="0">
              <a:solidFill>
                <a:schemeClr val="tx2"/>
              </a:solidFill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6556658" y="2631754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7153955" y="2631754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7746621" y="2631754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8339289" y="2631754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5968622" y="2631754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6554343" y="3047621"/>
            <a:ext cx="583151" cy="344243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151640" y="3047621"/>
            <a:ext cx="583151" cy="344243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7744307" y="3047621"/>
            <a:ext cx="583151" cy="344243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69" name="Shape 269"/>
          <p:cNvSpPr/>
          <p:nvPr/>
        </p:nvSpPr>
        <p:spPr>
          <a:xfrm>
            <a:off x="8336973" y="3047621"/>
            <a:ext cx="583151" cy="344243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70" name="Shape 270"/>
          <p:cNvSpPr/>
          <p:nvPr/>
        </p:nvSpPr>
        <p:spPr>
          <a:xfrm>
            <a:off x="5966307" y="3047621"/>
            <a:ext cx="583151" cy="344243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71" name="Shape 271"/>
          <p:cNvSpPr/>
          <p:nvPr/>
        </p:nvSpPr>
        <p:spPr>
          <a:xfrm>
            <a:off x="6554343" y="4261776"/>
            <a:ext cx="583151" cy="344242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72" name="Shape 272"/>
          <p:cNvSpPr/>
          <p:nvPr/>
        </p:nvSpPr>
        <p:spPr>
          <a:xfrm>
            <a:off x="7151640" y="4261776"/>
            <a:ext cx="583151" cy="344242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7744307" y="4261776"/>
            <a:ext cx="583151" cy="344242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8336973" y="4261776"/>
            <a:ext cx="583151" cy="344242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966307" y="4261776"/>
            <a:ext cx="583151" cy="344242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156860" y="2573074"/>
            <a:ext cx="729239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1">
                <a:solidFill>
                  <a:schemeClr val="tx2"/>
                </a:solidFill>
              </a:rPr>
              <a:t>Set 1</a:t>
            </a:r>
          </a:p>
        </p:txBody>
      </p:sp>
      <p:sp>
        <p:nvSpPr>
          <p:cNvPr id="277" name="Shape 277"/>
          <p:cNvSpPr/>
          <p:nvPr/>
        </p:nvSpPr>
        <p:spPr>
          <a:xfrm>
            <a:off x="5156860" y="2988942"/>
            <a:ext cx="729239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1">
                <a:solidFill>
                  <a:schemeClr val="tx2"/>
                </a:solidFill>
              </a:rPr>
              <a:t>Set 2</a:t>
            </a:r>
          </a:p>
        </p:txBody>
      </p:sp>
      <p:sp>
        <p:nvSpPr>
          <p:cNvPr id="278" name="Shape 278"/>
          <p:cNvSpPr/>
          <p:nvPr/>
        </p:nvSpPr>
        <p:spPr>
          <a:xfrm>
            <a:off x="5156860" y="4203096"/>
            <a:ext cx="734048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1">
                <a:solidFill>
                  <a:schemeClr val="tx2"/>
                </a:solidFill>
              </a:rPr>
              <a:t>Set n</a:t>
            </a:r>
          </a:p>
        </p:txBody>
      </p:sp>
      <p:sp>
        <p:nvSpPr>
          <p:cNvPr id="279" name="Shape 279"/>
          <p:cNvSpPr/>
          <p:nvPr/>
        </p:nvSpPr>
        <p:spPr>
          <a:xfrm>
            <a:off x="2033546" y="2633077"/>
            <a:ext cx="583151" cy="344242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630842" y="2633077"/>
            <a:ext cx="583151" cy="344242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3223509" y="2633077"/>
            <a:ext cx="583151" cy="344242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1445509" y="2633077"/>
            <a:ext cx="583151" cy="344242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2026081" y="3048945"/>
            <a:ext cx="583151" cy="344242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2623377" y="3048945"/>
            <a:ext cx="583151" cy="344242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3216044" y="3048945"/>
            <a:ext cx="583151" cy="344242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438044" y="3048945"/>
            <a:ext cx="583151" cy="344242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87" name="Shape 287"/>
          <p:cNvSpPr/>
          <p:nvPr/>
        </p:nvSpPr>
        <p:spPr>
          <a:xfrm>
            <a:off x="2026081" y="3464813"/>
            <a:ext cx="583151" cy="344242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88" name="Shape 288"/>
          <p:cNvSpPr/>
          <p:nvPr/>
        </p:nvSpPr>
        <p:spPr>
          <a:xfrm>
            <a:off x="2623377" y="3464813"/>
            <a:ext cx="583151" cy="344242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3216044" y="3464813"/>
            <a:ext cx="583151" cy="344242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90" name="Shape 290"/>
          <p:cNvSpPr/>
          <p:nvPr/>
        </p:nvSpPr>
        <p:spPr>
          <a:xfrm>
            <a:off x="1438044" y="3464813"/>
            <a:ext cx="583151" cy="344242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91" name="Shape 291"/>
          <p:cNvSpPr/>
          <p:nvPr/>
        </p:nvSpPr>
        <p:spPr>
          <a:xfrm>
            <a:off x="2026081" y="4712418"/>
            <a:ext cx="583151" cy="344243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92" name="Shape 292"/>
          <p:cNvSpPr/>
          <p:nvPr/>
        </p:nvSpPr>
        <p:spPr>
          <a:xfrm>
            <a:off x="2623377" y="4712418"/>
            <a:ext cx="583151" cy="344243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93" name="Shape 293"/>
          <p:cNvSpPr/>
          <p:nvPr/>
        </p:nvSpPr>
        <p:spPr>
          <a:xfrm>
            <a:off x="3216044" y="4712418"/>
            <a:ext cx="583151" cy="344243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94" name="Shape 294"/>
          <p:cNvSpPr/>
          <p:nvPr/>
        </p:nvSpPr>
        <p:spPr>
          <a:xfrm>
            <a:off x="1438044" y="4712418"/>
            <a:ext cx="583151" cy="344243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95" name="Shape 295"/>
          <p:cNvSpPr/>
          <p:nvPr/>
        </p:nvSpPr>
        <p:spPr>
          <a:xfrm>
            <a:off x="2015403" y="5128287"/>
            <a:ext cx="583151" cy="344242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96" name="Shape 296"/>
          <p:cNvSpPr/>
          <p:nvPr/>
        </p:nvSpPr>
        <p:spPr>
          <a:xfrm>
            <a:off x="2612699" y="5128287"/>
            <a:ext cx="583151" cy="344242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97" name="Shape 297"/>
          <p:cNvSpPr/>
          <p:nvPr/>
        </p:nvSpPr>
        <p:spPr>
          <a:xfrm>
            <a:off x="3205366" y="5128287"/>
            <a:ext cx="583151" cy="344242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98" name="Shape 298"/>
          <p:cNvSpPr/>
          <p:nvPr/>
        </p:nvSpPr>
        <p:spPr>
          <a:xfrm>
            <a:off x="1427366" y="5128287"/>
            <a:ext cx="583151" cy="344242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299" name="Shape 299"/>
          <p:cNvSpPr/>
          <p:nvPr/>
        </p:nvSpPr>
        <p:spPr>
          <a:xfrm>
            <a:off x="2027498" y="5544155"/>
            <a:ext cx="583151" cy="344242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00" name="Shape 300"/>
          <p:cNvSpPr/>
          <p:nvPr/>
        </p:nvSpPr>
        <p:spPr>
          <a:xfrm>
            <a:off x="2624794" y="5544155"/>
            <a:ext cx="583151" cy="344242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01" name="Shape 301"/>
          <p:cNvSpPr/>
          <p:nvPr/>
        </p:nvSpPr>
        <p:spPr>
          <a:xfrm>
            <a:off x="3217461" y="5544155"/>
            <a:ext cx="583151" cy="344242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02" name="Shape 302"/>
          <p:cNvSpPr/>
          <p:nvPr/>
        </p:nvSpPr>
        <p:spPr>
          <a:xfrm>
            <a:off x="1439461" y="5544155"/>
            <a:ext cx="583151" cy="344242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03" name="Shape 303"/>
          <p:cNvSpPr/>
          <p:nvPr/>
        </p:nvSpPr>
        <p:spPr>
          <a:xfrm>
            <a:off x="253073" y="2573074"/>
            <a:ext cx="939296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1">
                <a:solidFill>
                  <a:schemeClr val="tx2"/>
                </a:solidFill>
              </a:rPr>
              <a:t>Page 1</a:t>
            </a:r>
          </a:p>
        </p:txBody>
      </p:sp>
      <p:sp>
        <p:nvSpPr>
          <p:cNvPr id="304" name="Shape 304"/>
          <p:cNvSpPr/>
          <p:nvPr/>
        </p:nvSpPr>
        <p:spPr>
          <a:xfrm>
            <a:off x="196455" y="5485475"/>
            <a:ext cx="1033874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1">
                <a:solidFill>
                  <a:schemeClr val="tx2"/>
                </a:solidFill>
              </a:rPr>
              <a:t>Page m</a:t>
            </a:r>
          </a:p>
        </p:txBody>
      </p:sp>
      <p:sp>
        <p:nvSpPr>
          <p:cNvPr id="305" name="Shape 305"/>
          <p:cNvSpPr/>
          <p:nvPr/>
        </p:nvSpPr>
        <p:spPr>
          <a:xfrm>
            <a:off x="253073" y="2990266"/>
            <a:ext cx="939296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1">
                <a:solidFill>
                  <a:schemeClr val="tx2"/>
                </a:solidFill>
              </a:rPr>
              <a:t>Page 2</a:t>
            </a:r>
          </a:p>
        </p:txBody>
      </p:sp>
      <p:sp>
        <p:nvSpPr>
          <p:cNvPr id="306" name="Shape 306"/>
          <p:cNvSpPr/>
          <p:nvPr/>
        </p:nvSpPr>
        <p:spPr>
          <a:xfrm>
            <a:off x="2033546" y="4296549"/>
            <a:ext cx="583151" cy="344243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07" name="Shape 307"/>
          <p:cNvSpPr/>
          <p:nvPr/>
        </p:nvSpPr>
        <p:spPr>
          <a:xfrm>
            <a:off x="2630843" y="4296549"/>
            <a:ext cx="583151" cy="344243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08" name="Shape 308"/>
          <p:cNvSpPr/>
          <p:nvPr/>
        </p:nvSpPr>
        <p:spPr>
          <a:xfrm>
            <a:off x="3223509" y="4296549"/>
            <a:ext cx="583151" cy="344243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09" name="Shape 309"/>
          <p:cNvSpPr/>
          <p:nvPr/>
        </p:nvSpPr>
        <p:spPr>
          <a:xfrm>
            <a:off x="1445510" y="4296549"/>
            <a:ext cx="583151" cy="344243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10" name="Shape 310"/>
          <p:cNvSpPr/>
          <p:nvPr/>
        </p:nvSpPr>
        <p:spPr>
          <a:xfrm>
            <a:off x="2026081" y="3880681"/>
            <a:ext cx="583151" cy="344243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11" name="Shape 311"/>
          <p:cNvSpPr/>
          <p:nvPr/>
        </p:nvSpPr>
        <p:spPr>
          <a:xfrm>
            <a:off x="2623378" y="3880681"/>
            <a:ext cx="583151" cy="344243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12" name="Shape 312"/>
          <p:cNvSpPr/>
          <p:nvPr/>
        </p:nvSpPr>
        <p:spPr>
          <a:xfrm>
            <a:off x="3216044" y="3880681"/>
            <a:ext cx="583151" cy="344243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13" name="Shape 313"/>
          <p:cNvSpPr/>
          <p:nvPr/>
        </p:nvSpPr>
        <p:spPr>
          <a:xfrm>
            <a:off x="1438045" y="3880681"/>
            <a:ext cx="583151" cy="344243"/>
          </a:xfrm>
          <a:prstGeom prst="rect">
            <a:avLst/>
          </a:prstGeom>
          <a:blipFill>
            <a:blip r:embed="rId5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14" name="Shape 31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</a:defRPr>
            </a:pPr>
            <a:fld id="{86CB4B4D-7CA3-9044-876B-883B54F8677D}" type="slidenum">
              <a:rPr>
                <a:solidFill>
                  <a:schemeClr val="tx2"/>
                </a:solidFill>
              </a:rPr>
              <a:t>13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96240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Shape 3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defTabSz="402536">
              <a:defRPr sz="1800">
                <a:solidFill>
                  <a:srgbClr val="000000"/>
                </a:solidFill>
              </a:defRPr>
            </a:pPr>
            <a:r>
              <a:rPr sz="5512">
                <a:solidFill>
                  <a:schemeClr val="tx2"/>
                </a:solidFill>
              </a:rPr>
              <a:t>The </a:t>
            </a:r>
            <a:r>
              <a:rPr sz="5512" cap="small">
                <a:solidFill>
                  <a:schemeClr val="tx2"/>
                </a:solidFill>
              </a:rPr>
              <a:t>Prime+Probe</a:t>
            </a:r>
            <a:r>
              <a:rPr sz="5512">
                <a:solidFill>
                  <a:schemeClr val="tx2"/>
                </a:solidFill>
              </a:rPr>
              <a:t> Attack</a:t>
            </a:r>
          </a:p>
        </p:txBody>
      </p:sp>
      <p:sp>
        <p:nvSpPr>
          <p:cNvPr id="319" name="Shape 319"/>
          <p:cNvSpPr/>
          <p:nvPr/>
        </p:nvSpPr>
        <p:spPr>
          <a:xfrm>
            <a:off x="6453150" y="1988676"/>
            <a:ext cx="870431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i="1"/>
            </a:lvl1pPr>
          </a:lstStyle>
          <a:p>
            <a:pPr lvl="0">
              <a:defRPr sz="1800" i="0">
                <a:solidFill>
                  <a:srgbClr val="000000"/>
                </a:solidFill>
              </a:defRPr>
            </a:pPr>
            <a:r>
              <a:rPr sz="2531">
                <a:solidFill>
                  <a:schemeClr val="tx2"/>
                </a:solidFill>
              </a:rPr>
              <a:t>Cache</a:t>
            </a:r>
          </a:p>
        </p:txBody>
      </p:sp>
      <p:sp>
        <p:nvSpPr>
          <p:cNvPr id="320" name="Shape 320"/>
          <p:cNvSpPr/>
          <p:nvPr/>
        </p:nvSpPr>
        <p:spPr>
          <a:xfrm>
            <a:off x="1378814" y="1988676"/>
            <a:ext cx="2373984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i="1"/>
            </a:lvl1pPr>
          </a:lstStyle>
          <a:p>
            <a:pPr lvl="0">
              <a:defRPr sz="1800" i="0">
                <a:solidFill>
                  <a:srgbClr val="000000"/>
                </a:solidFill>
              </a:defRPr>
            </a:pPr>
            <a:r>
              <a:rPr lang="en-US" sz="2531" dirty="0" smtClean="0">
                <a:solidFill>
                  <a:schemeClr val="tx2"/>
                </a:solidFill>
              </a:rPr>
              <a:t>Attacker </a:t>
            </a:r>
            <a:r>
              <a:rPr sz="2531" dirty="0" smtClean="0">
                <a:solidFill>
                  <a:schemeClr val="tx2"/>
                </a:solidFill>
              </a:rPr>
              <a:t>Memory</a:t>
            </a:r>
            <a:endParaRPr sz="2531" dirty="0">
              <a:solidFill>
                <a:schemeClr val="tx2"/>
              </a:solidFill>
            </a:endParaRPr>
          </a:p>
        </p:txBody>
      </p:sp>
      <p:sp>
        <p:nvSpPr>
          <p:cNvPr id="321" name="Shape 321"/>
          <p:cNvSpPr/>
          <p:nvPr/>
        </p:nvSpPr>
        <p:spPr>
          <a:xfrm>
            <a:off x="6556658" y="2631754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22" name="Shape 322"/>
          <p:cNvSpPr/>
          <p:nvPr/>
        </p:nvSpPr>
        <p:spPr>
          <a:xfrm>
            <a:off x="7153955" y="2631754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23" name="Shape 323"/>
          <p:cNvSpPr/>
          <p:nvPr/>
        </p:nvSpPr>
        <p:spPr>
          <a:xfrm>
            <a:off x="7746621" y="2631754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24" name="Shape 324"/>
          <p:cNvSpPr/>
          <p:nvPr/>
        </p:nvSpPr>
        <p:spPr>
          <a:xfrm>
            <a:off x="8339289" y="2631754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25" name="Shape 325"/>
          <p:cNvSpPr/>
          <p:nvPr/>
        </p:nvSpPr>
        <p:spPr>
          <a:xfrm>
            <a:off x="5968622" y="2631754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26" name="Shape 326"/>
          <p:cNvSpPr/>
          <p:nvPr/>
        </p:nvSpPr>
        <p:spPr>
          <a:xfrm>
            <a:off x="6554343" y="3047621"/>
            <a:ext cx="583151" cy="344243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27" name="Shape 327"/>
          <p:cNvSpPr/>
          <p:nvPr/>
        </p:nvSpPr>
        <p:spPr>
          <a:xfrm>
            <a:off x="7151640" y="3047621"/>
            <a:ext cx="583151" cy="344243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28" name="Shape 328"/>
          <p:cNvSpPr/>
          <p:nvPr/>
        </p:nvSpPr>
        <p:spPr>
          <a:xfrm>
            <a:off x="7744307" y="3047621"/>
            <a:ext cx="583151" cy="344243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29" name="Shape 329"/>
          <p:cNvSpPr/>
          <p:nvPr/>
        </p:nvSpPr>
        <p:spPr>
          <a:xfrm>
            <a:off x="8336973" y="3047621"/>
            <a:ext cx="583151" cy="344243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30" name="Shape 330"/>
          <p:cNvSpPr/>
          <p:nvPr/>
        </p:nvSpPr>
        <p:spPr>
          <a:xfrm>
            <a:off x="5966307" y="3047621"/>
            <a:ext cx="583151" cy="344243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31" name="Shape 331"/>
          <p:cNvSpPr/>
          <p:nvPr/>
        </p:nvSpPr>
        <p:spPr>
          <a:xfrm>
            <a:off x="6554343" y="4261776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32" name="Shape 332"/>
          <p:cNvSpPr/>
          <p:nvPr/>
        </p:nvSpPr>
        <p:spPr>
          <a:xfrm>
            <a:off x="7151640" y="4261776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33" name="Shape 333"/>
          <p:cNvSpPr/>
          <p:nvPr/>
        </p:nvSpPr>
        <p:spPr>
          <a:xfrm>
            <a:off x="7744307" y="4261776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34" name="Shape 334"/>
          <p:cNvSpPr/>
          <p:nvPr/>
        </p:nvSpPr>
        <p:spPr>
          <a:xfrm>
            <a:off x="8336973" y="4261776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35" name="Shape 335"/>
          <p:cNvSpPr/>
          <p:nvPr/>
        </p:nvSpPr>
        <p:spPr>
          <a:xfrm>
            <a:off x="5966307" y="4261776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36" name="Shape 336"/>
          <p:cNvSpPr/>
          <p:nvPr/>
        </p:nvSpPr>
        <p:spPr>
          <a:xfrm>
            <a:off x="5156860" y="2573074"/>
            <a:ext cx="729239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1">
                <a:solidFill>
                  <a:schemeClr val="tx2"/>
                </a:solidFill>
              </a:rPr>
              <a:t>Set 1</a:t>
            </a:r>
          </a:p>
        </p:txBody>
      </p:sp>
      <p:sp>
        <p:nvSpPr>
          <p:cNvPr id="337" name="Shape 337"/>
          <p:cNvSpPr/>
          <p:nvPr/>
        </p:nvSpPr>
        <p:spPr>
          <a:xfrm>
            <a:off x="5156860" y="2988942"/>
            <a:ext cx="729239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1">
                <a:solidFill>
                  <a:schemeClr val="tx2"/>
                </a:solidFill>
              </a:rPr>
              <a:t>Set 2</a:t>
            </a:r>
          </a:p>
        </p:txBody>
      </p:sp>
      <p:sp>
        <p:nvSpPr>
          <p:cNvPr id="338" name="Shape 338"/>
          <p:cNvSpPr/>
          <p:nvPr/>
        </p:nvSpPr>
        <p:spPr>
          <a:xfrm>
            <a:off x="5156860" y="4203096"/>
            <a:ext cx="734048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1">
                <a:solidFill>
                  <a:schemeClr val="tx2"/>
                </a:solidFill>
              </a:rPr>
              <a:t>Set n</a:t>
            </a:r>
          </a:p>
        </p:txBody>
      </p:sp>
      <p:sp>
        <p:nvSpPr>
          <p:cNvPr id="339" name="Shape 339"/>
          <p:cNvSpPr/>
          <p:nvPr/>
        </p:nvSpPr>
        <p:spPr>
          <a:xfrm>
            <a:off x="2033546" y="2633077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40" name="Shape 340"/>
          <p:cNvSpPr/>
          <p:nvPr/>
        </p:nvSpPr>
        <p:spPr>
          <a:xfrm>
            <a:off x="2630842" y="2633077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41" name="Shape 341"/>
          <p:cNvSpPr/>
          <p:nvPr/>
        </p:nvSpPr>
        <p:spPr>
          <a:xfrm>
            <a:off x="3223509" y="2633077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42" name="Shape 342"/>
          <p:cNvSpPr/>
          <p:nvPr/>
        </p:nvSpPr>
        <p:spPr>
          <a:xfrm>
            <a:off x="1445509" y="2633077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43" name="Shape 343"/>
          <p:cNvSpPr/>
          <p:nvPr/>
        </p:nvSpPr>
        <p:spPr>
          <a:xfrm>
            <a:off x="2026081" y="3048945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44" name="Shape 344"/>
          <p:cNvSpPr/>
          <p:nvPr/>
        </p:nvSpPr>
        <p:spPr>
          <a:xfrm>
            <a:off x="2623377" y="3048945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45" name="Shape 345"/>
          <p:cNvSpPr/>
          <p:nvPr/>
        </p:nvSpPr>
        <p:spPr>
          <a:xfrm>
            <a:off x="3216044" y="3048945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46" name="Shape 346"/>
          <p:cNvSpPr/>
          <p:nvPr/>
        </p:nvSpPr>
        <p:spPr>
          <a:xfrm>
            <a:off x="1438044" y="3048945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47" name="Shape 347"/>
          <p:cNvSpPr/>
          <p:nvPr/>
        </p:nvSpPr>
        <p:spPr>
          <a:xfrm>
            <a:off x="2026081" y="3464813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48" name="Shape 348"/>
          <p:cNvSpPr/>
          <p:nvPr/>
        </p:nvSpPr>
        <p:spPr>
          <a:xfrm>
            <a:off x="2623377" y="3464813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49" name="Shape 349"/>
          <p:cNvSpPr/>
          <p:nvPr/>
        </p:nvSpPr>
        <p:spPr>
          <a:xfrm>
            <a:off x="3216044" y="3464813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50" name="Shape 350"/>
          <p:cNvSpPr/>
          <p:nvPr/>
        </p:nvSpPr>
        <p:spPr>
          <a:xfrm>
            <a:off x="1438044" y="3464813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51" name="Shape 351"/>
          <p:cNvSpPr/>
          <p:nvPr/>
        </p:nvSpPr>
        <p:spPr>
          <a:xfrm>
            <a:off x="2026081" y="4712418"/>
            <a:ext cx="583151" cy="344243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52" name="Shape 352"/>
          <p:cNvSpPr/>
          <p:nvPr/>
        </p:nvSpPr>
        <p:spPr>
          <a:xfrm>
            <a:off x="2623377" y="4712418"/>
            <a:ext cx="583151" cy="344243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53" name="Shape 353"/>
          <p:cNvSpPr/>
          <p:nvPr/>
        </p:nvSpPr>
        <p:spPr>
          <a:xfrm>
            <a:off x="3216044" y="4712418"/>
            <a:ext cx="583151" cy="344243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54" name="Shape 354"/>
          <p:cNvSpPr/>
          <p:nvPr/>
        </p:nvSpPr>
        <p:spPr>
          <a:xfrm>
            <a:off x="1438044" y="4712418"/>
            <a:ext cx="583151" cy="344243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55" name="Shape 355"/>
          <p:cNvSpPr/>
          <p:nvPr/>
        </p:nvSpPr>
        <p:spPr>
          <a:xfrm>
            <a:off x="2015403" y="5128287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56" name="Shape 356"/>
          <p:cNvSpPr/>
          <p:nvPr/>
        </p:nvSpPr>
        <p:spPr>
          <a:xfrm>
            <a:off x="2612699" y="5128287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57" name="Shape 357"/>
          <p:cNvSpPr/>
          <p:nvPr/>
        </p:nvSpPr>
        <p:spPr>
          <a:xfrm>
            <a:off x="3205366" y="5128287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58" name="Shape 358"/>
          <p:cNvSpPr/>
          <p:nvPr/>
        </p:nvSpPr>
        <p:spPr>
          <a:xfrm>
            <a:off x="1427366" y="5128287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59" name="Shape 359"/>
          <p:cNvSpPr/>
          <p:nvPr/>
        </p:nvSpPr>
        <p:spPr>
          <a:xfrm>
            <a:off x="2027498" y="5544155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60" name="Shape 360"/>
          <p:cNvSpPr/>
          <p:nvPr/>
        </p:nvSpPr>
        <p:spPr>
          <a:xfrm>
            <a:off x="2624794" y="5544155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61" name="Shape 361"/>
          <p:cNvSpPr/>
          <p:nvPr/>
        </p:nvSpPr>
        <p:spPr>
          <a:xfrm>
            <a:off x="3217461" y="5544155"/>
            <a:ext cx="583151" cy="344242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62" name="Shape 362"/>
          <p:cNvSpPr/>
          <p:nvPr/>
        </p:nvSpPr>
        <p:spPr>
          <a:xfrm>
            <a:off x="1439461" y="5544155"/>
            <a:ext cx="583151" cy="344242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63" name="Shape 363"/>
          <p:cNvSpPr/>
          <p:nvPr/>
        </p:nvSpPr>
        <p:spPr>
          <a:xfrm>
            <a:off x="253073" y="2573074"/>
            <a:ext cx="939296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1">
                <a:solidFill>
                  <a:schemeClr val="tx2"/>
                </a:solidFill>
              </a:rPr>
              <a:t>Page 1</a:t>
            </a:r>
          </a:p>
        </p:txBody>
      </p:sp>
      <p:sp>
        <p:nvSpPr>
          <p:cNvPr id="364" name="Shape 364"/>
          <p:cNvSpPr/>
          <p:nvPr/>
        </p:nvSpPr>
        <p:spPr>
          <a:xfrm>
            <a:off x="196455" y="5485475"/>
            <a:ext cx="1033874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1">
                <a:solidFill>
                  <a:schemeClr val="tx2"/>
                </a:solidFill>
              </a:rPr>
              <a:t>Page m</a:t>
            </a:r>
          </a:p>
        </p:txBody>
      </p:sp>
      <p:sp>
        <p:nvSpPr>
          <p:cNvPr id="365" name="Shape 365"/>
          <p:cNvSpPr/>
          <p:nvPr/>
        </p:nvSpPr>
        <p:spPr>
          <a:xfrm>
            <a:off x="253073" y="2990266"/>
            <a:ext cx="939296" cy="46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31">
                <a:solidFill>
                  <a:schemeClr val="tx2"/>
                </a:solidFill>
              </a:rPr>
              <a:t>Page 2</a:t>
            </a:r>
          </a:p>
        </p:txBody>
      </p:sp>
      <p:sp>
        <p:nvSpPr>
          <p:cNvPr id="366" name="Shape 366"/>
          <p:cNvSpPr/>
          <p:nvPr/>
        </p:nvSpPr>
        <p:spPr>
          <a:xfrm>
            <a:off x="2033546" y="4296549"/>
            <a:ext cx="583151" cy="344243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67" name="Shape 367"/>
          <p:cNvSpPr/>
          <p:nvPr/>
        </p:nvSpPr>
        <p:spPr>
          <a:xfrm>
            <a:off x="2630843" y="4296549"/>
            <a:ext cx="583151" cy="344243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68" name="Shape 368"/>
          <p:cNvSpPr/>
          <p:nvPr/>
        </p:nvSpPr>
        <p:spPr>
          <a:xfrm>
            <a:off x="3223509" y="4296549"/>
            <a:ext cx="583151" cy="344243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69" name="Shape 369"/>
          <p:cNvSpPr/>
          <p:nvPr/>
        </p:nvSpPr>
        <p:spPr>
          <a:xfrm>
            <a:off x="1445510" y="4296549"/>
            <a:ext cx="583151" cy="344243"/>
          </a:xfrm>
          <a:prstGeom prst="rect">
            <a:avLst/>
          </a:prstGeom>
          <a:blipFill>
            <a:blip r:embed="rId3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70" name="Shape 370"/>
          <p:cNvSpPr/>
          <p:nvPr/>
        </p:nvSpPr>
        <p:spPr>
          <a:xfrm>
            <a:off x="2026081" y="3880681"/>
            <a:ext cx="583151" cy="344243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71" name="Shape 371"/>
          <p:cNvSpPr/>
          <p:nvPr/>
        </p:nvSpPr>
        <p:spPr>
          <a:xfrm>
            <a:off x="2623378" y="3880681"/>
            <a:ext cx="583151" cy="344243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72" name="Shape 372"/>
          <p:cNvSpPr/>
          <p:nvPr/>
        </p:nvSpPr>
        <p:spPr>
          <a:xfrm>
            <a:off x="3216044" y="3880681"/>
            <a:ext cx="583151" cy="344243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73" name="Shape 373"/>
          <p:cNvSpPr/>
          <p:nvPr/>
        </p:nvSpPr>
        <p:spPr>
          <a:xfrm>
            <a:off x="1438045" y="3880681"/>
            <a:ext cx="583151" cy="344243"/>
          </a:xfrm>
          <a:prstGeom prst="rect">
            <a:avLst/>
          </a:prstGeom>
          <a:blipFill>
            <a:blip r:embed="rId4"/>
          </a:blipFill>
          <a:ln w="63500">
            <a:solidFill>
              <a:srgbClr val="00397A"/>
            </a:solidFill>
          </a:ln>
        </p:spPr>
        <p:txBody>
          <a:bodyPr lIns="0" tIns="0" rIns="0" bIns="0" anchor="ctr"/>
          <a:lstStyle/>
          <a:p>
            <a:pPr lvl="0">
              <a:defRPr sz="2600"/>
            </a:pPr>
            <a:endParaRPr sz="1828">
              <a:solidFill>
                <a:schemeClr val="tx2"/>
              </a:solidFill>
            </a:endParaRPr>
          </a:p>
        </p:txBody>
      </p:sp>
      <p:sp>
        <p:nvSpPr>
          <p:cNvPr id="374" name="Shape 37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</a:defRPr>
            </a:pPr>
            <a:fld id="{86CB4B4D-7CA3-9044-876B-883B54F8677D}" type="slidenum">
              <a:rPr>
                <a:solidFill>
                  <a:schemeClr val="tx2"/>
                </a:solidFill>
              </a:rPr>
              <a:t>14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96562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Challenges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Attack must be written in </a:t>
            </a:r>
            <a:r>
              <a:rPr lang="en-US" sz="3600" dirty="0" err="1" smtClean="0"/>
              <a:t>Javascript</a:t>
            </a:r>
            <a:r>
              <a:rPr lang="en-US" sz="3600" dirty="0" smtClean="0"/>
              <a:t>:</a:t>
            </a:r>
          </a:p>
          <a:p>
            <a:pPr lvl="1"/>
            <a:r>
              <a:rPr lang="en-US" sz="3200" dirty="0" smtClean="0"/>
              <a:t>Non-deterministic just-in-time compiler</a:t>
            </a:r>
          </a:p>
          <a:p>
            <a:pPr lvl="1"/>
            <a:r>
              <a:rPr lang="en-US" sz="3200" dirty="0" smtClean="0"/>
              <a:t>No direct memory access</a:t>
            </a:r>
          </a:p>
          <a:p>
            <a:pPr lvl="1"/>
            <a:r>
              <a:rPr lang="en-US" sz="3200" dirty="0" smtClean="0"/>
              <a:t>No pointers</a:t>
            </a:r>
          </a:p>
          <a:p>
            <a:pPr lvl="1"/>
            <a:r>
              <a:rPr lang="en-US" sz="3200" dirty="0" smtClean="0"/>
              <a:t>No native code/</a:t>
            </a:r>
            <a:r>
              <a:rPr lang="en-US" sz="3200" dirty="0" err="1" smtClean="0"/>
              <a:t>syscalls</a:t>
            </a:r>
            <a:endParaRPr lang="en-US" sz="3200" dirty="0" smtClean="0"/>
          </a:p>
          <a:p>
            <a:pPr lvl="1"/>
            <a:r>
              <a:rPr lang="en-US" sz="3200" dirty="0" smtClean="0"/>
              <a:t>BUT: some nice new APIs...</a:t>
            </a:r>
          </a:p>
        </p:txBody>
      </p:sp>
      <p:pic>
        <p:nvPicPr>
          <p:cNvPr id="1032" name="Picture 8" descr="https://seanchase.files.wordpress.com/2012/11/drawing-hands-escher-19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878549" y="3902528"/>
            <a:ext cx="2977583" cy="2545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043140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Memorygrams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38988"/>
            <a:ext cx="9100904" cy="30997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671" y="2378339"/>
            <a:ext cx="5430008" cy="1533739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7878471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Shape 40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5625" dirty="0" smtClean="0">
                <a:solidFill>
                  <a:schemeClr val="tx2"/>
                </a:solidFill>
              </a:rPr>
              <a:t>An Attack on Privacy</a:t>
            </a:r>
            <a:endParaRPr sz="5625" dirty="0">
              <a:solidFill>
                <a:schemeClr val="tx2"/>
              </a:solidFill>
            </a:endParaRPr>
          </a:p>
        </p:txBody>
      </p:sp>
      <p:sp>
        <p:nvSpPr>
          <p:cNvPr id="403" name="Shape 4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</a:defRPr>
            </a:pPr>
            <a:fld id="{86CB4B4D-7CA3-9044-876B-883B54F8677D}" type="slidenum">
              <a:rPr smtClean="0">
                <a:solidFill>
                  <a:srgbClr val="FFFFFF"/>
                </a:solidFill>
              </a:rPr>
              <a:t>17</a:t>
            </a:fld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710292" y="1825625"/>
          <a:ext cx="7805058" cy="43513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902529"/>
                <a:gridCol w="3902529"/>
              </a:tblGrid>
              <a:tr h="1087835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Traditional</a:t>
                      </a:r>
                      <a:r>
                        <a:rPr lang="en-US" sz="3200" baseline="0" dirty="0" smtClean="0"/>
                        <a:t> Cache Attacks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This Work</a:t>
                      </a:r>
                      <a:endParaRPr lang="en-US" sz="3200" dirty="0"/>
                    </a:p>
                  </a:txBody>
                  <a:tcPr/>
                </a:tc>
              </a:tr>
              <a:tr h="1087835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Victim is a virtual</a:t>
                      </a:r>
                      <a:r>
                        <a:rPr lang="en-US" sz="2000" baseline="0" dirty="0" smtClean="0"/>
                        <a:t> machine instance running in the cloud, performing some business process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Victim is a standard personal computer, used</a:t>
                      </a:r>
                      <a:r>
                        <a:rPr lang="en-US" sz="2000" baseline="0" dirty="0" smtClean="0"/>
                        <a:t> for browsing the web, e-mail, etc.</a:t>
                      </a:r>
                      <a:endParaRPr lang="en-US" sz="2000" dirty="0"/>
                    </a:p>
                  </a:txBody>
                  <a:tcPr/>
                </a:tc>
              </a:tr>
              <a:tr h="1087835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No interactive</a:t>
                      </a:r>
                      <a:r>
                        <a:rPr lang="en-US" sz="2000" baseline="0" dirty="0" smtClean="0"/>
                        <a:t> input capability (keyboard, mouse)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</a:t>
                      </a:r>
                      <a:r>
                        <a:rPr lang="en-US" sz="2000" baseline="0" dirty="0" smtClean="0"/>
                        <a:t>rivate information is encoded in victim’s interactive inputs</a:t>
                      </a:r>
                      <a:endParaRPr lang="en-US" sz="2000" dirty="0"/>
                    </a:p>
                  </a:txBody>
                  <a:tcPr/>
                </a:tc>
              </a:tr>
              <a:tr h="1087835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Attack targets victim’s</a:t>
                      </a:r>
                      <a:r>
                        <a:rPr lang="en-US" sz="2000" baseline="0" dirty="0" smtClean="0"/>
                        <a:t> cryptographic keys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Attack targets victim’s</a:t>
                      </a:r>
                      <a:r>
                        <a:rPr lang="en-US" sz="2000" baseline="0" dirty="0" smtClean="0"/>
                        <a:t> privacy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628650" y="6204855"/>
            <a:ext cx="7886700" cy="298677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sz="3600" i="1" smtClean="0"/>
              <a:t>Note: Attack setup is technically capable of extracting cryptographic keys!</a:t>
            </a:r>
            <a:endParaRPr lang="en-US" sz="3200" i="1" dirty="0" smtClean="0"/>
          </a:p>
        </p:txBody>
      </p:sp>
    </p:spTree>
    <p:extLst>
      <p:ext uri="{BB962C8B-B14F-4D97-AF65-F5344CB8AC3E}">
        <p14:creationId xmlns:p14="http://schemas.microsoft.com/office/powerpoint/2010/main" val="3809785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Shape 40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mtClean="0"/>
              <a:t>An Attack on Privacy – Setup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03" name="Shape 40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18</a:t>
            </a:fld>
            <a:endParaRPr lang="en-US"/>
          </a:p>
        </p:txBody>
      </p:sp>
      <p:pic>
        <p:nvPicPr>
          <p:cNvPr id="402" name="pasted-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18145" y="2050452"/>
            <a:ext cx="7907711" cy="396260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10114492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237764" cy="1325563"/>
          </a:xfrm>
        </p:spPr>
        <p:txBody>
          <a:bodyPr>
            <a:noAutofit/>
          </a:bodyPr>
          <a:lstStyle/>
          <a:p>
            <a:r>
              <a:rPr lang="en-US" sz="5100" dirty="0" smtClean="0"/>
              <a:t>An Attack on Privacy – Results</a:t>
            </a:r>
            <a:endParaRPr lang="en-US" sz="51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461" y="2893651"/>
            <a:ext cx="4154038" cy="219789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98124" y="5253041"/>
            <a:ext cx="29942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Safari 8.0.6 Private Browsing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496595" y="5253041"/>
            <a:ext cx="23411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Tor Browser 4.5.1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4470" y="2890733"/>
            <a:ext cx="4177782" cy="22008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461" y="2795554"/>
            <a:ext cx="8592354" cy="282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1712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Responsible Disclosure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Reported in March 2015 to Apple, Microsoft, Google and Mozilla (CVE-2015-5825) </a:t>
            </a:r>
            <a:endParaRPr lang="en-US" dirty="0"/>
          </a:p>
          <a:p>
            <a:r>
              <a:rPr lang="en-US" dirty="0" smtClean="0"/>
              <a:t>Already fixed in Safari 9, Chrome 45, Firefox 41</a:t>
            </a:r>
          </a:p>
          <a:p>
            <a:r>
              <a:rPr lang="en-US" dirty="0" smtClean="0"/>
              <a:t>Future APIs in </a:t>
            </a:r>
            <a:r>
              <a:rPr lang="en-US" dirty="0" err="1" smtClean="0"/>
              <a:t>Javascript</a:t>
            </a:r>
            <a:r>
              <a:rPr lang="en-US" dirty="0" smtClean="0"/>
              <a:t> also affected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163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and Discussion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presented a side-channel attack that has minimal requirements from the victim </a:t>
            </a:r>
          </a:p>
          <a:p>
            <a:r>
              <a:rPr lang="en-US" dirty="0" smtClean="0"/>
              <a:t>The attack compromises “human secrets” and not cryptographic keys</a:t>
            </a:r>
          </a:p>
          <a:p>
            <a:r>
              <a:rPr lang="en-US" dirty="0" smtClean="0"/>
              <a:t>Many more systems should consider side-channel defenses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2006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Shape 42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mtClean="0"/>
              <a:t>Thanks!</a:t>
            </a:r>
            <a:endParaRPr lang="en-US"/>
          </a:p>
        </p:txBody>
      </p:sp>
      <p:sp>
        <p:nvSpPr>
          <p:cNvPr id="425" name="Shape 425"/>
          <p:cNvSpPr>
            <a:spLocks noGrp="1"/>
          </p:cNvSpPr>
          <p:nvPr>
            <p:ph type="body" idx="1"/>
          </p:nvPr>
        </p:nvSpPr>
        <p:spPr>
          <a:xfrm>
            <a:off x="457200" y="5506168"/>
            <a:ext cx="8229600" cy="1069602"/>
          </a:xfrm>
        </p:spPr>
        <p:txBody>
          <a:bodyPr/>
          <a:lstStyle/>
          <a:p>
            <a:pPr lvl="0"/>
            <a:r>
              <a:rPr lang="en-US" dirty="0" smtClean="0"/>
              <a:t>For more info:</a:t>
            </a:r>
          </a:p>
          <a:p>
            <a:pPr lvl="3"/>
            <a:r>
              <a:rPr lang="en-US" dirty="0" smtClean="0">
                <a:hlinkClick r:id="rId3"/>
              </a:rPr>
              <a:t>http://iss.oy.ne.ro/SpyInTheSandbox#OWASP</a:t>
            </a:r>
            <a:endParaRPr lang="en-US" dirty="0">
              <a:hlinkClick r:id="rId3"/>
            </a:endParaRPr>
          </a:p>
        </p:txBody>
      </p:sp>
      <p:sp>
        <p:nvSpPr>
          <p:cNvPr id="429" name="Shape 429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22</a:t>
            </a:fld>
            <a:endParaRPr lang="en-US"/>
          </a:p>
        </p:txBody>
      </p:sp>
      <p:pic>
        <p:nvPicPr>
          <p:cNvPr id="426" name="pasted-image.ti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429853" y="1298089"/>
            <a:ext cx="4261823" cy="4261823"/>
          </a:xfrm>
          <a:prstGeom prst="rect">
            <a:avLst/>
          </a:prstGeom>
          <a:ln w="12700">
            <a:miter lim="400000"/>
          </a:ln>
        </p:spPr>
      </p:pic>
      <p:sp>
        <p:nvSpPr>
          <p:cNvPr id="427" name="Shape 427"/>
          <p:cNvSpPr/>
          <p:nvPr/>
        </p:nvSpPr>
        <p:spPr>
          <a:xfrm>
            <a:off x="4245870" y="3295535"/>
            <a:ext cx="72200" cy="266933"/>
          </a:xfrm>
          <a:prstGeom prst="rect">
            <a:avLst/>
          </a:prstGeom>
          <a:ln w="12700">
            <a:miter lim="400000"/>
          </a:ln>
        </p:spPr>
        <p:txBody>
          <a:bodyPr wrap="none" lIns="35719" tIns="35719" rIns="35719" bIns="35719" anchor="ctr">
            <a:spAutoFit/>
          </a:bodyPr>
          <a:lstStyle/>
          <a:p>
            <a:pPr lvl="0"/>
            <a:endParaRPr sz="1266"/>
          </a:p>
        </p:txBody>
      </p:sp>
      <p:sp>
        <p:nvSpPr>
          <p:cNvPr id="428" name="Shape 428"/>
          <p:cNvSpPr/>
          <p:nvPr/>
        </p:nvSpPr>
        <p:spPr>
          <a:xfrm rot="5400000">
            <a:off x="7957311" y="4538826"/>
            <a:ext cx="1843454" cy="223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defTabSz="321457">
              <a:defRPr sz="1800">
                <a:solidFill>
                  <a:srgbClr val="000000"/>
                </a:solidFill>
              </a:defRPr>
            </a:pPr>
            <a:r>
              <a:rPr sz="984" b="1">
                <a:solidFill>
                  <a:srgbClr val="006621"/>
                </a:solidFill>
                <a:latin typeface="Arial"/>
                <a:ea typeface="Arial"/>
                <a:cs typeface="Arial"/>
                <a:sym typeface="Arial"/>
              </a:rPr>
              <a:t>source:instagram</a:t>
            </a:r>
            <a:r>
              <a:rPr sz="984">
                <a:solidFill>
                  <a:srgbClr val="006621"/>
                </a:solidFill>
                <a:latin typeface="Arial"/>
                <a:ea typeface="Arial"/>
                <a:cs typeface="Arial"/>
                <a:sym typeface="Arial"/>
              </a:rPr>
              <a:t>.com/</a:t>
            </a:r>
            <a:r>
              <a:rPr sz="984" b="1">
                <a:solidFill>
                  <a:srgbClr val="006621"/>
                </a:solidFill>
                <a:latin typeface="Arial"/>
                <a:ea typeface="Arial"/>
                <a:cs typeface="Arial"/>
                <a:sym typeface="Arial"/>
              </a:rPr>
              <a:t>50cent</a:t>
            </a:r>
          </a:p>
        </p:txBody>
      </p:sp>
      <p:pic>
        <p:nvPicPr>
          <p:cNvPr id="1026" name="Picture 2" descr="QR code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674" y="1501097"/>
            <a:ext cx="3921611" cy="3921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007405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3889</TotalTime>
  <Words>594</Words>
  <Application>Microsoft Office PowerPoint</Application>
  <PresentationFormat>On-screen Show (4:3)</PresentationFormat>
  <Paragraphs>147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Helvetica</vt:lpstr>
      <vt:lpstr>Lucida Sans Unicode</vt:lpstr>
      <vt:lpstr>Office Theme</vt:lpstr>
      <vt:lpstr>The Spy in the Sandbox: Practical Cache Attacks in Javascript and their Implications</vt:lpstr>
      <vt:lpstr>\</vt:lpstr>
      <vt:lpstr>Capisce?</vt:lpstr>
      <vt:lpstr>Side-Channel Attacks</vt:lpstr>
      <vt:lpstr>Side-Channel Attacks</vt:lpstr>
      <vt:lpstr>Side-Channel Attacks are powerful!</vt:lpstr>
      <vt:lpstr>The Problem with Side-Channel Attacks</vt:lpstr>
      <vt:lpstr>In This Work</vt:lpstr>
      <vt:lpstr>Cache, Cache and more Cache</vt:lpstr>
      <vt:lpstr>Cache Attack Fundamentals</vt:lpstr>
      <vt:lpstr>The Prime+Probe Attack</vt:lpstr>
      <vt:lpstr>The Prime+Probe Attack</vt:lpstr>
      <vt:lpstr>The Prime+Probe Attack</vt:lpstr>
      <vt:lpstr>The Prime+Probe Attack</vt:lpstr>
      <vt:lpstr>Implementation Challenges</vt:lpstr>
      <vt:lpstr>Memorygrams</vt:lpstr>
      <vt:lpstr>An Attack on Privacy</vt:lpstr>
      <vt:lpstr>An Attack on Privacy – Setup</vt:lpstr>
      <vt:lpstr>An Attack on Privacy – Results</vt:lpstr>
      <vt:lpstr>Responsible Disclosure</vt:lpstr>
      <vt:lpstr>Conclusion and Discussion</vt:lpstr>
      <vt:lpstr>Thanks!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 Calder</dc:creator>
  <cp:lastModifiedBy>yos</cp:lastModifiedBy>
  <cp:revision>95</cp:revision>
  <dcterms:created xsi:type="dcterms:W3CDTF">2013-10-03T18:23:08Z</dcterms:created>
  <dcterms:modified xsi:type="dcterms:W3CDTF">2015-10-22T12:38:23Z</dcterms:modified>
</cp:coreProperties>
</file>